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08" autoAdjust="0"/>
  </p:normalViewPr>
  <p:slideViewPr>
    <p:cSldViewPr>
      <p:cViewPr varScale="1">
        <p:scale>
          <a:sx n="87" d="100"/>
          <a:sy n="87" d="100"/>
        </p:scale>
        <p:origin x="-5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r>
              <a:rPr lang="en-US"/>
              <a:t>Austin 05-43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331D85A2-288F-4E91-9441-C1DD04350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r>
              <a:rPr lang="en-US"/>
              <a:t>Austin 05-43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54FEE55-CB90-493B-95BD-DE588BD31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D3257-4E4C-4FAA-B6C1-A57590BF0910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Austin 05-43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4FEE55-CB90-493B-95BD-DE588BD319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0C9BEA-A06F-40DC-ADAA-6702E1904A20}" type="slidenum">
              <a:rPr lang="en-US"/>
              <a:pPr/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Does your agency have a written CM policy?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D0140-FF59-4CB2-85DB-C89203346119}" type="slidenum">
              <a:rPr lang="en-US"/>
              <a:pPr/>
              <a:t>3</a:t>
            </a:fld>
            <a:endParaRPr 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Poll the class on what their agency’s policy is on warnings.</a:t>
            </a:r>
          </a:p>
          <a:p>
            <a:pPr eaLnBrk="1" hangingPunct="1"/>
            <a:r>
              <a:rPr lang="en-US" dirty="0" smtClean="0"/>
              <a:t>Poll the class on how their agency addresses suspected and confirmed use of CMs.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E4DB70-6FF3-479D-B8F0-020BCED765EE}" type="slidenum">
              <a:rPr lang="en-US"/>
              <a:pPr/>
              <a:t>4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They say some folks are so numb, they haven’t got a clue.  Hubert’s so numb, he doesn’t even </a:t>
            </a:r>
            <a:r>
              <a:rPr lang="en-US" i="1" dirty="0" smtClean="0"/>
              <a:t>suspect!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Michigan airport </a:t>
            </a:r>
            <a:r>
              <a:rPr lang="en-US" dirty="0" smtClean="0"/>
              <a:t>case.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This </a:t>
            </a:r>
            <a:r>
              <a:rPr lang="en-US" dirty="0" smtClean="0"/>
              <a:t>was a three series </a:t>
            </a:r>
            <a:r>
              <a:rPr lang="en-US" dirty="0" smtClean="0"/>
              <a:t>TES.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Didn’t </a:t>
            </a:r>
            <a:r>
              <a:rPr lang="en-US" dirty="0" smtClean="0"/>
              <a:t>like what I was </a:t>
            </a:r>
            <a:r>
              <a:rPr lang="en-US" dirty="0" smtClean="0"/>
              <a:t>seeing after TES-A, </a:t>
            </a:r>
            <a:r>
              <a:rPr lang="en-US" dirty="0" smtClean="0"/>
              <a:t>but couldn’t put a finger on it, so I ran </a:t>
            </a:r>
            <a:r>
              <a:rPr lang="en-US" dirty="0" smtClean="0"/>
              <a:t>TES-B.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After </a:t>
            </a:r>
            <a:r>
              <a:rPr lang="en-US" dirty="0" smtClean="0"/>
              <a:t>collecting </a:t>
            </a:r>
            <a:r>
              <a:rPr lang="en-US" dirty="0" smtClean="0"/>
              <a:t>TES-C, </a:t>
            </a:r>
            <a:r>
              <a:rPr lang="en-US" dirty="0" smtClean="0"/>
              <a:t>I </a:t>
            </a:r>
            <a:r>
              <a:rPr lang="en-US" dirty="0" smtClean="0"/>
              <a:t>probed with, </a:t>
            </a:r>
            <a:r>
              <a:rPr lang="en-US" dirty="0" smtClean="0"/>
              <a:t>“sometimes people </a:t>
            </a:r>
            <a:r>
              <a:rPr lang="en-US" dirty="0" smtClean="0"/>
              <a:t>come to poly planning to tell 100% truth, but get scared…” </a:t>
            </a:r>
            <a:r>
              <a:rPr lang="en-US" dirty="0" smtClean="0"/>
              <a:t>and </a:t>
            </a:r>
            <a:r>
              <a:rPr lang="en-US" dirty="0" smtClean="0"/>
              <a:t>I saw </a:t>
            </a:r>
            <a:r>
              <a:rPr lang="en-US" dirty="0" smtClean="0"/>
              <a:t>a buy sign.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37762-2055-4E5A-BCA7-8487E3EADC6F}" type="slidenum">
              <a:rPr lang="en-US"/>
              <a:pPr/>
              <a:t>5</a:t>
            </a:fld>
            <a:endParaRPr 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What’s the goal of the interrogation?</a:t>
            </a:r>
          </a:p>
          <a:p>
            <a:pPr eaLnBrk="1" hangingPunct="1"/>
            <a:r>
              <a:rPr lang="en-US" dirty="0" smtClean="0"/>
              <a:t>Discuss </a:t>
            </a:r>
            <a:r>
              <a:rPr lang="en-US" dirty="0" smtClean="0"/>
              <a:t>the importance of interrogating on RQ response </a:t>
            </a:r>
            <a:r>
              <a:rPr lang="en-US" dirty="0" smtClean="0"/>
              <a:t>vs. </a:t>
            </a:r>
            <a:r>
              <a:rPr lang="en-US" dirty="0" smtClean="0"/>
              <a:t>Cms.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BE1A8-3D14-4E41-B1F6-109C2C120183}" type="slidenum">
              <a:rPr lang="en-US"/>
              <a:pPr/>
              <a:t>6</a:t>
            </a:fld>
            <a:endParaRPr 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Who</a:t>
            </a:r>
            <a:r>
              <a:rPr lang="en-US" dirty="0" smtClean="0"/>
              <a:t> </a:t>
            </a:r>
            <a:r>
              <a:rPr lang="en-US" dirty="0" smtClean="0"/>
              <a:t>told him?</a:t>
            </a:r>
          </a:p>
          <a:p>
            <a:pPr eaLnBrk="1" hangingPunct="1"/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What</a:t>
            </a:r>
            <a:r>
              <a:rPr lang="en-US" dirty="0" smtClean="0"/>
              <a:t> did they tell him to do? 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What</a:t>
            </a:r>
            <a:r>
              <a:rPr lang="en-US" dirty="0" smtClean="0"/>
              <a:t> did he actually </a:t>
            </a:r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do/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how</a:t>
            </a:r>
            <a:r>
              <a:rPr lang="en-US" dirty="0" smtClean="0"/>
              <a:t> was it done? (Don’t be content with just one answer)</a:t>
            </a:r>
          </a:p>
          <a:p>
            <a:pPr eaLnBrk="1" hangingPunct="1"/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When/Where/</a:t>
            </a:r>
            <a:r>
              <a:rPr lang="en-US" sz="1200" b="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at</a:t>
            </a:r>
            <a:r>
              <a:rPr lang="en-US" dirty="0" smtClean="0"/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What</a:t>
            </a:r>
            <a:r>
              <a:rPr lang="en-US" dirty="0" smtClean="0"/>
              <a:t> questions was it done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b="1" dirty="0" smtClean="0"/>
              <a:t>What </a:t>
            </a:r>
            <a:r>
              <a:rPr lang="en-US" dirty="0" smtClean="0"/>
              <a:t>was expected outcome?</a:t>
            </a:r>
            <a:endParaRPr lang="en-US" dirty="0" smtClean="0"/>
          </a:p>
          <a:p>
            <a:pPr eaLnBrk="1" hangingPunct="1"/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When</a:t>
            </a:r>
            <a:r>
              <a:rPr lang="en-US" dirty="0" smtClean="0"/>
              <a:t> did he make the decision to employ CMs? (</a:t>
            </a:r>
            <a:r>
              <a:rPr lang="en-US" dirty="0" smtClean="0"/>
              <a:t>Days/weeks prior to</a:t>
            </a:r>
            <a:r>
              <a:rPr lang="en-US" baseline="0" dirty="0" smtClean="0"/>
              <a:t> test day or</a:t>
            </a:r>
            <a:r>
              <a:rPr lang="en-US" dirty="0" smtClean="0"/>
              <a:t> </a:t>
            </a:r>
            <a:r>
              <a:rPr lang="en-US" dirty="0" smtClean="0"/>
              <a:t>spur of the </a:t>
            </a:r>
            <a:r>
              <a:rPr lang="en-US" dirty="0" smtClean="0"/>
              <a:t>moment?)</a:t>
            </a:r>
            <a:endParaRPr lang="en-US" dirty="0" smtClean="0"/>
          </a:p>
          <a:p>
            <a:pPr eaLnBrk="1" hangingPunct="1"/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Why</a:t>
            </a:r>
            <a:r>
              <a:rPr lang="en-US" dirty="0" smtClean="0"/>
              <a:t> </a:t>
            </a:r>
            <a:r>
              <a:rPr lang="en-US" dirty="0" smtClean="0"/>
              <a:t>did he do it/</a:t>
            </a:r>
            <a:r>
              <a:rPr lang="en-US" sz="12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what</a:t>
            </a:r>
            <a:r>
              <a:rPr lang="en-US" dirty="0" smtClean="0"/>
              <a:t> </a:t>
            </a:r>
            <a:r>
              <a:rPr lang="en-US" dirty="0" smtClean="0"/>
              <a:t>was he trying to hide?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B3520-9C78-48CA-8937-04BA49D0AA3D}" type="slidenum">
              <a:rPr lang="en-US"/>
              <a:pPr/>
              <a:t>7</a:t>
            </a:fld>
            <a:endParaRPr lang="en-US"/>
          </a:p>
        </p:txBody>
      </p:sp>
      <p:sp>
        <p:nvSpPr>
          <p:cNvPr id="2150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I’ve had good luck with, “this is NOT normal physiology. Your body would NEVER do this involuntarily.”</a:t>
            </a:r>
          </a:p>
          <a:p>
            <a:pPr eaLnBrk="1" hangingPunct="1"/>
            <a:r>
              <a:rPr lang="en-US" dirty="0" smtClean="0"/>
              <a:t>Explain the photo ID </a:t>
            </a:r>
            <a:r>
              <a:rPr lang="en-US" dirty="0" smtClean="0"/>
              <a:t>analogy.</a:t>
            </a:r>
          </a:p>
          <a:p>
            <a:pPr eaLnBrk="1" hangingPunct="1"/>
            <a:r>
              <a:rPr lang="en-US" dirty="0" smtClean="0"/>
              <a:t>Acquire Subject’s understanding w/o leading him to the answers:</a:t>
            </a:r>
          </a:p>
          <a:p>
            <a:pPr eaLnBrk="1" hangingPunct="1"/>
            <a:r>
              <a:rPr lang="en-US" dirty="0" smtClean="0"/>
              <a:t>tell </a:t>
            </a:r>
            <a:r>
              <a:rPr lang="en-US" dirty="0" smtClean="0"/>
              <a:t>me about the question types we used today</a:t>
            </a:r>
          </a:p>
          <a:p>
            <a:pPr eaLnBrk="1" hangingPunct="1"/>
            <a:r>
              <a:rPr lang="en-US" dirty="0" smtClean="0"/>
              <a:t>tell </a:t>
            </a:r>
            <a:r>
              <a:rPr lang="en-US" dirty="0" smtClean="0"/>
              <a:t>me what each type is used for—how will I use these questions? (if TES, you’ve already done this)</a:t>
            </a:r>
          </a:p>
          <a:p>
            <a:pPr eaLnBrk="1" hangingPunct="1"/>
            <a:r>
              <a:rPr lang="en-US" dirty="0" smtClean="0"/>
              <a:t>listen </a:t>
            </a:r>
            <a:r>
              <a:rPr lang="en-US" dirty="0" smtClean="0"/>
              <a:t>for terms of </a:t>
            </a:r>
            <a:r>
              <a:rPr lang="en-US" dirty="0" smtClean="0"/>
              <a:t>art/buzz words: </a:t>
            </a:r>
            <a:r>
              <a:rPr lang="en-US" dirty="0" smtClean="0"/>
              <a:t>“control question, directed lie, probable lie, relevant question, irrelevant question, reaction, response, false </a:t>
            </a:r>
            <a:r>
              <a:rPr lang="en-US" dirty="0" smtClean="0"/>
              <a:t>positive</a:t>
            </a:r>
            <a:r>
              <a:rPr lang="en-US" dirty="0" smtClean="0"/>
              <a:t>” and never use these terms </a:t>
            </a:r>
            <a:r>
              <a:rPr lang="en-US" dirty="0" smtClean="0"/>
              <a:t>yourself during </a:t>
            </a:r>
            <a:r>
              <a:rPr lang="en-US" dirty="0" smtClean="0"/>
              <a:t>your pretest.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B9E3E1-F6F4-4234-AC7A-786B195A6876}" type="slidenum">
              <a:rPr lang="en-US"/>
              <a:pPr/>
              <a:t>8</a:t>
            </a:fld>
            <a:endParaRPr lang="en-U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Initially, avoid terms that could raise the S’s fear of </a:t>
            </a:r>
            <a:r>
              <a:rPr lang="en-US" dirty="0" smtClean="0"/>
              <a:t>making admissions: </a:t>
            </a:r>
            <a:endParaRPr lang="en-US" dirty="0" smtClean="0"/>
          </a:p>
          <a:p>
            <a:pPr eaLnBrk="1" hangingPunct="1"/>
            <a:r>
              <a:rPr lang="en-US" i="1" dirty="0" smtClean="0"/>
              <a:t>Ask the class</a:t>
            </a:r>
            <a:r>
              <a:rPr lang="en-US" dirty="0" smtClean="0"/>
              <a:t>, what terms might we use in a CM interrogation that could scare the S into silence? (countermeasure, defeat the test, manipulate the data, quoting anti poly websites)</a:t>
            </a:r>
          </a:p>
          <a:p>
            <a:pPr eaLnBrk="1" hangingPunct="1"/>
            <a:r>
              <a:rPr lang="en-US" dirty="0" smtClean="0"/>
              <a:t>Analogies: snowball </a:t>
            </a:r>
            <a:r>
              <a:rPr lang="en-US" dirty="0" smtClean="0"/>
              <a:t>rolling down </a:t>
            </a:r>
            <a:r>
              <a:rPr lang="en-US" dirty="0" smtClean="0"/>
              <a:t>a hill, digging </a:t>
            </a:r>
            <a:r>
              <a:rPr lang="en-US" dirty="0" smtClean="0"/>
              <a:t>a hole in beach </a:t>
            </a:r>
            <a:r>
              <a:rPr lang="en-US" dirty="0" smtClean="0"/>
              <a:t>sand, sinking </a:t>
            </a:r>
            <a:r>
              <a:rPr lang="en-US" dirty="0" smtClean="0"/>
              <a:t>ship.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Austin 05-43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F65F9-6D88-4CB4-9BA5-769A2DCF3619}" type="slidenum">
              <a:rPr lang="en-US"/>
              <a:pPr/>
              <a:t>9</a:t>
            </a:fld>
            <a:endParaRPr 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Self explanatory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32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2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7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39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A3E086-E415-4170-970E-B909EC9FB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 userDrawn="1"/>
        </p:nvSpPr>
        <p:spPr bwMode="auto">
          <a:xfrm>
            <a:off x="2362200" y="477838"/>
            <a:ext cx="6629400" cy="13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50000"/>
              </a:spcBef>
              <a:buSzTx/>
              <a:buFontTx/>
              <a:buNone/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National Center </a:t>
            </a:r>
            <a:r>
              <a:rPr lang="en-US" sz="48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for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Credibility </a:t>
            </a:r>
            <a:r>
              <a:rPr lang="en-US" sz="48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Assessment</a:t>
            </a:r>
          </a:p>
        </p:txBody>
      </p:sp>
      <p:pic>
        <p:nvPicPr>
          <p:cNvPr id="43" name="Picture 49" descr="DACA Seal 4-in 96ppi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338"/>
            <a:ext cx="2011363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44970-133C-41BF-A7A9-1D2A8D1D0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D7FD1-460D-4E8A-95EC-735487F8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15AD5-FDE5-4679-AFCF-ACD6522D5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41924-4FA5-4285-8B80-FA12BFB0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4F0-E9D4-4DD6-B2C5-C82135C45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171FE-6D8A-44C6-ADF5-9EC34516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7E2B-934C-4B68-A5EB-ACFAD435A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43BD6-D901-449C-BF86-F47D16C15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EA036-A6FB-4B75-89E3-AC062CCC4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90C45-96D6-4D58-BF3F-DCB80F878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3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4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5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6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7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8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9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0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3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4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5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6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7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9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0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For Official Use Only Law Enforcement Sensitive</a:t>
            </a:r>
            <a:endParaRPr lang="en-US"/>
          </a:p>
        </p:txBody>
      </p:sp>
      <p:sp>
        <p:nvSpPr>
          <p:cNvPr id="1130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B8802B4-A320-4B44-8AE3-6E2EFBB37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30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0" name="Picture 49" descr="DACA Seal 4-in 96pp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9465" y="5715000"/>
            <a:ext cx="93733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>
    <p:dissolv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  <p:sp>
        <p:nvSpPr>
          <p:cNvPr id="3075" name="Rectangle 3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8C732D-C888-4927-AE54-ED99C304B4B3}" type="slidenum">
              <a:rPr lang="en-US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3276600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kern="10" dirty="0" smtClean="0"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latin typeface="Arial Black"/>
              </a:rPr>
              <a:t>Interrogating Suspected</a:t>
            </a:r>
          </a:p>
          <a:p>
            <a:r>
              <a:rPr lang="en-US" sz="4400" kern="10" dirty="0" smtClean="0"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latin typeface="Arial Black"/>
              </a:rPr>
              <a:t>Countermeasures Cases </a:t>
            </a:r>
          </a:p>
          <a:p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BB83DE-02D7-4529-913E-AA7D2FED1C13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Guidelines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946275"/>
            <a:ext cx="7772400" cy="1482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Don’t give up!!!</a:t>
            </a:r>
          </a:p>
          <a:p>
            <a:pPr lvl="1" eaLnBrk="1" hangingPunct="1">
              <a:defRPr/>
            </a:pPr>
            <a:r>
              <a:rPr lang="en-US" smtClean="0"/>
              <a:t>Quitters get exactly what they deserve:</a:t>
            </a:r>
            <a:endParaRPr lang="en-US" sz="4400" b="1" i="1" smtClean="0">
              <a:solidFill>
                <a:schemeClr val="tx2"/>
              </a:solidFill>
            </a:endParaRPr>
          </a:p>
        </p:txBody>
      </p:sp>
      <p:pic>
        <p:nvPicPr>
          <p:cNvPr id="19461" name="Picture 5" descr="BD0615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7113" y="3276600"/>
            <a:ext cx="219868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ltGray">
          <a:xfrm>
            <a:off x="1676400" y="3429000"/>
            <a:ext cx="4343400" cy="15176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lvl="1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7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Nothing!</a:t>
            </a:r>
            <a:endParaRPr lang="en-US" sz="7200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 advAuto="1000"/>
      <p:bldP spid="1946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EF1376-ACCB-46B7-98A1-22DE4C187175}" type="slidenum">
              <a:rPr lang="en-US"/>
              <a:pPr/>
              <a:t>11</a:t>
            </a:fld>
            <a:endParaRPr lang="en-U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 l="20236" t="7732" r="25169" b="7222"/>
          <a:stretch>
            <a:fillRect/>
          </a:stretch>
        </p:blipFill>
        <p:spPr bwMode="ltGray">
          <a:xfrm>
            <a:off x="2514600" y="304800"/>
            <a:ext cx="4953000" cy="6172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92C538-CFF0-4BEC-96AB-046A0975CCE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</a:t>
            </a:r>
            <a:r>
              <a:rPr lang="en-US" i="1" smtClean="0"/>
              <a:t>is</a:t>
            </a:r>
            <a:r>
              <a:rPr lang="en-US" smtClean="0"/>
              <a:t> a “Countermeasure?”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251075"/>
            <a:ext cx="3859212" cy="18637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3600" smtClean="0"/>
              <a:t>Course definition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3600" smtClean="0"/>
              <a:t>Agency policy</a:t>
            </a:r>
          </a:p>
        </p:txBody>
      </p:sp>
      <p:pic>
        <p:nvPicPr>
          <p:cNvPr id="4102" name="Picture 4" descr="BD0551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5200" y="2133600"/>
            <a:ext cx="36068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332AF6-8332-44B0-9889-276C693D1BDA}" type="slidenum">
              <a:rPr lang="en-US"/>
              <a:pPr/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Policy Points to Consider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057400"/>
            <a:ext cx="7772400" cy="1330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Advisements, Warnings, Final Warnings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Adjudication of CM admissions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Time management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ltGray">
          <a:xfrm>
            <a:off x="1524000" y="36576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Know what weight your Agency will give to both suspected and confirmed cases</a:t>
            </a:r>
            <a:endParaRPr lang="en-US" i="1"/>
          </a:p>
        </p:txBody>
      </p:sp>
      <p:pic>
        <p:nvPicPr>
          <p:cNvPr id="5127" name="Picture 7" descr="PE0156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784725"/>
            <a:ext cx="2895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0"/>
      <p:bldP spid="133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21F252-78DD-44A4-83FD-798F920645CC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Interrogation Tracks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676400"/>
            <a:ext cx="6526212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4000" i="1" smtClean="0"/>
              <a:t>When you only</a:t>
            </a:r>
            <a:r>
              <a:rPr lang="en-US" sz="4000" smtClean="0"/>
              <a:t> </a:t>
            </a:r>
            <a:r>
              <a:rPr lang="en-US" sz="4000" b="1" i="1" smtClean="0">
                <a:solidFill>
                  <a:srgbClr val="FFFF00"/>
                </a:solidFill>
              </a:rPr>
              <a:t>suspect</a:t>
            </a:r>
            <a:r>
              <a:rPr lang="en-US" sz="4000" b="1" i="1" smtClean="0"/>
              <a:t>…</a:t>
            </a:r>
            <a:endParaRPr lang="en-US" sz="4000" smtClean="0"/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Proceed with caution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Provide non-threatening reminder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Collect more data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Seek a second opinion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Probe</a:t>
            </a:r>
          </a:p>
        </p:txBody>
      </p:sp>
      <p:pic>
        <p:nvPicPr>
          <p:cNvPr id="6150" name="Picture 4" descr="BD0666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038600"/>
            <a:ext cx="192881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2A871-0E41-41F0-8100-4B9091019FED}" type="slidenum">
              <a:rPr lang="en-US"/>
              <a:pPr/>
              <a:t>5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Interrogation Tracks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676400"/>
            <a:ext cx="7135812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4000" i="1" smtClean="0"/>
              <a:t>When you think</a:t>
            </a:r>
            <a:r>
              <a:rPr lang="en-US" sz="4000" smtClean="0"/>
              <a:t> </a:t>
            </a:r>
            <a:r>
              <a:rPr lang="en-US" sz="4000" b="1" i="1" smtClean="0">
                <a:solidFill>
                  <a:srgbClr val="FFFF00"/>
                </a:solidFill>
              </a:rPr>
              <a:t>you know</a:t>
            </a:r>
            <a:r>
              <a:rPr lang="en-US" sz="4000" b="1" i="1" smtClean="0"/>
              <a:t>…</a:t>
            </a:r>
            <a:endParaRPr lang="en-US" sz="4000" smtClean="0"/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Warning required?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If yes, was it given?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If no, provide and recollect data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mtClean="0"/>
              <a:t>Regard your customer’s expectations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i="1" smtClean="0"/>
              <a:t>If appropriate</a:t>
            </a:r>
            <a:r>
              <a:rPr lang="en-US" smtClean="0"/>
              <a:t>, interrogate!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7F530D-887B-45F0-BB08-9B66E6DEF52D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What’s the Goal?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828800"/>
            <a:ext cx="5154612" cy="3200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3600" smtClean="0"/>
              <a:t>Confirm your suspicion!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mtClean="0"/>
              <a:t>Who?		What?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mtClean="0"/>
              <a:t>When?		Where?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mtClean="0"/>
              <a:t>Why?		How?</a:t>
            </a:r>
          </a:p>
        </p:txBody>
      </p:sp>
      <p:pic>
        <p:nvPicPr>
          <p:cNvPr id="8198" name="Picture 4" descr="PE0149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8363" y="2743200"/>
            <a:ext cx="2281237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94FA32-7883-497D-8D04-466C8B5B8978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What’s the Order?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828800"/>
            <a:ext cx="7364412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800" dirty="0" smtClean="0"/>
              <a:t>Listen for “buzz words”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smtClean="0"/>
              <a:t>Obtain admission to a conduct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smtClean="0"/>
              <a:t>Acquire Subject’s understanding of 	the process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smtClean="0"/>
              <a:t>Have Subject relate where/when the activity was employed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smtClean="0"/>
              <a:t>Ask when s/he decided to employ the tactic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smtClean="0"/>
              <a:t>Get the why</a:t>
            </a: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E26EAD-DF62-4ABB-8B53-A586A66EAF88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Guidelines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871663"/>
            <a:ext cx="7772400" cy="39195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dirty="0" smtClean="0"/>
              <a:t>Use euphemistic terms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smtClean="0"/>
              <a:t>Use analogies to which Subject can relate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smtClean="0"/>
              <a:t>Plan on the process taking at least an hour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smtClean="0"/>
              <a:t>Think as your customer will (don’t waste time seeking non-valued info)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dirty="0" smtClean="0"/>
              <a:t>Acquire the truth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0EDA1-B00F-4212-AA1C-CCEFD03680B7}" type="slidenum">
              <a:rPr lang="en-US"/>
              <a:pPr/>
              <a:t>9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Themes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69988" y="1871663"/>
            <a:ext cx="7772400" cy="391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got bad information, not your fault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were afraid of a false positive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like to experiment with things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were only trying to be helpful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were curious about what would happen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dirty="0" smtClean="0"/>
              <a:t>For Official Use Only</a:t>
            </a:r>
          </a:p>
          <a:p>
            <a:r>
              <a:rPr lang="en-US" dirty="0" smtClean="0"/>
              <a:t>Law Enforcement Sensitive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1651</TotalTime>
  <Words>722</Words>
  <Application>Microsoft Office PowerPoint</Application>
  <PresentationFormat>On-screen Show (4:3)</PresentationFormat>
  <Paragraphs>129</Paragraphs>
  <Slides>11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Azure</vt:lpstr>
      <vt:lpstr>Slide 1</vt:lpstr>
      <vt:lpstr>What is a “Countermeasure?”</vt:lpstr>
      <vt:lpstr>Policy Points to Consider</vt:lpstr>
      <vt:lpstr>Interrogation Tracks</vt:lpstr>
      <vt:lpstr>Interrogation Tracks</vt:lpstr>
      <vt:lpstr>What’s the Goal?</vt:lpstr>
      <vt:lpstr>What’s the Order?</vt:lpstr>
      <vt:lpstr>Guidelines</vt:lpstr>
      <vt:lpstr>Themes</vt:lpstr>
      <vt:lpstr>Guidelines</vt:lpstr>
      <vt:lpstr>Slide 11</vt:lpstr>
    </vt:vector>
  </TitlesOfParts>
  <Company>DoD Polygraph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Interrogating Suspected Counter Measure Cases</dc:title>
  <dc:creator>US Government</dc:creator>
  <cp:lastModifiedBy>AustinD</cp:lastModifiedBy>
  <cp:revision>44</cp:revision>
  <dcterms:created xsi:type="dcterms:W3CDTF">2005-08-12T13:59:40Z</dcterms:created>
  <dcterms:modified xsi:type="dcterms:W3CDTF">2011-06-29T13:54:51Z</dcterms:modified>
</cp:coreProperties>
</file>