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28" y="2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1439-FC3B-4950-82F0-1C21D2E506FE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2C42-E183-46B6-B34A-514E224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Tracing colors have been changed and the test data cleaned up to make it easier to evaluate.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The following charts contain test data from a screening examination containing four series.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Review the test data and consider the following: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Is this a good exam that can be evaluated?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Is this a nervous individual with messy physiology?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Is this an examinee intentionally performing CM?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b="1" dirty="0"/>
          </a:p>
          <a:p>
            <a:r>
              <a:rPr lang="en-US" sz="1400" b="1" dirty="0" smtClean="0"/>
              <a:t>__________________________________________________________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Case file # 175-802-20100213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Series 3 - </a:t>
            </a:r>
            <a:r>
              <a:rPr lang="en-US" sz="1400" b="1" dirty="0" smtClean="0">
                <a:solidFill>
                  <a:srgbClr val="0000CC"/>
                </a:solidFill>
              </a:rPr>
              <a:t>What are your thoughts on the first chart?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4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on this chart that you would consider atypical physiology?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9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in the test data that appears atypical?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Now what is your decision?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What would you do next?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Asked only comparison questions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Do you see anything that you would consider atypical?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If not – what do you do next?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Now what?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Make a </a:t>
            </a:r>
            <a:r>
              <a:rPr lang="en-US" sz="1400" b="1" smtClean="0"/>
              <a:t>final decision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175-802-20100213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Examinee made the following post test admissions: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"He took useless information, used it and embarrassed himself"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He went to an internet site, name unknown but remembers it had a black background with red lettering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He made body movements and used psychological means to improve his chance of passing the test.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He spelled words in his head and sang songs during the exam.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He tightened muscles in his feet, moved both hands, and intentionally altered his breathing patterns.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In closing, his statement reads, "I grew up in a healthy household and with caring parents.  I have always been taught to take responsibility for my actions, and by making this statement I am doing just that.  I'd really appreciate a second chance on becoming an employee of the USSS, because I could do a lot of good things for the government."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ACQT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Four MV sensors (3 at the bottom &amp; one at the top)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The top is identified as (AU).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The bottom 3 starting with top to bottom is identified as (A2, A3, EM)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Consider identifying sensors (e.g., FT for foot sensor; SE for seat sensor; AR for arm sensor, etc.)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in the ACQT data that might raise a concern?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u="sng" dirty="0" smtClean="0"/>
              <a:t>Define concern</a:t>
            </a:r>
            <a:r>
              <a:rPr lang="en-US" sz="1400" b="1" dirty="0" smtClean="0">
                <a:solidFill>
                  <a:srgbClr val="0000CC"/>
                </a:solidFill>
              </a:rPr>
              <a:t>: Not indicating that CM activity is taking place but we do see MV in the A2 sensor and MV in the CV cuff area which takes place about 8 seconds after the key is answered.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What are your thoughts on the test data?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that indicates CM activity?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6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in the test data to indicate CM  activity?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In reality – wouldn’t you numerically evaluate the test data?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 atypical physiology in this test data?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think the MV in the A2 sensor at 21A &amp; 21 is random or a deliberate attack at those questions?  Why?  Why not?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This is the last chart in the first series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I could not get the last comparison question on the chart but it had a smaller EDA &amp; CV so if you are going to numerically evaluate go against C27.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What are your thoughts?  Do you think we have a CM case?  Why?  Why not?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Reality:  If you were in the field and had this data what you do?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</a:rPr>
              <a:t>R24 is the most salient (-4) with R26 being (+1) and R28 (+5).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Breakdown test on serious crime and drugs (clean copy did not have the test questions)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different in this test data that was not present in the first series?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What approach would you take at this time?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6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What is your opinion of this second chart in the second series?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Do you see anything that you might consider atypical?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This completes the second series.  </a:t>
            </a:r>
            <a:r>
              <a:rPr lang="en-US" sz="1400" b="1" dirty="0" smtClean="0">
                <a:solidFill>
                  <a:srgbClr val="0000CC"/>
                </a:solidFill>
              </a:rPr>
              <a:t>Have you drawn an opinion?  What is it?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What would you do at this point?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2C42-E183-46B6-B34A-514E2248B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95 h 1000"/>
                <a:gd name="T2" fmla="*/ 0 w 1000"/>
                <a:gd name="T3" fmla="*/ 69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 w 1000"/>
                <a:gd name="T3" fmla="*/ 0 h 1000"/>
                <a:gd name="T4" fmla="*/ 1 w 1000"/>
                <a:gd name="T5" fmla="*/ 557 h 1000"/>
                <a:gd name="T6" fmla="*/ 0 w 1000"/>
                <a:gd name="T7" fmla="*/ 557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9CBB65-616B-4A2E-A109-D4A6D119223B}" type="datetime1">
              <a:rPr lang="en-US" smtClean="0"/>
              <a:t>3/22/2013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66E36-31B0-49FB-86B7-1775DF8287D5}" type="datetime1">
              <a:rPr lang="en-US" smtClean="0"/>
              <a:t>3/22/2013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A2469-72FB-4C78-A465-0826EDB1ADCE}" type="datetime1">
              <a:rPr lang="en-US" smtClean="0"/>
              <a:t>3/22/2013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FD74F-0227-41B6-928C-078B39232A1E}" type="datetime1">
              <a:rPr lang="en-US" smtClean="0"/>
              <a:t>3/22/2013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9BDFD-FEBC-4EC3-AFE8-B15049991539}" type="datetime1">
              <a:rPr lang="en-US" smtClean="0"/>
              <a:t>3/22/2013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2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1EC7C-097B-4AA0-A42A-048BE6B7DBCB}" type="datetime1">
              <a:rPr lang="en-US" smtClean="0"/>
              <a:t>3/22/2013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DF75B-1F9E-4FB0-8AF9-F317580A57FC}" type="datetime1">
              <a:rPr lang="en-US" smtClean="0"/>
              <a:t>3/22/2013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C9DA8-09E7-46D6-89CA-02D6362FA90D}" type="datetime1">
              <a:rPr lang="en-US" smtClean="0"/>
              <a:t>3/22/2013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B64FA-D5E1-4D79-9F11-EA31EE746831}" type="datetime1">
              <a:rPr lang="en-US" smtClean="0"/>
              <a:t>3/22/2013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174CC-D9E6-4FED-B373-8B0B606242A2}" type="datetime1">
              <a:rPr lang="en-US" smtClean="0"/>
              <a:t>3/22/2013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80777-1157-4171-945B-16EFDF3EF173}" type="datetime1">
              <a:rPr lang="en-US" smtClean="0"/>
              <a:t>3/22/2013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2344F-B2AC-47A2-A5C3-9F0E8541CDE0}" type="datetime1">
              <a:rPr lang="en-US" smtClean="0"/>
              <a:t>3/22/2013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fld id="{21D3D8B8-EC7B-43FC-BAA8-99CABEC8BBF6}" type="datetime1">
              <a:rPr lang="en-US" smtClean="0"/>
              <a:t>3/22/2013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fld id="{38FC8414-C220-4EC1-8003-7BF29D83BD5D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National Center for Credibility Assessment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Arial Black" pitchFamily="34" charset="0"/>
              </a:rPr>
              <a:t>Case Review 1</a:t>
            </a:r>
            <a:br>
              <a:rPr lang="en-US" b="1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3300"/>
                </a:solidFill>
                <a:latin typeface="Arial Black" pitchFamily="34" charset="0"/>
              </a:rPr>
              <a:t>LEPET</a:t>
            </a:r>
            <a:endParaRPr lang="en-US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4-1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4-2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2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52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4-3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6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76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4-4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1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94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5-1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5-2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4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Arial Black" pitchFamily="34" charset="0"/>
              </a:rPr>
              <a:t>Case Review 1</a:t>
            </a:r>
            <a:br>
              <a:rPr lang="en-US" b="1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3300"/>
                </a:solidFill>
                <a:latin typeface="Arial Black" pitchFamily="34" charset="0"/>
              </a:rPr>
              <a:t>The Rest of the Story</a:t>
            </a:r>
            <a:endParaRPr lang="en-US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Internet - Site with black background &amp; red lettering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Mental CM – Spelled words &amp; sang songs during exam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Tightened muscles in feet, MV hands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Altered breathing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67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52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ACQT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6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52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2-1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6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52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2-2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1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2-3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2-4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6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067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3-1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3-2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8414-C220-4EC1-8003-7BF29D83BD5D}" type="slidenum">
              <a:rPr lang="en-US" smtClean="0"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Arial Black" pitchFamily="34" charset="0"/>
              </a:rPr>
              <a:t>Chart 3-3</a:t>
            </a:r>
            <a:endParaRPr lang="en-US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Block # 5 Other Testing Techniques</Template>
  <TotalTime>177</TotalTime>
  <Words>699</Words>
  <Application>Microsoft Office PowerPoint</Application>
  <PresentationFormat>On-screen Show (4:3)</PresentationFormat>
  <Paragraphs>151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Case Review 1 LEPET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Review 1 The Rest of the Story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Review 1 LEPET</dc:title>
  <dc:creator>Weatherman, Dan CIV NCCA DIA/D2X7-B</dc:creator>
  <cp:lastModifiedBy>Weatherman, Dan CIV NCCA DIA/D2X7-B</cp:lastModifiedBy>
  <cp:revision>23</cp:revision>
  <dcterms:created xsi:type="dcterms:W3CDTF">2013-03-22T11:56:20Z</dcterms:created>
  <dcterms:modified xsi:type="dcterms:W3CDTF">2013-03-22T14:53:29Z</dcterms:modified>
</cp:coreProperties>
</file>