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68"/>
  </p:notesMasterIdLst>
  <p:sldIdLst>
    <p:sldId id="525" r:id="rId2"/>
    <p:sldId id="475" r:id="rId3"/>
    <p:sldId id="527" r:id="rId4"/>
    <p:sldId id="526" r:id="rId5"/>
    <p:sldId id="493" r:id="rId6"/>
    <p:sldId id="528" r:id="rId7"/>
    <p:sldId id="412" r:id="rId8"/>
    <p:sldId id="479" r:id="rId9"/>
    <p:sldId id="417" r:id="rId10"/>
    <p:sldId id="316" r:id="rId11"/>
    <p:sldId id="518" r:id="rId12"/>
    <p:sldId id="524" r:id="rId13"/>
    <p:sldId id="262" r:id="rId14"/>
    <p:sldId id="420" r:id="rId15"/>
    <p:sldId id="421" r:id="rId16"/>
    <p:sldId id="422" r:id="rId17"/>
    <p:sldId id="425" r:id="rId18"/>
    <p:sldId id="423" r:id="rId19"/>
    <p:sldId id="509" r:id="rId20"/>
    <p:sldId id="271" r:id="rId21"/>
    <p:sldId id="427" r:id="rId22"/>
    <p:sldId id="429" r:id="rId23"/>
    <p:sldId id="430" r:id="rId24"/>
    <p:sldId id="517" r:id="rId25"/>
    <p:sldId id="432" r:id="rId26"/>
    <p:sldId id="434" r:id="rId27"/>
    <p:sldId id="505" r:id="rId28"/>
    <p:sldId id="437" r:id="rId29"/>
    <p:sldId id="447" r:id="rId30"/>
    <p:sldId id="448" r:id="rId31"/>
    <p:sldId id="499" r:id="rId32"/>
    <p:sldId id="337" r:id="rId33"/>
    <p:sldId id="491" r:id="rId34"/>
    <p:sldId id="336" r:id="rId35"/>
    <p:sldId id="291" r:id="rId36"/>
    <p:sldId id="452" r:id="rId37"/>
    <p:sldId id="295" r:id="rId38"/>
    <p:sldId id="455" r:id="rId39"/>
    <p:sldId id="456" r:id="rId40"/>
    <p:sldId id="513" r:id="rId41"/>
    <p:sldId id="500" r:id="rId42"/>
    <p:sldId id="459" r:id="rId43"/>
    <p:sldId id="492" r:id="rId44"/>
    <p:sldId id="461" r:id="rId45"/>
    <p:sldId id="460" r:id="rId46"/>
    <p:sldId id="463" r:id="rId47"/>
    <p:sldId id="331" r:id="rId48"/>
    <p:sldId id="464" r:id="rId49"/>
    <p:sldId id="467" r:id="rId50"/>
    <p:sldId id="521" r:id="rId51"/>
    <p:sldId id="310" r:id="rId52"/>
    <p:sldId id="311" r:id="rId53"/>
    <p:sldId id="506" r:id="rId54"/>
    <p:sldId id="501" r:id="rId55"/>
    <p:sldId id="314" r:id="rId56"/>
    <p:sldId id="514" r:id="rId57"/>
    <p:sldId id="406" r:id="rId58"/>
    <p:sldId id="480" r:id="rId59"/>
    <p:sldId id="483" r:id="rId60"/>
    <p:sldId id="516" r:id="rId61"/>
    <p:sldId id="486" r:id="rId62"/>
    <p:sldId id="488" r:id="rId63"/>
    <p:sldId id="502" r:id="rId64"/>
    <p:sldId id="523" r:id="rId65"/>
    <p:sldId id="510" r:id="rId66"/>
    <p:sldId id="407" r:id="rId67"/>
  </p:sldIdLst>
  <p:sldSz cx="9144000" cy="6858000" type="screen4x3"/>
  <p:notesSz cx="6858000" cy="9144000"/>
  <p:defaultTextStyle>
    <a:defPPr>
      <a:defRPr lang="en-US"/>
    </a:defPPr>
    <a:lvl1pPr algn="ctr" rtl="0" eaLnBrk="0" fontAlgn="base" hangingPunct="0">
      <a:spcBef>
        <a:spcPct val="0"/>
      </a:spcBef>
      <a:spcAft>
        <a:spcPct val="0"/>
      </a:spcAft>
      <a:defRPr b="1" kern="1200">
        <a:solidFill>
          <a:schemeClr val="tx1"/>
        </a:solidFill>
        <a:latin typeface="Arial" charset="0"/>
        <a:ea typeface="+mn-ea"/>
        <a:cs typeface="+mn-cs"/>
      </a:defRPr>
    </a:lvl1pPr>
    <a:lvl2pPr marL="457200" algn="ctr" rtl="0" eaLnBrk="0" fontAlgn="base" hangingPunct="0">
      <a:spcBef>
        <a:spcPct val="0"/>
      </a:spcBef>
      <a:spcAft>
        <a:spcPct val="0"/>
      </a:spcAft>
      <a:defRPr b="1" kern="1200">
        <a:solidFill>
          <a:schemeClr val="tx1"/>
        </a:solidFill>
        <a:latin typeface="Arial" charset="0"/>
        <a:ea typeface="+mn-ea"/>
        <a:cs typeface="+mn-cs"/>
      </a:defRPr>
    </a:lvl2pPr>
    <a:lvl3pPr marL="914400" algn="ctr" rtl="0" eaLnBrk="0" fontAlgn="base" hangingPunct="0">
      <a:spcBef>
        <a:spcPct val="0"/>
      </a:spcBef>
      <a:spcAft>
        <a:spcPct val="0"/>
      </a:spcAft>
      <a:defRPr b="1" kern="1200">
        <a:solidFill>
          <a:schemeClr val="tx1"/>
        </a:solidFill>
        <a:latin typeface="Arial" charset="0"/>
        <a:ea typeface="+mn-ea"/>
        <a:cs typeface="+mn-cs"/>
      </a:defRPr>
    </a:lvl3pPr>
    <a:lvl4pPr marL="1371600" algn="ctr" rtl="0" eaLnBrk="0" fontAlgn="base" hangingPunct="0">
      <a:spcBef>
        <a:spcPct val="0"/>
      </a:spcBef>
      <a:spcAft>
        <a:spcPct val="0"/>
      </a:spcAft>
      <a:defRPr b="1" kern="1200">
        <a:solidFill>
          <a:schemeClr val="tx1"/>
        </a:solidFill>
        <a:latin typeface="Arial" charset="0"/>
        <a:ea typeface="+mn-ea"/>
        <a:cs typeface="+mn-cs"/>
      </a:defRPr>
    </a:lvl4pPr>
    <a:lvl5pPr marL="1828800" algn="ctr" rtl="0" eaLnBrk="0" fontAlgn="base" hangingPunct="0">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0" autoAdjust="0"/>
    <p:restoredTop sz="89889" autoAdjust="0"/>
  </p:normalViewPr>
  <p:slideViewPr>
    <p:cSldViewPr>
      <p:cViewPr>
        <p:scale>
          <a:sx n="108" d="100"/>
          <a:sy n="108" d="100"/>
        </p:scale>
        <p:origin x="-103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65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a:lvl1pPr>
          </a:lstStyle>
          <a:p>
            <a:pPr>
              <a:defRPr/>
            </a:pPr>
            <a:endParaRPr lang="en-US"/>
          </a:p>
        </p:txBody>
      </p:sp>
      <p:sp>
        <p:nvSpPr>
          <p:cNvPr id="604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vl1pPr>
          </a:lstStyle>
          <a:p>
            <a:pPr>
              <a:defRPr/>
            </a:pPr>
            <a:endParaRPr lang="en-US"/>
          </a:p>
        </p:txBody>
      </p:sp>
      <p:sp>
        <p:nvSpPr>
          <p:cNvPr id="1146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b="0"/>
            </a:lvl1pPr>
          </a:lstStyle>
          <a:p>
            <a:pPr>
              <a:defRPr/>
            </a:pPr>
            <a:endParaRPr lang="en-US"/>
          </a:p>
        </p:txBody>
      </p:sp>
      <p:sp>
        <p:nvSpPr>
          <p:cNvPr id="604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vl1pPr>
          </a:lstStyle>
          <a:p>
            <a:pPr>
              <a:defRPr/>
            </a:pPr>
            <a:fld id="{15332841-884F-4DA2-A15D-D29A047EA356}" type="slidenum">
              <a:rPr lang="en-US"/>
              <a:pPr>
                <a:defRPr/>
              </a:pPr>
              <a:t>‹#›</a:t>
            </a:fld>
            <a:endParaRPr lang="en-US"/>
          </a:p>
        </p:txBody>
      </p:sp>
    </p:spTree>
    <p:extLst>
      <p:ext uri="{BB962C8B-B14F-4D97-AF65-F5344CB8AC3E}">
        <p14:creationId xmlns:p14="http://schemas.microsoft.com/office/powerpoint/2010/main" val="27755414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29FE403-F6CE-4DAC-B245-17803C243560}" type="slidenum">
              <a:rPr lang="en-US" smtClean="0"/>
              <a:pPr/>
              <a:t>2</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E8CC6985-F7E4-40F2-BCB4-FB45BC5984A5}" type="slidenum">
              <a:rPr lang="en-US" smtClean="0"/>
              <a:pPr/>
              <a:t>12</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1E47DED-B802-4733-9AC7-E294AA70F264}" type="slidenum">
              <a:rPr lang="en-US" smtClean="0"/>
              <a:pPr/>
              <a:t>13</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buFontTx/>
              <a:buChar char="•"/>
            </a:pPr>
            <a:r>
              <a:rPr lang="en-US" smtClean="0"/>
              <a:t>Some of the previous slides contained at least one channel of “exaggerated exhalation”.</a:t>
            </a:r>
          </a:p>
          <a:p>
            <a:pPr eaLnBrk="1" hangingPunct="1">
              <a:buFontTx/>
              <a:buChar char="•"/>
            </a:pPr>
            <a:r>
              <a:rPr lang="en-US" smtClean="0"/>
              <a:t>We will sometimes see in a true response a rate change where after the answer breathing slows for several cycles.</a:t>
            </a:r>
          </a:p>
          <a:p>
            <a:pPr eaLnBrk="1" hangingPunct="1">
              <a:buFontTx/>
              <a:buChar char="•"/>
            </a:pPr>
            <a:r>
              <a:rPr lang="en-US" smtClean="0"/>
              <a:t>Exaggerated exhalation is considered false apnea because after the answer there is a sharp or drawn out exhalation followed by an immediate return to a deep breath and/or normal breathing.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95637DD9-E60E-4A7B-BD36-7742BF10BC27}" type="slidenum">
              <a:rPr lang="en-US" smtClean="0"/>
              <a:pPr/>
              <a:t>14</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dirty="0" smtClean="0"/>
              <a:t>Left slide:  Exaggerated exhalation cycle falling below the baseline.  The upper pneumo moves up with a deep breath.  Both channels form a new baseline.</a:t>
            </a:r>
          </a:p>
          <a:p>
            <a:pPr eaLnBrk="1" hangingPunct="1"/>
            <a:r>
              <a:rPr lang="en-US" dirty="0" smtClean="0"/>
              <a:t>Right Slide:  This CM is a toe press.  Note the lower pneumo channel falling well below the baseline.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3B732968-56FF-4F28-8667-4FF41831205A}" type="slidenum">
              <a:rPr lang="en-US" smtClean="0"/>
              <a:pPr/>
              <a:t>15</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buFontTx/>
              <a:buChar char="•"/>
            </a:pPr>
            <a:r>
              <a:rPr lang="en-US" dirty="0" smtClean="0"/>
              <a:t>Left Slide:  Note that the exhalation of the </a:t>
            </a:r>
            <a:r>
              <a:rPr lang="en-US" dirty="0" err="1" smtClean="0"/>
              <a:t>pneumograph</a:t>
            </a:r>
            <a:r>
              <a:rPr lang="en-US" dirty="0" smtClean="0"/>
              <a:t> channel at the comparison question and the relevant question is similar.  Additionally, the exhalation cycle does not fall below the baseline.  </a:t>
            </a:r>
          </a:p>
          <a:p>
            <a:pPr lvl="2" eaLnBrk="1" hangingPunct="1">
              <a:buFontTx/>
              <a:buChar char="-"/>
            </a:pPr>
            <a:r>
              <a:rPr lang="en-US" dirty="0" smtClean="0"/>
              <a:t>If the sensor cushion were not present it would be difficult to make a CM determination based on this specific criterion.</a:t>
            </a:r>
          </a:p>
          <a:p>
            <a:pPr lvl="2" eaLnBrk="1" hangingPunct="1">
              <a:buFontTx/>
              <a:buChar char="-"/>
            </a:pPr>
            <a:r>
              <a:rPr lang="en-US" dirty="0" smtClean="0"/>
              <a:t>Note the “answer-like distortions.</a:t>
            </a:r>
          </a:p>
          <a:p>
            <a:pPr lvl="2" eaLnBrk="1" hangingPunct="1">
              <a:buFontTx/>
              <a:buChar char="-"/>
            </a:pPr>
            <a:r>
              <a:rPr lang="en-US" dirty="0" smtClean="0"/>
              <a:t>Right Slide:  The exaggerated exhalation falls below the baseline in the upper pneumo channel of both comparison questions with false apnea in the lower pneumo channels.  Note the sharp cardio at both comparison questions.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BADC2CF-3B7C-4FC3-A977-C896771C3280}" type="slidenum">
              <a:rPr lang="en-US" smtClean="0"/>
              <a:pPr/>
              <a:t>16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buFontTx/>
              <a:buChar char="•"/>
            </a:pPr>
            <a:r>
              <a:rPr lang="en-US" smtClean="0"/>
              <a:t>A global analysis is required to determine why hyperventilation is occurring.</a:t>
            </a:r>
          </a:p>
          <a:p>
            <a:pPr eaLnBrk="1" hangingPunct="1">
              <a:buFontTx/>
              <a:buChar char="•"/>
            </a:pPr>
            <a:r>
              <a:rPr lang="en-US" smtClean="0"/>
              <a:t>On a DLC exam hyperventilation in the form of increased amplitude may be the result of DLC breathing; however, it could also be the result of CM activity.</a:t>
            </a:r>
          </a:p>
          <a:p>
            <a:pPr eaLnBrk="1" hangingPunct="1">
              <a:buFontTx/>
              <a:buChar char="•"/>
            </a:pPr>
            <a:r>
              <a:rPr lang="en-US" smtClean="0"/>
              <a:t>If it occurs only at the comparison questions in a PLC format it is CM activity.</a:t>
            </a:r>
          </a:p>
          <a:p>
            <a:pPr eaLnBrk="1" hangingPunct="1">
              <a:buFontTx/>
              <a:buChar char="•"/>
            </a:pPr>
            <a:r>
              <a:rPr lang="en-US" smtClean="0"/>
              <a:t>If it appears throughout an exam it might be CM activity, but it might also be that examinee is hiding a relevant or comparison question issue.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ACEDC66-9457-475E-AF8F-FC378D586328}" type="slidenum">
              <a:rPr lang="en-US" smtClean="0"/>
              <a:pPr/>
              <a:t>18</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buFontTx/>
              <a:buChar char="•"/>
            </a:pPr>
            <a:r>
              <a:rPr lang="en-US" smtClean="0"/>
              <a:t>This is an example of  increased amplitude at the comparison question.</a:t>
            </a:r>
          </a:p>
          <a:p>
            <a:pPr eaLnBrk="1" hangingPunct="1">
              <a:buFontTx/>
              <a:buChar char="•"/>
            </a:pPr>
            <a:r>
              <a:rPr lang="en-US" smtClean="0"/>
              <a:t>If occurring at all of the comparison questions in a Directed Lie test this could be DLC breathing or CM activity.  (Discuss).</a:t>
            </a:r>
          </a:p>
          <a:p>
            <a:pPr eaLnBrk="1" hangingPunct="1">
              <a:buFontTx/>
              <a:buChar char="•"/>
            </a:pPr>
            <a:r>
              <a:rPr lang="en-US" smtClean="0"/>
              <a:t>If this activity only occurred at the comparison questions during a PLC exam consider CM activity.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C17296C-D84C-44FB-8052-A78AC322AF52}" type="slidenum">
              <a:rPr lang="en-US" smtClean="0"/>
              <a:pPr/>
              <a:t>19</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buFontTx/>
              <a:buChar char="•"/>
            </a:pPr>
            <a:r>
              <a:rPr lang="en-US" dirty="0" smtClean="0"/>
              <a:t>Left Slide:  Hyperventilation in the </a:t>
            </a:r>
            <a:r>
              <a:rPr lang="en-US" dirty="0" err="1" smtClean="0"/>
              <a:t>pneumos</a:t>
            </a:r>
            <a:r>
              <a:rPr lang="en-US" dirty="0" smtClean="0"/>
              <a:t>.  Change of baseline in the </a:t>
            </a:r>
            <a:r>
              <a:rPr lang="en-US" dirty="0" err="1" smtClean="0"/>
              <a:t>pneumos</a:t>
            </a:r>
            <a:r>
              <a:rPr lang="en-US" dirty="0" smtClean="0"/>
              <a:t>.</a:t>
            </a:r>
          </a:p>
          <a:p>
            <a:pPr eaLnBrk="1" hangingPunct="1">
              <a:buFontTx/>
              <a:buChar char="•"/>
            </a:pPr>
            <a:r>
              <a:rPr lang="en-US" dirty="0" smtClean="0"/>
              <a:t>Right Slide:  Hyperventilation in the pneumo with baseline change.  Tachycardia, prolonged response, and late secondary cardio.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FF65C1DC-1E30-48E4-80BE-CE1FB4FFBDE8}" type="slidenum">
              <a:rPr lang="en-US" smtClean="0"/>
              <a:pPr/>
              <a:t>20</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buFontTx/>
              <a:buChar char="•"/>
            </a:pPr>
            <a:r>
              <a:rPr lang="en-US" dirty="0" smtClean="0"/>
              <a:t>The answer distortion is normally located anywhere on the exhalation stroke from the top of the cycle to the bottom of the cycle.</a:t>
            </a:r>
          </a:p>
          <a:p>
            <a:pPr eaLnBrk="1" hangingPunct="1">
              <a:buFontTx/>
              <a:buChar char="•"/>
            </a:pPr>
            <a:r>
              <a:rPr lang="en-US" dirty="0" smtClean="0"/>
              <a:t>The answer distortion should line up with the answer mark on the polygraph chart.  The answer should be timely with all the other answers throughout the exam.</a:t>
            </a:r>
          </a:p>
          <a:p>
            <a:pPr eaLnBrk="1" hangingPunct="1">
              <a:buFontTx/>
              <a:buChar char="•"/>
            </a:pPr>
            <a:r>
              <a:rPr lang="en-US" dirty="0" smtClean="0"/>
              <a:t>The depiction of the crown or horns may be an indicator of CM activity.  Once again must look globally.  If occurring at all or most of the questions (Irrelevant, relevant &amp; comparison) it may be normal activity.  If only occurring at the comparison questions or irrelevant questions if identified as comparisons then suspect.  Additionally, if the crown appears more than once across the asking it is suspect.</a:t>
            </a:r>
          </a:p>
          <a:p>
            <a:pPr eaLnBrk="1" hangingPunct="1">
              <a:buFontTx/>
              <a:buChar char="•"/>
            </a:pPr>
            <a:r>
              <a:rPr lang="en-US" dirty="0" smtClean="0"/>
              <a:t>If the pneumo activity is accompanied by a sharp increase in cardio activity particularly with a secondary rise in the cardiograph – suspect.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C9008DB4-6A57-4E90-8D49-83EBA6B59185}" type="slidenum">
              <a:rPr lang="en-US" smtClean="0"/>
              <a:pPr/>
              <a:t>21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B2010CE1-818B-41A5-9014-A0F54259093D}" type="slidenum">
              <a:rPr lang="en-US" smtClean="0"/>
              <a:pPr/>
              <a:t>22</a:t>
            </a:fld>
            <a:endParaRPr 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29FE403-F6CE-4DAC-B245-17803C243560}" type="slidenum">
              <a:rPr lang="en-US" smtClean="0"/>
              <a:pPr/>
              <a:t>3</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406AABC-BCB8-42A1-BAD5-42E3A22DA3DE}" type="slidenum">
              <a:rPr lang="en-US" smtClean="0"/>
              <a:pPr/>
              <a:t>23</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29A1C5F-FA9F-467D-86FA-613A9E5E8261}" type="slidenum">
              <a:rPr lang="en-US" smtClean="0"/>
              <a:pPr/>
              <a:t>24</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286F488D-AA40-48BE-9DB5-787CD8D23936}" type="slidenum">
              <a:rPr lang="en-US" smtClean="0"/>
              <a:pPr/>
              <a:t>25</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E3FCF16-0CDB-4E51-AAD2-978772C224DC}" type="slidenum">
              <a:rPr lang="en-US" smtClean="0"/>
              <a:pPr/>
              <a:t>26</a:t>
            </a:fld>
            <a:endParaRPr lang="en-U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buFontTx/>
              <a:buChar char="•"/>
            </a:pPr>
            <a:r>
              <a:rPr lang="en-US" smtClean="0"/>
              <a:t>It is important that the pneumograph tubes be properly placed on the examinee.  A stable tracing is usually necessary.</a:t>
            </a:r>
          </a:p>
          <a:p>
            <a:pPr eaLnBrk="1" hangingPunct="1">
              <a:buFontTx/>
              <a:buChar char="•"/>
            </a:pPr>
            <a:r>
              <a:rPr lang="en-US" smtClean="0"/>
              <a:t>In a PLC format will normally occur at the comparison questions.  Sometimes the examinee will be confused and it will occur at relevant questions.</a:t>
            </a:r>
          </a:p>
          <a:p>
            <a:pPr eaLnBrk="1" hangingPunct="1">
              <a:buFontTx/>
              <a:buChar char="•"/>
            </a:pPr>
            <a:r>
              <a:rPr lang="en-US" smtClean="0"/>
              <a:t>Sometimes will occur at Irrelevant questions if they have been pretested as control questions.</a:t>
            </a:r>
          </a:p>
          <a:p>
            <a:pPr eaLnBrk="1" hangingPunct="1">
              <a:buFontTx/>
              <a:buChar char="•"/>
            </a:pPr>
            <a:r>
              <a:rPr lang="en-US" smtClean="0"/>
              <a:t>The permanent change need not be dramatic.  A subtle change can be suspect, particularly if it occurs on more than one comparison question.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8C3B8A63-B961-439F-B5BE-E53C5EC3F493}" type="slidenum">
              <a:rPr lang="en-US" smtClean="0"/>
              <a:pPr/>
              <a:t>27</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buFontTx/>
              <a:buChar char="•"/>
            </a:pPr>
            <a:r>
              <a:rPr lang="en-US" dirty="0" smtClean="0"/>
              <a:t>Left Slide:  Note the upper pneumo rises forming a new permanent baseline.  Note the strong cardio response at the R2 question.</a:t>
            </a:r>
          </a:p>
          <a:p>
            <a:pPr eaLnBrk="1" hangingPunct="1">
              <a:buFontTx/>
              <a:buChar char="•"/>
            </a:pPr>
            <a:r>
              <a:rPr lang="en-US" dirty="0" smtClean="0"/>
              <a:t>Right Slide:  The reason for this slide is to show that it is difficult to label something a change of baseline if the </a:t>
            </a:r>
            <a:r>
              <a:rPr lang="en-US" dirty="0" err="1" smtClean="0"/>
              <a:t>pneumos</a:t>
            </a:r>
            <a:r>
              <a:rPr lang="en-US" dirty="0" smtClean="0"/>
              <a:t> at each question are moving off the baseline.  </a:t>
            </a:r>
          </a:p>
          <a:p>
            <a:pPr eaLnBrk="1" hangingPunct="1">
              <a:buFontTx/>
              <a:buChar char="•"/>
            </a:pPr>
            <a:r>
              <a:rPr lang="en-US" dirty="0" smtClean="0"/>
              <a:t>It is interesting to note that the </a:t>
            </a:r>
            <a:r>
              <a:rPr lang="en-US" dirty="0" err="1" smtClean="0"/>
              <a:t>pneumos</a:t>
            </a:r>
            <a:r>
              <a:rPr lang="en-US" dirty="0" smtClean="0"/>
              <a:t> at 2C1 suppress and converge.  At the same time there is answer-like distortions and some false apnea.  </a:t>
            </a:r>
          </a:p>
          <a:p>
            <a:pPr eaLnBrk="1" hangingPunct="1">
              <a:buFontTx/>
              <a:buChar char="•"/>
            </a:pPr>
            <a:r>
              <a:rPr lang="en-US" dirty="0" smtClean="0"/>
              <a:t>Connect the changes in the pneumo channels with the sharp cardio that is too good to be true.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A54747A2-D1FE-4FD3-A06A-674CB8723AC9}" type="slidenum">
              <a:rPr lang="en-US" smtClean="0"/>
              <a:pPr/>
              <a:t>28</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buFontTx/>
              <a:buChar char="•"/>
            </a:pPr>
            <a:r>
              <a:rPr lang="en-US" dirty="0" smtClean="0"/>
              <a:t>Left Slide:  The </a:t>
            </a:r>
            <a:r>
              <a:rPr lang="en-US" dirty="0" err="1" smtClean="0"/>
              <a:t>pneumos</a:t>
            </a:r>
            <a:r>
              <a:rPr lang="en-US" dirty="0" smtClean="0"/>
              <a:t> converge at 2C2, but they also form a new permanent baseline.</a:t>
            </a:r>
          </a:p>
          <a:p>
            <a:pPr eaLnBrk="1" hangingPunct="1">
              <a:buFontTx/>
              <a:buChar char="•"/>
            </a:pPr>
            <a:r>
              <a:rPr lang="en-US" dirty="0" smtClean="0"/>
              <a:t>Right Slide:  The upper pneumo at C6 forms a new baseline.  Note the crown at the answer.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0E494617-2E93-42F7-837A-1D5FBE137A61}" type="slidenum">
              <a:rPr lang="en-US" smtClean="0"/>
              <a:pPr/>
              <a:t>29</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buFontTx/>
              <a:buChar char="•"/>
            </a:pPr>
            <a:r>
              <a:rPr lang="en-US" smtClean="0"/>
              <a:t>Resting respiration rates seldom drop below 10 cycles per minute.</a:t>
            </a:r>
          </a:p>
          <a:p>
            <a:pPr eaLnBrk="1" hangingPunct="1">
              <a:buFontTx/>
              <a:buChar char="•"/>
            </a:pPr>
            <a:r>
              <a:rPr lang="en-US" smtClean="0"/>
              <a:t>The rare exceptions are those with medical conditions, and a very small group of athletes.</a:t>
            </a:r>
          </a:p>
          <a:p>
            <a:pPr eaLnBrk="1" hangingPunct="1">
              <a:buFontTx/>
              <a:buChar char="•"/>
            </a:pPr>
            <a:r>
              <a:rPr lang="en-US" smtClean="0"/>
              <a:t>Suspect respiration rates should be investigated with surreptitious observation of recording.</a:t>
            </a:r>
          </a:p>
          <a:p>
            <a:pPr eaLnBrk="1" hangingPunct="1">
              <a:buFontTx/>
              <a:buChar char="•"/>
            </a:pPr>
            <a:r>
              <a:rPr lang="en-US" smtClean="0"/>
              <a:t>Slow respiration is not, in itself, a strong indication of CM.  However, it should be discouraged due to the influence of respiration on the other physiological data channels.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AA75C27C-071A-44BA-ABC0-93E03A9D876A}" type="slidenum">
              <a:rPr lang="en-US" smtClean="0"/>
              <a:pPr/>
              <a:t>30</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pPr eaLnBrk="1" hangingPunct="1">
              <a:buFontTx/>
              <a:buChar char="•"/>
            </a:pPr>
            <a:r>
              <a:rPr lang="en-US" smtClean="0"/>
              <a:t>As can be seen by the slide, the breathing is very slow, but there is still good response in the cardio at the relevant issue.</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E504696-8F2A-48CD-870F-49A594101193}" type="slidenum">
              <a:rPr lang="en-US" smtClean="0"/>
              <a:pPr/>
              <a:t>31</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n-US" smtClean="0"/>
              <a:t>Link to “TDA April 2007.ppt”</a:t>
            </a:r>
          </a:p>
          <a:p>
            <a:pPr eaLnBrk="1" hangingPunct="1"/>
            <a:r>
              <a:rPr lang="en-US" smtClean="0"/>
              <a:t>Seven criteria are:</a:t>
            </a:r>
          </a:p>
          <a:p>
            <a:pPr eaLnBrk="1" hangingPunct="1"/>
            <a:r>
              <a:rPr lang="en-US" smtClean="0"/>
              <a:t>False Apnea, Exaggerated Exhalation, Hyperventilation, Misplaced/Multiple Answer-Like Distortions, Loss of Parallelism, New Permanent Baseline, Bradyapnea.</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638A61D3-F8FB-4317-910D-4D7D0D46DBB3}" type="slidenum">
              <a:rPr lang="en-US" smtClean="0"/>
              <a:pPr/>
              <a:t>32</a:t>
            </a:fld>
            <a:endParaRPr lang="en-U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buFontTx/>
              <a:buChar char="•"/>
            </a:pPr>
            <a:r>
              <a:rPr lang="en-US" smtClean="0"/>
              <a:t>Latency refers to the period between stimulus onset and response onset.</a:t>
            </a:r>
          </a:p>
          <a:p>
            <a:pPr eaLnBrk="1" hangingPunct="1">
              <a:buFontTx/>
              <a:buChar char="•"/>
            </a:pPr>
            <a:r>
              <a:rPr lang="en-US" smtClean="0"/>
              <a:t>The EDR may be observed rising from 0.5 seconds after stimulus onset up to 5 seconds after the examinee’s answer.</a:t>
            </a:r>
          </a:p>
          <a:p>
            <a:pPr eaLnBrk="1" hangingPunct="1">
              <a:buFontTx/>
              <a:buChar char="•"/>
            </a:pPr>
            <a:r>
              <a:rPr lang="en-US" smtClean="0"/>
              <a:t>High within subject variability of latency is atypical of genuine phasic EDRs.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29FE403-F6CE-4DAC-B245-17803C243560}" type="slidenum">
              <a:rPr lang="en-US" smtClean="0"/>
              <a:pPr/>
              <a:t>4</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27D5F78B-EB4D-4754-8330-492FE75B5FCE}" type="slidenum">
              <a:rPr lang="en-US" smtClean="0"/>
              <a:pPr/>
              <a:t>33</a:t>
            </a:fld>
            <a:endParaRPr lang="en-U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buFontTx/>
              <a:buChar char="•"/>
            </a:pPr>
            <a:r>
              <a:rPr lang="en-US" smtClean="0"/>
              <a:t>Latency refers to the period between stimulus onset and response onset.</a:t>
            </a:r>
          </a:p>
          <a:p>
            <a:pPr eaLnBrk="1" hangingPunct="1">
              <a:buFontTx/>
              <a:buChar char="•"/>
            </a:pPr>
            <a:r>
              <a:rPr lang="en-US" smtClean="0"/>
              <a:t>The EDR may be observed rising from 0.5 seconds after stimulus onset up to 5 seconds after the examinee’s answer.</a:t>
            </a:r>
          </a:p>
          <a:p>
            <a:pPr eaLnBrk="1" hangingPunct="1">
              <a:buFontTx/>
              <a:buChar char="•"/>
            </a:pPr>
            <a:r>
              <a:rPr lang="en-US" smtClean="0"/>
              <a:t>High within subject variability of latency is atypical of genuine phasic EDRs.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EAF65F99-1AC0-4B81-B1F2-60BBEB527345}" type="slidenum">
              <a:rPr lang="en-US" smtClean="0"/>
              <a:pPr/>
              <a:t>34</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buFontTx/>
              <a:buChar char="•"/>
            </a:pPr>
            <a:r>
              <a:rPr lang="en-US" dirty="0" smtClean="0"/>
              <a:t>Left Slide:  Exaggerated cardio with exaggerated secondary and tertiary blood volume response.</a:t>
            </a:r>
          </a:p>
          <a:p>
            <a:pPr eaLnBrk="1" hangingPunct="1">
              <a:buFontTx/>
              <a:buChar char="•"/>
            </a:pPr>
            <a:r>
              <a:rPr lang="en-US" dirty="0" smtClean="0"/>
              <a:t>Note the </a:t>
            </a:r>
            <a:r>
              <a:rPr lang="en-US" dirty="0" err="1" smtClean="0"/>
              <a:t>pneumos</a:t>
            </a:r>
            <a:r>
              <a:rPr lang="en-US" dirty="0" smtClean="0"/>
              <a:t> changing baseline and the false apnea.</a:t>
            </a:r>
          </a:p>
          <a:p>
            <a:pPr eaLnBrk="1" hangingPunct="1">
              <a:buFontTx/>
              <a:buChar char="•"/>
            </a:pPr>
            <a:r>
              <a:rPr lang="en-US" dirty="0" smtClean="0"/>
              <a:t>Right Slide:  Not only a secondary blood volume response, but the pneumo has the crown effect and lifts off the baseline.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1A1C95A6-A2C7-45E3-8FBD-A103242FFC39}" type="slidenum">
              <a:rPr lang="en-US" smtClean="0"/>
              <a:pPr/>
              <a:t>35</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buFontTx/>
              <a:buChar char="•"/>
            </a:pPr>
            <a:r>
              <a:rPr lang="en-US" smtClean="0"/>
              <a:t>Latency refers to the period between stimulus onset and response onset.</a:t>
            </a:r>
          </a:p>
          <a:p>
            <a:pPr eaLnBrk="1" hangingPunct="1">
              <a:buFontTx/>
              <a:buChar char="•"/>
            </a:pPr>
            <a:r>
              <a:rPr lang="en-US" smtClean="0"/>
              <a:t>The EDR may be observed rising from 0.5 seconds after stimulus onset up to 5 seconds after the examinee’s answer.</a:t>
            </a:r>
          </a:p>
          <a:p>
            <a:pPr eaLnBrk="1" hangingPunct="1">
              <a:buFontTx/>
              <a:buChar char="•"/>
            </a:pPr>
            <a:r>
              <a:rPr lang="en-US" smtClean="0"/>
              <a:t>High within subject variability of latency is atypical of genuine phasic EDRs.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A9F66081-1FC0-4E4C-ACF9-8C7D2240BC8D}" type="slidenum">
              <a:rPr lang="en-US" smtClean="0"/>
              <a:pPr/>
              <a:t>36</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FE901432-276D-4BDA-A8E0-043E76ED438B}" type="slidenum">
              <a:rPr lang="en-US" smtClean="0"/>
              <a:pPr/>
              <a:t>37</a:t>
            </a:fld>
            <a:endParaRPr lang="en-U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buFontTx/>
              <a:buChar char="•"/>
            </a:pPr>
            <a:r>
              <a:rPr lang="en-US" smtClean="0"/>
              <a:t>Exaggerated EDRs are defined as those that globally are well out of proportion with the remaining EDRs, either in terms of amplitude or complexity.</a:t>
            </a:r>
          </a:p>
          <a:p>
            <a:pPr eaLnBrk="1" hangingPunct="1">
              <a:buFontTx/>
              <a:buChar char="•"/>
            </a:pPr>
            <a:r>
              <a:rPr lang="en-US" smtClean="0"/>
              <a:t>Among truthful examinees, EDRs for comparison questions that have 5 times the amplitude of those adjoining relevant questions occur only about 4% of the time.</a:t>
            </a:r>
          </a:p>
          <a:p>
            <a:pPr eaLnBrk="1" hangingPunct="1">
              <a:buFontTx/>
              <a:buChar char="•"/>
            </a:pPr>
            <a:r>
              <a:rPr lang="en-US" smtClean="0"/>
              <a:t>More than one of these rare EDRs per exam should be considered suspect.</a:t>
            </a:r>
          </a:p>
          <a:p>
            <a:pPr eaLnBrk="1" hangingPunct="1">
              <a:buFontTx/>
              <a:buChar char="•"/>
            </a:pPr>
            <a:r>
              <a:rPr lang="en-US" smtClean="0"/>
              <a:t>Similarly, strong EDRs on irrelevant questions are atypical.</a:t>
            </a:r>
          </a:p>
          <a:p>
            <a:pPr eaLnBrk="1" hangingPunct="1">
              <a:buFontTx/>
              <a:buChar char="•"/>
            </a:pPr>
            <a:r>
              <a:rPr lang="en-US" smtClean="0"/>
              <a:t>While complex responses in themselves are not uncommon, three or more rises are rare.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24173C74-7C2C-4C8D-B393-912CE0A422C5}" type="slidenum">
              <a:rPr lang="en-US" smtClean="0"/>
              <a:pPr/>
              <a:t>38</a:t>
            </a:fld>
            <a:endParaRPr lang="en-U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buFontTx/>
              <a:buChar char="•"/>
            </a:pPr>
            <a:r>
              <a:rPr lang="en-US" smtClean="0"/>
              <a:t>If the EDRs are cookie-cutter across the chart consider it suspect.</a:t>
            </a:r>
          </a:p>
          <a:p>
            <a:pPr eaLnBrk="1" hangingPunct="1">
              <a:buFontTx/>
              <a:buChar char="•"/>
            </a:pPr>
            <a:r>
              <a:rPr lang="en-US" smtClean="0"/>
              <a:t>Note the matching cardio tracings.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7A422648-3850-488A-8463-034126D030D0}" type="slidenum">
              <a:rPr lang="en-US" smtClean="0"/>
              <a:pPr/>
              <a:t>40</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pPr eaLnBrk="1" hangingPunct="1">
              <a:buFontTx/>
              <a:buChar char="•"/>
            </a:pPr>
            <a:r>
              <a:rPr lang="en-US" smtClean="0"/>
              <a:t>Note the apnea at both comparison questions with strong cardio responses.</a:t>
            </a:r>
          </a:p>
          <a:p>
            <a:pPr eaLnBrk="1" hangingPunct="1">
              <a:buFontTx/>
              <a:buChar char="•"/>
            </a:pPr>
            <a:r>
              <a:rPr lang="en-US" smtClean="0"/>
              <a:t>Question C10 has a downward spike in the EDA.</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D08E4054-3676-4182-B397-125FDF3777DF}" type="slidenum">
              <a:rPr lang="en-US" smtClean="0"/>
              <a:pPr/>
              <a:t>41</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p:spPr>
        <p:txBody>
          <a:bodyPr/>
          <a:lstStyle/>
          <a:p>
            <a:pPr eaLnBrk="1" hangingPunct="1"/>
            <a:r>
              <a:rPr lang="en-US" smtClean="0"/>
              <a:t>Lability, Inconsistent Latency, Exaggerated Responses, Downward Spikes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D803F355-DFEE-481B-B2B5-47B2A7D82129}" type="slidenum">
              <a:rPr lang="en-US" smtClean="0"/>
              <a:pPr/>
              <a:t>42</a:t>
            </a:fld>
            <a:endParaRPr lang="en-US"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p:spPr>
        <p:txBody>
          <a:bodyPr/>
          <a:lstStyle/>
          <a:p>
            <a:pPr eaLnBrk="1" hangingPunct="1">
              <a:buFontTx/>
              <a:buChar char="•"/>
            </a:pPr>
            <a:r>
              <a:rPr lang="en-US" smtClean="0"/>
              <a:t>Rapid rises and prolonged duration of phasic blod volume (slow wave) responses are commonplace on relevant questions for deceptive examinees.</a:t>
            </a:r>
          </a:p>
          <a:p>
            <a:pPr eaLnBrk="1" hangingPunct="1">
              <a:buFontTx/>
              <a:buChar char="•"/>
            </a:pPr>
            <a:r>
              <a:rPr lang="en-US" smtClean="0"/>
              <a:t>They are far less frequent on comparison questions regardless of examinee veracity.</a:t>
            </a:r>
          </a:p>
          <a:p>
            <a:pPr eaLnBrk="1" hangingPunct="1">
              <a:buFontTx/>
              <a:buChar char="•"/>
            </a:pPr>
            <a:r>
              <a:rPr lang="en-US" smtClean="0"/>
              <a:t>They virtually never appear on other types of questions.</a:t>
            </a:r>
          </a:p>
          <a:p>
            <a:pPr eaLnBrk="1" hangingPunct="1">
              <a:buFontTx/>
              <a:buChar char="•"/>
            </a:pPr>
            <a:r>
              <a:rPr lang="en-US" smtClean="0"/>
              <a:t>Dramatic blood volume reactions, except to relevant questions should be considered suspicious, and more so when they co-occur with respiratory and electrodermal manipulations.</a:t>
            </a:r>
          </a:p>
          <a:p>
            <a:pPr eaLnBrk="1" hangingPunct="1">
              <a:buFontTx/>
              <a:buChar char="•"/>
            </a:pPr>
            <a:r>
              <a:rPr lang="en-US" smtClean="0"/>
              <a:t>They are often triggered by covert muscular contractions.</a:t>
            </a:r>
          </a:p>
          <a:p>
            <a:pPr eaLnBrk="1" hangingPunct="1">
              <a:buFontTx/>
              <a:buChar char="•"/>
            </a:pPr>
            <a:r>
              <a:rPr lang="en-US" smtClean="0"/>
              <a:t>However, they have been observed during the use of mental CM activity.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44441A8D-A289-4BA8-AD36-7D312BA8648D}" type="slidenum">
              <a:rPr lang="en-US" smtClean="0"/>
              <a:pPr/>
              <a:t>43</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p:spPr>
        <p:txBody>
          <a:bodyPr/>
          <a:lstStyle/>
          <a:p>
            <a:pPr eaLnBrk="1" hangingPunct="1">
              <a:buFontTx/>
              <a:buChar char="•"/>
            </a:pPr>
            <a:r>
              <a:rPr lang="en-US" smtClean="0"/>
              <a:t>Rapid rises and prolonged duration of phasic blod volume (slow wave) responses are commonplace on relevant questions for deceptive examinees.</a:t>
            </a:r>
          </a:p>
          <a:p>
            <a:pPr eaLnBrk="1" hangingPunct="1">
              <a:buFontTx/>
              <a:buChar char="•"/>
            </a:pPr>
            <a:r>
              <a:rPr lang="en-US" smtClean="0"/>
              <a:t>They are far less frequent on comparison questions regardless of examinee veracity.</a:t>
            </a:r>
          </a:p>
          <a:p>
            <a:pPr eaLnBrk="1" hangingPunct="1">
              <a:buFontTx/>
              <a:buChar char="•"/>
            </a:pPr>
            <a:r>
              <a:rPr lang="en-US" smtClean="0"/>
              <a:t>They virtually never appear on other types of questions.</a:t>
            </a:r>
          </a:p>
          <a:p>
            <a:pPr eaLnBrk="1" hangingPunct="1">
              <a:buFontTx/>
              <a:buChar char="•"/>
            </a:pPr>
            <a:r>
              <a:rPr lang="en-US" smtClean="0"/>
              <a:t>Dramatic blood volume reactions, except to relevant questions should be considered suspicious, and more so when they co-occur with respiratory and electrodermal manipulations.</a:t>
            </a:r>
          </a:p>
          <a:p>
            <a:pPr eaLnBrk="1" hangingPunct="1">
              <a:buFontTx/>
              <a:buChar char="•"/>
            </a:pPr>
            <a:r>
              <a:rPr lang="en-US" smtClean="0"/>
              <a:t>They are often triggered by covert muscular contractions.</a:t>
            </a:r>
          </a:p>
          <a:p>
            <a:pPr eaLnBrk="1" hangingPunct="1">
              <a:buFontTx/>
              <a:buChar char="•"/>
            </a:pPr>
            <a:r>
              <a:rPr lang="en-US" smtClean="0"/>
              <a:t>However, they have been observed during the use of mental CM activity.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8873E6E-B57D-4680-A5CF-69439B6FE747}" type="slidenum">
              <a:rPr lang="en-US" smtClean="0"/>
              <a:pPr/>
              <a:t>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marL="228600" indent="-228600" eaLnBrk="1" hangingPunct="1">
              <a:buFontTx/>
              <a:buChar char="•"/>
            </a:pPr>
            <a:r>
              <a:rPr lang="en-US" smtClean="0"/>
              <a:t>What is the key to CM features?</a:t>
            </a:r>
          </a:p>
          <a:p>
            <a:pPr marL="228600" indent="-228600" eaLnBrk="1" hangingPunct="1">
              <a:buFontTx/>
              <a:buAutoNum type="arabicPeriod"/>
            </a:pPr>
            <a:r>
              <a:rPr lang="en-US" smtClean="0"/>
              <a:t>Frequency – How often does the activity happen.</a:t>
            </a:r>
          </a:p>
          <a:p>
            <a:pPr marL="228600" indent="-228600" eaLnBrk="1" hangingPunct="1">
              <a:buFontTx/>
              <a:buAutoNum type="arabicPeriod"/>
            </a:pPr>
            <a:r>
              <a:rPr lang="en-US" smtClean="0"/>
              <a:t>Specificity – Where is it happening</a:t>
            </a:r>
          </a:p>
          <a:p>
            <a:pPr marL="228600" indent="-228600" eaLnBrk="1" hangingPunct="1">
              <a:buFontTx/>
              <a:buAutoNum type="arabicPeriod"/>
            </a:pPr>
            <a:r>
              <a:rPr lang="en-US" smtClean="0"/>
              <a:t>Clusters – Do you see multiple features during the examination process.</a:t>
            </a:r>
          </a:p>
          <a:p>
            <a:pPr marL="228600" indent="-228600" eaLnBrk="1" hangingPunct="1">
              <a:buFontTx/>
              <a:buChar char="•"/>
            </a:pPr>
            <a:r>
              <a:rPr lang="en-US" smtClean="0"/>
              <a:t>Now what?  The next phase of this class is to provide real world examples.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37B1959C-3296-4261-ACFB-1122129C9BDD}" type="slidenum">
              <a:rPr lang="en-US" smtClean="0"/>
              <a:pPr/>
              <a:t>44</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buFontTx/>
              <a:buChar char="•"/>
            </a:pPr>
            <a:r>
              <a:rPr lang="en-US" dirty="0" smtClean="0"/>
              <a:t>Left Slide:  Diverging </a:t>
            </a:r>
            <a:r>
              <a:rPr lang="en-US" dirty="0" err="1" smtClean="0"/>
              <a:t>pneumos</a:t>
            </a:r>
            <a:r>
              <a:rPr lang="en-US" dirty="0" smtClean="0"/>
              <a:t>, multiple EDRs, exaggerated blood volume </a:t>
            </a:r>
            <a:r>
              <a:rPr lang="en-US" dirty="0" err="1" smtClean="0"/>
              <a:t>increae</a:t>
            </a:r>
            <a:r>
              <a:rPr lang="en-US" dirty="0" smtClean="0"/>
              <a:t>.</a:t>
            </a:r>
          </a:p>
          <a:p>
            <a:pPr eaLnBrk="1" hangingPunct="1">
              <a:buFontTx/>
              <a:buChar char="•"/>
            </a:pPr>
            <a:r>
              <a:rPr lang="en-US" dirty="0" smtClean="0"/>
              <a:t>Right Slide:  Change of baseline in the lower pneumo, exaggerated blood volume increase that continues until the next question is asked.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D15914A4-04B8-41E1-B2D7-A3E59FF6A3B8}" type="slidenum">
              <a:rPr lang="en-US" smtClean="0"/>
              <a:pPr/>
              <a:t>45</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DEA014DE-269D-41D9-B096-1215E20B5932}" type="slidenum">
              <a:rPr lang="en-US" smtClean="0"/>
              <a:pPr/>
              <a:t>46</a:t>
            </a:fld>
            <a:endParaRPr lang="en-US"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p:spPr>
        <p:txBody>
          <a:bodyPr/>
          <a:lstStyle/>
          <a:p>
            <a:pPr eaLnBrk="1" hangingPunct="1">
              <a:buFontTx/>
              <a:buChar char="•"/>
            </a:pPr>
            <a:r>
              <a:rPr lang="en-US" smtClean="0"/>
              <a:t>When CM activity is being performed (toe press) the covert muscular contractions can cause a sharp rise in amplitude in the slow wave component of the cardiovascular tracing followed by a secondary rise.</a:t>
            </a:r>
          </a:p>
          <a:p>
            <a:pPr eaLnBrk="1" hangingPunct="1">
              <a:buFontTx/>
              <a:buChar char="•"/>
            </a:pPr>
            <a:r>
              <a:rPr lang="en-US" smtClean="0"/>
              <a:t>This is suspect at comparison questions, but particularly so when it occurs at more than one comparison question during the same series.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07291689-D9E2-476C-B724-0FE915A8D52D}" type="slidenum">
              <a:rPr lang="en-US" smtClean="0"/>
              <a:pPr/>
              <a:t>47</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D1996D6-926C-421B-A4B7-D0A6FFBAE97A}" type="slidenum">
              <a:rPr lang="en-US" smtClean="0"/>
              <a:pPr/>
              <a:t>48</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buFontTx/>
              <a:buChar char="•"/>
            </a:pPr>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C2AE726E-76ED-456F-803A-2E0A8B6774DB}" type="slidenum">
              <a:rPr lang="en-US" smtClean="0"/>
              <a:pPr/>
              <a:t>49</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buFontTx/>
              <a:buChar char="•"/>
            </a:pPr>
            <a:r>
              <a:rPr lang="en-US" smtClean="0"/>
              <a:t>On many occasions, CM activity is accompanied by tachycardia.</a:t>
            </a:r>
          </a:p>
          <a:p>
            <a:pPr eaLnBrk="1" hangingPunct="1">
              <a:buFontTx/>
              <a:buChar char="•"/>
            </a:pPr>
            <a:r>
              <a:rPr lang="en-US" smtClean="0"/>
              <a:t>Must review the entire exam.  Also, any medications or illnesses.</a:t>
            </a:r>
          </a:p>
          <a:p>
            <a:pPr eaLnBrk="1" hangingPunct="1">
              <a:buFontTx/>
              <a:buChar char="•"/>
            </a:pPr>
            <a:r>
              <a:rPr lang="en-US" smtClean="0"/>
              <a:t>Bradycardia (less than 60 BPM) often seen in long distance runners.  </a:t>
            </a:r>
          </a:p>
          <a:p>
            <a:pPr eaLnBrk="1" hangingPunct="1">
              <a:buFontTx/>
              <a:buChar char="•"/>
            </a:pPr>
            <a:r>
              <a:rPr lang="en-US" smtClean="0"/>
              <a:t>Must also consider medications, illnesses, drugs.</a:t>
            </a:r>
          </a:p>
          <a:p>
            <a:pPr eaLnBrk="1" hangingPunct="1">
              <a:buFontTx/>
              <a:buChar char="•"/>
            </a:pPr>
            <a:r>
              <a:rPr lang="en-US" smtClean="0"/>
              <a:t>The key is to look for other CM signatures.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D0EC3009-C479-420B-858F-0503E39F9BB2}" type="slidenum">
              <a:rPr lang="en-US" smtClean="0"/>
              <a:pPr/>
              <a:t>52</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buFontTx/>
              <a:buChar char="•"/>
            </a:pPr>
            <a:r>
              <a:rPr lang="en-US" smtClean="0"/>
              <a:t>As with EDR, latency refers to the period between stimulus onset and response onset.</a:t>
            </a:r>
          </a:p>
          <a:p>
            <a:pPr eaLnBrk="1" hangingPunct="1">
              <a:buFontTx/>
              <a:buChar char="•"/>
            </a:pPr>
            <a:r>
              <a:rPr lang="en-US" smtClean="0"/>
              <a:t>Globally, an examinee’s response time is fairly consistent at each question asking.</a:t>
            </a:r>
          </a:p>
          <a:p>
            <a:pPr eaLnBrk="1" hangingPunct="1">
              <a:buFontTx/>
              <a:buChar char="•"/>
            </a:pPr>
            <a:r>
              <a:rPr lang="en-US" smtClean="0"/>
              <a:t>If the rise time changes, particularly from one comparison question to another this is suspect.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13DDE97A-52B3-4190-8936-69B73E4297AB}" type="slidenum">
              <a:rPr lang="en-US" smtClean="0"/>
              <a:pPr/>
              <a:t>53</a:t>
            </a:fld>
            <a:endParaRPr lang="en-U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buFontTx/>
              <a:buChar char="•"/>
            </a:pPr>
            <a:r>
              <a:rPr lang="en-US" smtClean="0"/>
              <a:t>Note the rise time difference between C6 and C4.  </a:t>
            </a:r>
          </a:p>
          <a:p>
            <a:pPr eaLnBrk="1" hangingPunct="1">
              <a:buFontTx/>
              <a:buChar char="•"/>
            </a:pPr>
            <a:r>
              <a:rPr lang="en-US" smtClean="0"/>
              <a:t>Possibly the result of mental activity being generated at different times to produce CM.</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995B31E2-18EF-4AC7-A741-8044AB9763C4}" type="slidenum">
              <a:rPr lang="en-US" smtClean="0"/>
              <a:pPr/>
              <a:t>54</a:t>
            </a:fld>
            <a:endParaRPr lang="en-U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r>
              <a:rPr lang="en-US" smtClean="0"/>
              <a:t>Exaggerated Responses, Compound Cardios (secondary responses), Tachycardia, Bradycardia, Inconsistent Respiratory Responses.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00B12255-769A-4D44-969F-132CB3B3A08F}" type="slidenum">
              <a:rPr lang="en-US" smtClean="0"/>
              <a:pPr/>
              <a:t>55</a:t>
            </a:fld>
            <a:endParaRPr lang="en-U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buFontTx/>
              <a:buChar char="•"/>
            </a:pPr>
            <a:r>
              <a:rPr lang="en-US" smtClean="0"/>
              <a:t>Obviously there are many reasons for messy tracings.  </a:t>
            </a:r>
          </a:p>
          <a:p>
            <a:pPr eaLnBrk="1" hangingPunct="1">
              <a:buFontTx/>
              <a:buChar char="•"/>
            </a:pPr>
            <a:r>
              <a:rPr lang="en-US" smtClean="0"/>
              <a:t>They can be the result of a poor pretest interview.</a:t>
            </a:r>
          </a:p>
          <a:p>
            <a:pPr eaLnBrk="1" hangingPunct="1">
              <a:buFontTx/>
              <a:buChar char="•"/>
            </a:pPr>
            <a:r>
              <a:rPr lang="en-US" smtClean="0"/>
              <a:t>Messy tracings can be caused by an examinee that is guilty of the issue under investigation.</a:t>
            </a:r>
          </a:p>
          <a:p>
            <a:pPr eaLnBrk="1" hangingPunct="1">
              <a:buFontTx/>
              <a:buChar char="•"/>
            </a:pPr>
            <a:r>
              <a:rPr lang="en-US" smtClean="0"/>
              <a:t>Messy tracings can be caused by someone who is ill and on certain cold medications.</a:t>
            </a:r>
          </a:p>
          <a:p>
            <a:pPr eaLnBrk="1" hangingPunct="1">
              <a:buFontTx/>
              <a:buChar char="•"/>
            </a:pPr>
            <a:r>
              <a:rPr lang="en-US" smtClean="0"/>
              <a:t>Messy tracings can also be caused by examinee’s attempting CM activity.</a:t>
            </a:r>
          </a:p>
          <a:p>
            <a:pPr eaLnBrk="1" hangingPunct="1">
              <a:buFontTx/>
              <a:buChar char="•"/>
            </a:pPr>
            <a:r>
              <a:rPr lang="en-US" smtClean="0"/>
              <a:t>If you have eliminated the possibility of a Poor pretest interview &amp; whether examinee is ill that leaves two issues.  Either examinee is guilty </a:t>
            </a:r>
            <a:r>
              <a:rPr lang="en-US" b="1" smtClean="0"/>
              <a:t>or</a:t>
            </a:r>
            <a:r>
              <a:rPr lang="en-US" smtClean="0"/>
              <a:t> performing CM activity or guilty </a:t>
            </a:r>
            <a:r>
              <a:rPr lang="en-US" b="1" smtClean="0"/>
              <a:t>and</a:t>
            </a:r>
            <a:r>
              <a:rPr lang="en-US" smtClean="0"/>
              <a:t> performing CM activity.  </a:t>
            </a:r>
          </a:p>
          <a:p>
            <a:pPr eaLnBrk="1" hangingPunct="1">
              <a:buFontTx/>
              <a:buChar char="•"/>
            </a:pPr>
            <a:r>
              <a:rPr lang="en-US" smtClean="0"/>
              <a:t>There is no reason to continue with collecting test data when such activity is taking place.  A good post test interview is required.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8873E6E-B57D-4680-A5CF-69439B6FE747}" type="slidenum">
              <a:rPr lang="en-US" smtClean="0"/>
              <a:pPr/>
              <a:t>6</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marL="228600" indent="-228600" eaLnBrk="1" hangingPunct="1">
              <a:buFontTx/>
              <a:buChar char="•"/>
            </a:pPr>
            <a:r>
              <a:rPr lang="en-US" smtClean="0"/>
              <a:t>What is the key to CM features?</a:t>
            </a:r>
          </a:p>
          <a:p>
            <a:pPr marL="228600" indent="-228600" eaLnBrk="1" hangingPunct="1">
              <a:buFontTx/>
              <a:buAutoNum type="arabicPeriod"/>
            </a:pPr>
            <a:r>
              <a:rPr lang="en-US" smtClean="0"/>
              <a:t>Frequency – How often does the activity happen.</a:t>
            </a:r>
          </a:p>
          <a:p>
            <a:pPr marL="228600" indent="-228600" eaLnBrk="1" hangingPunct="1">
              <a:buFontTx/>
              <a:buAutoNum type="arabicPeriod"/>
            </a:pPr>
            <a:r>
              <a:rPr lang="en-US" smtClean="0"/>
              <a:t>Specificity – Where is it happening</a:t>
            </a:r>
          </a:p>
          <a:p>
            <a:pPr marL="228600" indent="-228600" eaLnBrk="1" hangingPunct="1">
              <a:buFontTx/>
              <a:buAutoNum type="arabicPeriod"/>
            </a:pPr>
            <a:r>
              <a:rPr lang="en-US" smtClean="0"/>
              <a:t>Clusters – Do you see multiple features during the examination process.</a:t>
            </a:r>
          </a:p>
          <a:p>
            <a:pPr marL="228600" indent="-228600" eaLnBrk="1" hangingPunct="1">
              <a:buFontTx/>
              <a:buChar char="•"/>
            </a:pPr>
            <a:r>
              <a:rPr lang="en-US" smtClean="0"/>
              <a:t>Now what?  The next phase of this class is to provide real world examples.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3560C0B3-7CE9-46E1-897C-16F7AB10F8EF}" type="slidenum">
              <a:rPr lang="en-US" smtClean="0"/>
              <a:pPr/>
              <a:t>56</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buFontTx/>
              <a:buChar char="•"/>
            </a:pPr>
            <a:r>
              <a:rPr lang="en-US" smtClean="0"/>
              <a:t>Left Slide:  The false apnea at 8C is a consideration.  Additionally, the response to the number 9 symptomatic questions may indicate a CM issue.</a:t>
            </a:r>
          </a:p>
          <a:p>
            <a:pPr eaLnBrk="1" hangingPunct="1">
              <a:buFontTx/>
              <a:buChar char="•"/>
            </a:pPr>
            <a:r>
              <a:rPr lang="en-US" smtClean="0"/>
              <a:t>Note how the cardio jumps at 9SY.  This is the result of a physical movement or the cardio cuff may be misplaced on the examinee’s arm.</a:t>
            </a:r>
          </a:p>
          <a:p>
            <a:pPr eaLnBrk="1" hangingPunct="1">
              <a:buFontTx/>
              <a:buChar char="•"/>
            </a:pPr>
            <a:r>
              <a:rPr lang="en-US" smtClean="0"/>
              <a:t>Right Slide:  If the pneumos are riding all over the paper at every question and the EDR is large and bouncing stop the test.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853A6249-BDCF-4E5E-AE0A-A692B9F57193}" type="slidenum">
              <a:rPr lang="en-US" smtClean="0"/>
              <a:pPr/>
              <a:t>57</a:t>
            </a:fld>
            <a:endParaRPr lang="en-U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buFontTx/>
              <a:buChar char="•"/>
            </a:pPr>
            <a:r>
              <a:rPr lang="en-US" smtClean="0"/>
              <a:t>Left Slide:  The false apnea at 8C is a consideration.  Additionally, the response to the number 9 symptomatic questions may indicate a CM issue.</a:t>
            </a:r>
          </a:p>
          <a:p>
            <a:pPr eaLnBrk="1" hangingPunct="1">
              <a:buFontTx/>
              <a:buChar char="•"/>
            </a:pPr>
            <a:r>
              <a:rPr lang="en-US" smtClean="0"/>
              <a:t>Note how the cardio jumps at 9SY.  This is the result of a physical movement or the cardio cuff may be misplaced on the examinee’s arm.</a:t>
            </a:r>
          </a:p>
          <a:p>
            <a:pPr eaLnBrk="1" hangingPunct="1">
              <a:buFontTx/>
              <a:buChar char="•"/>
            </a:pPr>
            <a:r>
              <a:rPr lang="en-US" smtClean="0"/>
              <a:t>Right Slide:  If the pneumos are riding all over the paper at every question and the EDR is large and bouncing stop the test.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AA7A4347-4B36-42C9-9C08-9EDDF890D803}" type="slidenum">
              <a:rPr lang="en-US" smtClean="0"/>
              <a:pPr/>
              <a:t>58</a:t>
            </a:fld>
            <a:endParaRPr lang="en-U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buFontTx/>
              <a:buChar char="•"/>
            </a:pPr>
            <a:r>
              <a:rPr lang="en-US" smtClean="0"/>
              <a:t>These are responses that show little of the variability that normally occurs among genuine phasic responses.</a:t>
            </a:r>
          </a:p>
          <a:p>
            <a:pPr eaLnBrk="1" hangingPunct="1">
              <a:buFontTx/>
              <a:buChar char="•"/>
            </a:pPr>
            <a:r>
              <a:rPr lang="en-US" smtClean="0"/>
              <a:t>These signatures often occur in the pneumograph channels, but can occur in any or all comparison question channel.</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0228882E-3DEB-4424-B1ED-C8A09EFEA8DD}" type="slidenum">
              <a:rPr lang="en-US" smtClean="0"/>
              <a:pPr/>
              <a:t>59</a:t>
            </a:fld>
            <a:endParaRPr lang="en-U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buFontTx/>
              <a:buChar char="•"/>
            </a:pPr>
            <a:r>
              <a:rPr lang="en-US" smtClean="0"/>
              <a:t>Once again, the key is the same type of response at all of the comparison questions.  Note the false apnea.</a:t>
            </a:r>
          </a:p>
          <a:p>
            <a:pPr eaLnBrk="1" hangingPunct="1">
              <a:buFontTx/>
              <a:buChar char="•"/>
            </a:pPr>
            <a:r>
              <a:rPr lang="en-US" smtClean="0"/>
              <a:t>Note the latency of the cardio responses.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373F5C61-878B-498A-AC7A-12158ED5121E}" type="slidenum">
              <a:rPr lang="en-US" smtClean="0"/>
              <a:pPr/>
              <a:t>60</a:t>
            </a:fld>
            <a:endParaRPr lang="en-U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buFontTx/>
              <a:buChar char="•"/>
            </a:pPr>
            <a:r>
              <a:rPr lang="en-US" smtClean="0"/>
              <a:t>Would you consider the cardios too good to be true?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FD9B32D-216A-4B7A-B0AF-FD3515C8C44F}" type="slidenum">
              <a:rPr lang="en-US" smtClean="0"/>
              <a:pPr/>
              <a:t>61</a:t>
            </a:fld>
            <a:endParaRPr lang="en-U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buFontTx/>
              <a:buChar char="•"/>
            </a:pPr>
            <a:r>
              <a:rPr lang="en-US" smtClean="0"/>
              <a:t>Significant changes in tonic respiration rate, or the shape of the respiration waveforms that occurs within or between charts should be considered suspect.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EBDA58A7-7ECC-416D-977F-3C3E5ED534FF}" type="slidenum">
              <a:rPr lang="en-US" smtClean="0"/>
              <a:pPr/>
              <a:t>62</a:t>
            </a:fld>
            <a:endParaRPr lang="en-U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buFontTx/>
              <a:buChar char="•"/>
            </a:pPr>
            <a:r>
              <a:rPr lang="en-US" smtClean="0"/>
              <a:t>Left Slide:  The exaggerated exhalation lasting about 7 seconds in some situations may not be unusual.</a:t>
            </a:r>
          </a:p>
          <a:p>
            <a:pPr eaLnBrk="1" hangingPunct="1">
              <a:buFontTx/>
              <a:buChar char="•"/>
            </a:pPr>
            <a:r>
              <a:rPr lang="en-US" smtClean="0"/>
              <a:t>Right Slide:  However, the mess on the right slide is way out of the norm.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DE9F0CB8-F76F-4D3A-A76D-5447ABBD8091}" type="slidenum">
              <a:rPr lang="en-US" smtClean="0"/>
              <a:pPr/>
              <a:t>66</a:t>
            </a:fld>
            <a:endParaRPr lang="en-U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marL="228600" indent="-228600" eaLnBrk="1" hangingPunct="1">
              <a:buFontTx/>
              <a:buChar char="•"/>
            </a:pPr>
            <a:r>
              <a:rPr lang="en-US" smtClean="0"/>
              <a:t>What is the key to CM features?</a:t>
            </a:r>
          </a:p>
          <a:p>
            <a:pPr marL="228600" indent="-228600" eaLnBrk="1" hangingPunct="1">
              <a:buFontTx/>
              <a:buAutoNum type="arabicPeriod"/>
            </a:pPr>
            <a:r>
              <a:rPr lang="en-US" smtClean="0"/>
              <a:t>Frequency – How often does the activity happen.</a:t>
            </a:r>
          </a:p>
          <a:p>
            <a:pPr marL="228600" indent="-228600" eaLnBrk="1" hangingPunct="1">
              <a:buFontTx/>
              <a:buAutoNum type="arabicPeriod"/>
            </a:pPr>
            <a:r>
              <a:rPr lang="en-US" smtClean="0"/>
              <a:t>Specificity – Where is it happening (at what question type?), and, what is the signature?</a:t>
            </a:r>
          </a:p>
          <a:p>
            <a:pPr marL="228600" indent="-228600" eaLnBrk="1" hangingPunct="1">
              <a:buFontTx/>
              <a:buAutoNum type="arabicPeriod"/>
            </a:pPr>
            <a:r>
              <a:rPr lang="en-US" smtClean="0"/>
              <a:t>Clusters – Do you see multiple features during the examination process.</a:t>
            </a:r>
          </a:p>
          <a:p>
            <a:pPr marL="228600" indent="-228600" eaLnBrk="1" hangingPunct="1">
              <a:buFontTx/>
              <a:buChar char="•"/>
            </a:pPr>
            <a:r>
              <a:rPr lang="en-US" smtClean="0"/>
              <a:t>Now what?  The next phase of this class is to provide real world examples.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AA819B92-F8CB-4A96-81A9-9919B837C5D4}" type="slidenum">
              <a:rPr lang="en-US" smtClean="0"/>
              <a:pPr/>
              <a:t>7</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u="sng" smtClean="0"/>
              <a:t>Definition</a:t>
            </a:r>
            <a:r>
              <a:rPr lang="en-US" smtClean="0"/>
              <a:t>:  </a:t>
            </a:r>
          </a:p>
          <a:p>
            <a:pPr eaLnBrk="1" hangingPunct="1">
              <a:buFontTx/>
              <a:buChar char="•"/>
            </a:pPr>
            <a:r>
              <a:rPr lang="en-US" smtClean="0"/>
              <a:t>An apnea is the ultimate manifestation of respiratory suppression and appears almost exclusively at the bottom of the respiratory cycle.</a:t>
            </a:r>
          </a:p>
          <a:p>
            <a:pPr lvl="1" eaLnBrk="1" hangingPunct="1">
              <a:buFontTx/>
              <a:buChar char="•"/>
            </a:pPr>
            <a:r>
              <a:rPr lang="en-US" smtClean="0"/>
              <a:t>When the apnea occurs at the top or middle of the inhalation they are indicative of deliberate manipulation of respiration.</a:t>
            </a:r>
          </a:p>
          <a:p>
            <a:pPr lvl="1" eaLnBrk="1" hangingPunct="1">
              <a:buFontTx/>
              <a:buChar char="•"/>
            </a:pPr>
            <a:r>
              <a:rPr lang="en-US" smtClean="0"/>
              <a:t>If apnea appears at the bottom of the exhalation tracing on all comparison questions consider CM activity.</a:t>
            </a:r>
          </a:p>
          <a:p>
            <a:pPr lvl="1" eaLnBrk="1" hangingPunct="1">
              <a:buFontTx/>
              <a:buChar char="•"/>
            </a:pPr>
            <a:r>
              <a:rPr lang="en-US" smtClean="0"/>
              <a:t>Apneas sometimes have sudden onsets, but instant recoveries should be viewed with caution.</a:t>
            </a:r>
          </a:p>
          <a:p>
            <a:pPr lvl="1" eaLnBrk="1" hangingPunct="1">
              <a:buFontTx/>
              <a:buChar char="•"/>
            </a:pPr>
            <a:r>
              <a:rPr lang="en-US" smtClean="0"/>
              <a:t>True apneas are frequently observed at the relevant questions, but are elicited far less often for comparison questions.</a:t>
            </a:r>
          </a:p>
          <a:p>
            <a:pPr lvl="1" eaLnBrk="1" hangingPunct="1">
              <a:buFontTx/>
              <a:buChar char="•"/>
            </a:pPr>
            <a:r>
              <a:rPr lang="en-US" smtClean="0"/>
              <a:t>One way to discern true from false apneas is whether the trailing respiratory recovery is gradual or immediate.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F2FD006-0B72-482C-8F86-4C73C8FC8717}" type="slidenum">
              <a:rPr lang="en-US" smtClean="0"/>
              <a:pPr/>
              <a:t>8</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u="sng" smtClean="0"/>
              <a:t>Definition</a:t>
            </a:r>
            <a:r>
              <a:rPr lang="en-US" smtClean="0"/>
              <a:t>:  </a:t>
            </a:r>
          </a:p>
          <a:p>
            <a:pPr eaLnBrk="1" hangingPunct="1">
              <a:buFontTx/>
              <a:buChar char="•"/>
            </a:pPr>
            <a:r>
              <a:rPr lang="en-US" smtClean="0"/>
              <a:t>An apnea is the ultimate manifestation of respiratory suppression and appears almost exclusively at the bottom of the respiratory cycle.</a:t>
            </a:r>
          </a:p>
          <a:p>
            <a:pPr lvl="1" eaLnBrk="1" hangingPunct="1">
              <a:buFontTx/>
              <a:buChar char="•"/>
            </a:pPr>
            <a:r>
              <a:rPr lang="en-US" smtClean="0"/>
              <a:t>When the apnea occurs at the top or middle of the inhalation, it may be indicative of deliberate manipulation of respiration.</a:t>
            </a:r>
          </a:p>
          <a:p>
            <a:pPr lvl="1" eaLnBrk="1" hangingPunct="1">
              <a:buFontTx/>
              <a:buChar char="•"/>
            </a:pPr>
            <a:r>
              <a:rPr lang="en-US" smtClean="0"/>
              <a:t>If apnea appears at the bottom of the exhalation tracing on several comparison questions, consider CM activity.</a:t>
            </a:r>
          </a:p>
          <a:p>
            <a:pPr lvl="1" eaLnBrk="1" hangingPunct="1">
              <a:buFontTx/>
              <a:buChar char="•"/>
            </a:pPr>
            <a:r>
              <a:rPr lang="en-US" smtClean="0"/>
              <a:t>Apneas sometimes have sudden onsets, but instant recoveries should be viewed with caution.</a:t>
            </a:r>
          </a:p>
          <a:p>
            <a:pPr lvl="1" eaLnBrk="1" hangingPunct="1">
              <a:buFontTx/>
              <a:buChar char="•"/>
            </a:pPr>
            <a:r>
              <a:rPr lang="en-US" smtClean="0"/>
              <a:t>True apneas are frequently observed at the relevant questions, but are elicited far less often for comparison questions.</a:t>
            </a:r>
          </a:p>
          <a:p>
            <a:pPr lvl="1" eaLnBrk="1" hangingPunct="1">
              <a:buFontTx/>
              <a:buChar char="•"/>
            </a:pPr>
            <a:r>
              <a:rPr lang="en-US" smtClean="0"/>
              <a:t>One way to discern true from false apneas is whether the trailing respiratory recovery is gradual or immediate.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A05FEA7-D7B5-4158-8EDA-E67EC98EE4B6}" type="slidenum">
              <a:rPr lang="en-US" smtClean="0"/>
              <a:pPr/>
              <a:t>9</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E3682073-65DF-44F7-8B79-9F67127334E7}" type="slidenum">
              <a:rPr lang="en-US" smtClean="0"/>
              <a:pPr/>
              <a:t>10</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0" y="914400"/>
            <a:ext cx="8686800" cy="2514600"/>
            <a:chOff x="0" y="576"/>
            <a:chExt cx="5472" cy="1584"/>
          </a:xfrm>
        </p:grpSpPr>
        <p:sp>
          <p:nvSpPr>
            <p:cNvPr id="5" name="Oval 7"/>
            <p:cNvSpPr>
              <a:spLocks noChangeArrowheads="1"/>
            </p:cNvSpPr>
            <p:nvPr/>
          </p:nvSpPr>
          <p:spPr bwMode="auto">
            <a:xfrm>
              <a:off x="144" y="576"/>
              <a:ext cx="1584" cy="1584"/>
            </a:xfrm>
            <a:prstGeom prst="ellipse">
              <a:avLst/>
            </a:prstGeom>
            <a:noFill/>
            <a:ln w="12700">
              <a:solidFill>
                <a:schemeClr val="accent1"/>
              </a:solidFill>
              <a:round/>
              <a:headEnd/>
              <a:tailEnd/>
            </a:ln>
            <a:effectLst/>
          </p:spPr>
          <p:txBody>
            <a:bodyPr wrap="none" anchor="ctr"/>
            <a:lstStyle/>
            <a:p>
              <a:pPr eaLnBrk="1" hangingPunct="1">
                <a:defRPr/>
              </a:pPr>
              <a:endParaRPr lang="en-US" b="0"/>
            </a:p>
          </p:txBody>
        </p:sp>
        <p:sp>
          <p:nvSpPr>
            <p:cNvPr id="6" name="Rectangle 8"/>
            <p:cNvSpPr>
              <a:spLocks noChangeArrowheads="1"/>
            </p:cNvSpPr>
            <p:nvPr/>
          </p:nvSpPr>
          <p:spPr bwMode="hidden">
            <a:xfrm>
              <a:off x="0" y="1056"/>
              <a:ext cx="2976" cy="720"/>
            </a:xfrm>
            <a:prstGeom prst="rect">
              <a:avLst/>
            </a:prstGeom>
            <a:solidFill>
              <a:schemeClr val="accent2"/>
            </a:solidFill>
            <a:ln w="9525">
              <a:noFill/>
              <a:miter lim="800000"/>
              <a:headEnd/>
              <a:tailEnd/>
            </a:ln>
            <a:effectLst/>
          </p:spPr>
          <p:txBody>
            <a:bodyPr wrap="none" anchor="ctr"/>
            <a:lstStyle/>
            <a:p>
              <a:pPr eaLnBrk="1" hangingPunct="1">
                <a:defRPr/>
              </a:pPr>
              <a:endParaRPr lang="en-US" sz="2400" b="0">
                <a:latin typeface="Times New Roman" charset="0"/>
              </a:endParaRPr>
            </a:p>
          </p:txBody>
        </p:sp>
        <p:sp>
          <p:nvSpPr>
            <p:cNvPr id="7" name="Rectangle 9"/>
            <p:cNvSpPr>
              <a:spLocks noChangeArrowheads="1"/>
            </p:cNvSpPr>
            <p:nvPr/>
          </p:nvSpPr>
          <p:spPr bwMode="hidden">
            <a:xfrm>
              <a:off x="2496" y="1056"/>
              <a:ext cx="2976" cy="72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b="0">
                <a:latin typeface="Times New Roman" charset="0"/>
              </a:endParaRPr>
            </a:p>
          </p:txBody>
        </p:sp>
        <p:sp>
          <p:nvSpPr>
            <p:cNvPr id="8" name="Freeform 10"/>
            <p:cNvSpPr>
              <a:spLocks noChangeArrowheads="1"/>
            </p:cNvSpPr>
            <p:nvPr/>
          </p:nvSpPr>
          <p:spPr bwMode="auto">
            <a:xfrm>
              <a:off x="384" y="960"/>
              <a:ext cx="144" cy="913"/>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9" name="Freeform 11"/>
            <p:cNvSpPr>
              <a:spLocks noChangeArrowheads="1"/>
            </p:cNvSpPr>
            <p:nvPr/>
          </p:nvSpPr>
          <p:spPr bwMode="auto">
            <a:xfrm>
              <a:off x="4944" y="762"/>
              <a:ext cx="165" cy="864"/>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grpSp>
      <p:sp>
        <p:nvSpPr>
          <p:cNvPr id="10" name="Rectangle 13"/>
          <p:cNvSpPr>
            <a:spLocks noChangeArrowheads="1"/>
          </p:cNvSpPr>
          <p:nvPr/>
        </p:nvSpPr>
        <p:spPr bwMode="auto">
          <a:xfrm>
            <a:off x="2962275" y="6248400"/>
            <a:ext cx="3124200" cy="457200"/>
          </a:xfrm>
          <a:prstGeom prst="rect">
            <a:avLst/>
          </a:prstGeom>
          <a:noFill/>
          <a:ln w="9525">
            <a:noFill/>
            <a:miter lim="800000"/>
            <a:headEnd/>
            <a:tailEnd/>
          </a:ln>
          <a:effectLst/>
        </p:spPr>
        <p:txBody>
          <a:bodyPr/>
          <a:lstStyle/>
          <a:p>
            <a:pPr eaLnBrk="1" hangingPunct="1">
              <a:defRPr/>
            </a:pPr>
            <a:r>
              <a:rPr lang="en-US" sz="1000" b="0"/>
              <a:t>For Official Use Only/Law Enforcement Sensitive</a:t>
            </a:r>
          </a:p>
        </p:txBody>
      </p:sp>
      <p:sp>
        <p:nvSpPr>
          <p:cNvPr id="281602" name="Rectangle 2"/>
          <p:cNvSpPr>
            <a:spLocks noGrp="1" noChangeArrowheads="1"/>
          </p:cNvSpPr>
          <p:nvPr>
            <p:ph type="subTitle" idx="1"/>
          </p:nvPr>
        </p:nvSpPr>
        <p:spPr>
          <a:xfrm>
            <a:off x="2286000" y="3581400"/>
            <a:ext cx="5638800" cy="1905000"/>
          </a:xfrm>
        </p:spPr>
        <p:txBody>
          <a:bodyPr/>
          <a:lstStyle>
            <a:lvl1pPr marL="0" indent="0">
              <a:buFont typeface="Wingdings" pitchFamily="2" charset="2"/>
              <a:buNone/>
              <a:defRPr/>
            </a:lvl1pPr>
          </a:lstStyle>
          <a:p>
            <a:r>
              <a:rPr lang="en-US"/>
              <a:t>Click to edit Master subtitle style</a:t>
            </a:r>
          </a:p>
        </p:txBody>
      </p:sp>
      <p:sp>
        <p:nvSpPr>
          <p:cNvPr id="281612" name="Rectangle 12"/>
          <p:cNvSpPr>
            <a:spLocks noGrp="1" noChangeArrowheads="1"/>
          </p:cNvSpPr>
          <p:nvPr>
            <p:ph type="ctrTitle"/>
          </p:nvPr>
        </p:nvSpPr>
        <p:spPr>
          <a:xfrm>
            <a:off x="838200" y="1443038"/>
            <a:ext cx="7086600" cy="1600200"/>
          </a:xfrm>
        </p:spPr>
        <p:txBody>
          <a:bodyPr anchor="ctr"/>
          <a:lstStyle>
            <a:lvl1pPr>
              <a:defRPr/>
            </a:lvl1pPr>
          </a:lstStyle>
          <a:p>
            <a:r>
              <a:rPr lang="en-US"/>
              <a:t>Click to edit Master title style</a:t>
            </a:r>
          </a:p>
        </p:txBody>
      </p:sp>
      <p:sp>
        <p:nvSpPr>
          <p:cNvPr id="11" name="Rectangle 3"/>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12" name="Rectangle 5"/>
          <p:cNvSpPr>
            <a:spLocks noGrp="1" noChangeArrowheads="1"/>
          </p:cNvSpPr>
          <p:nvPr>
            <p:ph type="sldNum" sz="quarter" idx="11"/>
          </p:nvPr>
        </p:nvSpPr>
        <p:spPr>
          <a:xfrm>
            <a:off x="6553200" y="6248400"/>
            <a:ext cx="1905000" cy="457200"/>
          </a:xfrm>
        </p:spPr>
        <p:txBody>
          <a:bodyPr/>
          <a:lstStyle>
            <a:lvl1pPr>
              <a:defRPr/>
            </a:lvl1pPr>
          </a:lstStyle>
          <a:p>
            <a:pPr>
              <a:defRPr/>
            </a:pPr>
            <a:fld id="{17AA0238-CE7E-4C60-95A1-798F8334A13D}" type="slidenum">
              <a:rPr lang="en-US"/>
              <a:pPr>
                <a:defRPr/>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6" name="Rectangle 8"/>
          <p:cNvSpPr>
            <a:spLocks noGrp="1" noChangeArrowheads="1"/>
          </p:cNvSpPr>
          <p:nvPr>
            <p:ph type="sldNum" sz="quarter" idx="12"/>
          </p:nvPr>
        </p:nvSpPr>
        <p:spPr>
          <a:ln/>
        </p:spPr>
        <p:txBody>
          <a:bodyPr/>
          <a:lstStyle>
            <a:lvl1pPr>
              <a:defRPr/>
            </a:lvl1pPr>
          </a:lstStyle>
          <a:p>
            <a:pPr>
              <a:defRPr/>
            </a:pPr>
            <a:fld id="{332D1E0C-3D7F-4F61-AC23-9C8C8BEC652A}" type="slidenum">
              <a:rPr lang="en-US"/>
              <a:pPr>
                <a:defRPr/>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1313" y="96838"/>
            <a:ext cx="1919287" cy="5999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1863" y="96838"/>
            <a:ext cx="5607050" cy="5999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6" name="Rectangle 8"/>
          <p:cNvSpPr>
            <a:spLocks noGrp="1" noChangeArrowheads="1"/>
          </p:cNvSpPr>
          <p:nvPr>
            <p:ph type="sldNum" sz="quarter" idx="12"/>
          </p:nvPr>
        </p:nvSpPr>
        <p:spPr>
          <a:ln/>
        </p:spPr>
        <p:txBody>
          <a:bodyPr/>
          <a:lstStyle>
            <a:lvl1pPr>
              <a:defRPr/>
            </a:lvl1pPr>
          </a:lstStyle>
          <a:p>
            <a:pPr>
              <a:defRPr/>
            </a:pPr>
            <a:fld id="{44F051D7-538C-4677-ACAF-6ECCD6CACEB5}" type="slidenum">
              <a:rPr lang="en-US"/>
              <a:pPr>
                <a:defRPr/>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31863" y="96838"/>
            <a:ext cx="7158037" cy="14128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56163" y="1981200"/>
            <a:ext cx="375443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9F1A810-0921-447B-B60A-B71213E8C19B}"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6" name="Rectangle 8"/>
          <p:cNvSpPr>
            <a:spLocks noGrp="1" noChangeArrowheads="1"/>
          </p:cNvSpPr>
          <p:nvPr>
            <p:ph type="sldNum" sz="quarter" idx="12"/>
          </p:nvPr>
        </p:nvSpPr>
        <p:spPr>
          <a:ln/>
        </p:spPr>
        <p:txBody>
          <a:bodyPr/>
          <a:lstStyle>
            <a:lvl1pPr>
              <a:defRPr/>
            </a:lvl1pPr>
          </a:lstStyle>
          <a:p>
            <a:pPr>
              <a:defRPr/>
            </a:pPr>
            <a:fld id="{DD4583CB-9441-4E66-AA3C-BEAA46B4BAAB}"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6" name="Rectangle 8"/>
          <p:cNvSpPr>
            <a:spLocks noGrp="1" noChangeArrowheads="1"/>
          </p:cNvSpPr>
          <p:nvPr>
            <p:ph type="sldNum" sz="quarter" idx="12"/>
          </p:nvPr>
        </p:nvSpPr>
        <p:spPr>
          <a:ln/>
        </p:spPr>
        <p:txBody>
          <a:bodyPr/>
          <a:lstStyle>
            <a:lvl1pPr>
              <a:defRPr/>
            </a:lvl1pPr>
          </a:lstStyle>
          <a:p>
            <a:pPr>
              <a:defRPr/>
            </a:pPr>
            <a:fld id="{1E4D6FF5-6DC7-4996-A5B4-E88E7662A798}"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49325" y="1981200"/>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56163" y="1981200"/>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7" name="Rectangle 8"/>
          <p:cNvSpPr>
            <a:spLocks noGrp="1" noChangeArrowheads="1"/>
          </p:cNvSpPr>
          <p:nvPr>
            <p:ph type="sldNum" sz="quarter" idx="12"/>
          </p:nvPr>
        </p:nvSpPr>
        <p:spPr>
          <a:ln/>
        </p:spPr>
        <p:txBody>
          <a:bodyPr/>
          <a:lstStyle>
            <a:lvl1pPr>
              <a:defRPr/>
            </a:lvl1pPr>
          </a:lstStyle>
          <a:p>
            <a:pPr>
              <a:defRPr/>
            </a:pPr>
            <a:fld id="{E507C7EF-12A5-4595-92C3-6CC7493EB789}"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9" name="Rectangle 8"/>
          <p:cNvSpPr>
            <a:spLocks noGrp="1" noChangeArrowheads="1"/>
          </p:cNvSpPr>
          <p:nvPr>
            <p:ph type="sldNum" sz="quarter" idx="12"/>
          </p:nvPr>
        </p:nvSpPr>
        <p:spPr>
          <a:ln/>
        </p:spPr>
        <p:txBody>
          <a:bodyPr/>
          <a:lstStyle>
            <a:lvl1pPr>
              <a:defRPr/>
            </a:lvl1pPr>
          </a:lstStyle>
          <a:p>
            <a:pPr>
              <a:defRPr/>
            </a:pPr>
            <a:fld id="{D4C5B1AB-7857-4A67-A38C-3A9AAF8FF99B}"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5" name="Rectangle 8"/>
          <p:cNvSpPr>
            <a:spLocks noGrp="1" noChangeArrowheads="1"/>
          </p:cNvSpPr>
          <p:nvPr>
            <p:ph type="sldNum" sz="quarter" idx="12"/>
          </p:nvPr>
        </p:nvSpPr>
        <p:spPr>
          <a:ln/>
        </p:spPr>
        <p:txBody>
          <a:bodyPr/>
          <a:lstStyle>
            <a:lvl1pPr>
              <a:defRPr/>
            </a:lvl1pPr>
          </a:lstStyle>
          <a:p>
            <a:pPr>
              <a:defRPr/>
            </a:pPr>
            <a:fld id="{D19D0FE2-BD36-4948-BB98-AC14366007A4}"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4" name="Rectangle 8"/>
          <p:cNvSpPr>
            <a:spLocks noGrp="1" noChangeArrowheads="1"/>
          </p:cNvSpPr>
          <p:nvPr>
            <p:ph type="sldNum" sz="quarter" idx="12"/>
          </p:nvPr>
        </p:nvSpPr>
        <p:spPr>
          <a:ln/>
        </p:spPr>
        <p:txBody>
          <a:bodyPr/>
          <a:lstStyle>
            <a:lvl1pPr>
              <a:defRPr/>
            </a:lvl1pPr>
          </a:lstStyle>
          <a:p>
            <a:pPr>
              <a:defRPr/>
            </a:pPr>
            <a:fld id="{011BC827-8F9E-4968-B521-70548F305BB0}" type="slidenum">
              <a:rPr lang="en-US"/>
              <a:pPr>
                <a:defRPr/>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7" name="Rectangle 8"/>
          <p:cNvSpPr>
            <a:spLocks noGrp="1" noChangeArrowheads="1"/>
          </p:cNvSpPr>
          <p:nvPr>
            <p:ph type="sldNum" sz="quarter" idx="12"/>
          </p:nvPr>
        </p:nvSpPr>
        <p:spPr>
          <a:ln/>
        </p:spPr>
        <p:txBody>
          <a:bodyPr/>
          <a:lstStyle>
            <a:lvl1pPr>
              <a:defRPr/>
            </a:lvl1pPr>
          </a:lstStyle>
          <a:p>
            <a:pPr>
              <a:defRPr/>
            </a:pPr>
            <a:fld id="{5F4A5995-292B-482F-B83E-BBE118A65A7C}" type="slidenum">
              <a:rPr lang="en-US"/>
              <a:pPr>
                <a:defRPr/>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For Official Use Only/Law Enforcement Sensitive</a:t>
            </a:r>
          </a:p>
        </p:txBody>
      </p:sp>
      <p:sp>
        <p:nvSpPr>
          <p:cNvPr id="7" name="Rectangle 8"/>
          <p:cNvSpPr>
            <a:spLocks noGrp="1" noChangeArrowheads="1"/>
          </p:cNvSpPr>
          <p:nvPr>
            <p:ph type="sldNum" sz="quarter" idx="12"/>
          </p:nvPr>
        </p:nvSpPr>
        <p:spPr>
          <a:ln/>
        </p:spPr>
        <p:txBody>
          <a:bodyPr/>
          <a:lstStyle>
            <a:lvl1pPr>
              <a:defRPr/>
            </a:lvl1pPr>
          </a:lstStyle>
          <a:p>
            <a:pPr>
              <a:defRPr/>
            </a:pPr>
            <a:fld id="{6CF471FC-1AF6-449C-90BE-13C7B9106EA4}" type="slidenum">
              <a:rPr lang="en-US"/>
              <a:pPr>
                <a:defRPr/>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80578" name="Rectangle 2"/>
          <p:cNvSpPr>
            <a:spLocks noChangeArrowheads="1"/>
          </p:cNvSpPr>
          <p:nvPr/>
        </p:nvSpPr>
        <p:spPr bwMode="auto">
          <a:xfrm>
            <a:off x="0" y="1377950"/>
            <a:ext cx="2133600" cy="101600"/>
          </a:xfrm>
          <a:prstGeom prst="rect">
            <a:avLst/>
          </a:prstGeom>
          <a:solidFill>
            <a:schemeClr val="accent2"/>
          </a:solidFill>
          <a:ln w="9525">
            <a:noFill/>
            <a:miter lim="800000"/>
            <a:headEnd/>
            <a:tailEnd/>
          </a:ln>
          <a:effectLst/>
        </p:spPr>
        <p:txBody>
          <a:bodyPr wrap="none" anchor="ctr"/>
          <a:lstStyle/>
          <a:p>
            <a:pPr eaLnBrk="1" hangingPunct="1">
              <a:defRPr/>
            </a:pPr>
            <a:endParaRPr lang="en-US" sz="2400" b="0">
              <a:latin typeface="Times New Roman" charset="0"/>
            </a:endParaRPr>
          </a:p>
        </p:txBody>
      </p:sp>
      <p:sp>
        <p:nvSpPr>
          <p:cNvPr id="280579" name="Rectangle 3"/>
          <p:cNvSpPr>
            <a:spLocks noChangeArrowheads="1"/>
          </p:cNvSpPr>
          <p:nvPr/>
        </p:nvSpPr>
        <p:spPr bwMode="auto">
          <a:xfrm>
            <a:off x="1447800" y="1377950"/>
            <a:ext cx="7239000" cy="101600"/>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eaLnBrk="1" hangingPunct="1">
              <a:defRPr/>
            </a:pPr>
            <a:endParaRPr lang="en-US" sz="2400" b="0">
              <a:latin typeface="Times New Roman" charset="0"/>
            </a:endParaRPr>
          </a:p>
        </p:txBody>
      </p:sp>
      <p:sp>
        <p:nvSpPr>
          <p:cNvPr id="3076" name="Rectangle 4"/>
          <p:cNvSpPr>
            <a:spLocks noGrp="1" noChangeArrowheads="1"/>
          </p:cNvSpPr>
          <p:nvPr>
            <p:ph type="title"/>
          </p:nvPr>
        </p:nvSpPr>
        <p:spPr bwMode="auto">
          <a:xfrm>
            <a:off x="931863" y="96838"/>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7" name="Rectangle 5"/>
          <p:cNvSpPr>
            <a:spLocks noGrp="1" noChangeArrowheads="1"/>
          </p:cNvSpPr>
          <p:nvPr>
            <p:ph type="body" idx="1"/>
          </p:nvPr>
        </p:nvSpPr>
        <p:spPr bwMode="auto">
          <a:xfrm>
            <a:off x="949325" y="1981200"/>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058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b="0"/>
            </a:lvl1pPr>
          </a:lstStyle>
          <a:p>
            <a:pPr>
              <a:defRPr/>
            </a:pPr>
            <a:endParaRPr lang="en-US"/>
          </a:p>
        </p:txBody>
      </p:sp>
      <p:sp>
        <p:nvSpPr>
          <p:cNvPr id="280583" name="Rectangle 7"/>
          <p:cNvSpPr>
            <a:spLocks noGrp="1" noChangeArrowheads="1"/>
          </p:cNvSpPr>
          <p:nvPr>
            <p:ph type="ftr" sz="quarter" idx="3"/>
          </p:nvPr>
        </p:nvSpPr>
        <p:spPr bwMode="auto">
          <a:xfrm>
            <a:off x="2962275" y="6248400"/>
            <a:ext cx="3124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b="0"/>
            </a:lvl1pPr>
          </a:lstStyle>
          <a:p>
            <a:pPr>
              <a:defRPr/>
            </a:pPr>
            <a:r>
              <a:rPr lang="en-US"/>
              <a:t>For Official Use Only/Law Enforcement Sensitive</a:t>
            </a:r>
          </a:p>
        </p:txBody>
      </p:sp>
      <p:sp>
        <p:nvSpPr>
          <p:cNvPr id="280584" name="Rectangle 8"/>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b="0"/>
            </a:lvl1pPr>
          </a:lstStyle>
          <a:p>
            <a:pPr>
              <a:defRPr/>
            </a:pPr>
            <a:fld id="{1A9825B0-0CAD-41E9-B6FF-801CCAA0F0E7}" type="slidenum">
              <a:rPr lang="en-US"/>
              <a:pPr>
                <a:defRPr/>
              </a:pPr>
              <a:t>‹#›</a:t>
            </a:fld>
            <a:endParaRPr lang="en-US"/>
          </a:p>
        </p:txBody>
      </p:sp>
      <p:sp>
        <p:nvSpPr>
          <p:cNvPr id="280585" name="Freeform 9"/>
          <p:cNvSpPr>
            <a:spLocks noChangeArrowheads="1"/>
          </p:cNvSpPr>
          <p:nvPr/>
        </p:nvSpPr>
        <p:spPr bwMode="auto">
          <a:xfrm>
            <a:off x="838200" y="561975"/>
            <a:ext cx="152400" cy="1066800"/>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tx2"/>
            </a:solidFill>
            <a:miter lim="800000"/>
            <a:headEnd/>
            <a:tailEnd/>
          </a:ln>
        </p:spPr>
        <p:txBody>
          <a:bodyPr/>
          <a:lstStyle/>
          <a:p>
            <a:pPr>
              <a:defRPr/>
            </a:pPr>
            <a:endParaRPr lang="en-US"/>
          </a:p>
        </p:txBody>
      </p:sp>
      <p:sp>
        <p:nvSpPr>
          <p:cNvPr id="280586" name="Freeform 10"/>
          <p:cNvSpPr>
            <a:spLocks noChangeArrowheads="1"/>
          </p:cNvSpPr>
          <p:nvPr/>
        </p:nvSpPr>
        <p:spPr bwMode="auto">
          <a:xfrm>
            <a:off x="8262938" y="269875"/>
            <a:ext cx="152400" cy="1073150"/>
          </a:xfrm>
          <a:custGeom>
            <a:avLst/>
            <a:gdLst/>
            <a:ahLst/>
            <a:cxnLst>
              <a:cxn ang="0">
                <a:pos x="0" y="0"/>
              </a:cxn>
              <a:cxn ang="0">
                <a:pos x="1000" y="0"/>
              </a:cxn>
              <a:cxn ang="0">
                <a:pos x="1000" y="1000"/>
              </a:cxn>
              <a:cxn ang="0">
                <a:pos x="0" y="1000"/>
              </a:cxn>
            </a:cxnLst>
            <a:rect l="0" t="0" r="r" b="b"/>
            <a:pathLst>
              <a:path w="1000" h="1000">
                <a:moveTo>
                  <a:pt x="0" y="0"/>
                </a:moveTo>
                <a:lnTo>
                  <a:pt x="1000" y="0"/>
                </a:lnTo>
                <a:lnTo>
                  <a:pt x="1000" y="1000"/>
                </a:lnTo>
                <a:lnTo>
                  <a:pt x="0" y="1000"/>
                </a:lnTo>
              </a:path>
            </a:pathLst>
          </a:custGeom>
          <a:noFill/>
          <a:ln w="76200" cap="flat" cmpd="sng">
            <a:solidFill>
              <a:schemeClr val="accent1"/>
            </a:solidFill>
            <a:prstDash val="solid"/>
            <a:miter lim="800000"/>
            <a:headEnd/>
            <a:tailEnd/>
          </a:ln>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820"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21" r:id="rId12"/>
  </p:sldLayoutIdLst>
  <p:transition>
    <p:fade/>
  </p:transition>
  <p:hf hd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Agenda</a:t>
            </a:r>
            <a:endParaRPr lang="en-US" b="1" dirty="0"/>
          </a:p>
        </p:txBody>
      </p:sp>
      <p:sp>
        <p:nvSpPr>
          <p:cNvPr id="3" name="Content Placeholder 2"/>
          <p:cNvSpPr>
            <a:spLocks noGrp="1"/>
          </p:cNvSpPr>
          <p:nvPr>
            <p:ph idx="1"/>
          </p:nvPr>
        </p:nvSpPr>
        <p:spPr/>
        <p:txBody>
          <a:bodyPr/>
          <a:lstStyle/>
          <a:p>
            <a:r>
              <a:rPr lang="en-US" b="1" dirty="0" smtClean="0"/>
              <a:t>Sign in Sheet/Registration</a:t>
            </a:r>
          </a:p>
          <a:p>
            <a:r>
              <a:rPr lang="en-US" b="1" dirty="0" smtClean="0"/>
              <a:t>The “signatures”</a:t>
            </a:r>
          </a:p>
          <a:p>
            <a:r>
              <a:rPr lang="en-US" b="1" dirty="0" smtClean="0"/>
              <a:t>New Examiner’s Handbook</a:t>
            </a:r>
          </a:p>
          <a:p>
            <a:r>
              <a:rPr lang="en-US" b="1" dirty="0" smtClean="0"/>
              <a:t>Current Cases</a:t>
            </a:r>
          </a:p>
          <a:p>
            <a:r>
              <a:rPr lang="en-US" b="1" dirty="0" smtClean="0"/>
              <a:t>Demonstrate pREVIEW</a:t>
            </a:r>
            <a:endParaRPr lang="en-US" b="1" dirty="0"/>
          </a:p>
        </p:txBody>
      </p:sp>
      <p:sp>
        <p:nvSpPr>
          <p:cNvPr id="4" name="Footer Placeholder 3"/>
          <p:cNvSpPr>
            <a:spLocks noGrp="1"/>
          </p:cNvSpPr>
          <p:nvPr>
            <p:ph type="ftr" sz="quarter" idx="11"/>
          </p:nvPr>
        </p:nvSpPr>
        <p:spPr/>
        <p:txBody>
          <a:bodyPr/>
          <a:lstStyle/>
          <a:p>
            <a:pPr>
              <a:defRPr/>
            </a:pPr>
            <a:r>
              <a:rPr lang="en-US" smtClean="0"/>
              <a:t>For Official Use Only/Law Enforcement Sensitive</a:t>
            </a:r>
            <a:endParaRPr lang="en-US"/>
          </a:p>
        </p:txBody>
      </p:sp>
      <p:sp>
        <p:nvSpPr>
          <p:cNvPr id="5" name="Slide Number Placeholder 4"/>
          <p:cNvSpPr>
            <a:spLocks noGrp="1"/>
          </p:cNvSpPr>
          <p:nvPr>
            <p:ph type="sldNum" sz="quarter" idx="12"/>
          </p:nvPr>
        </p:nvSpPr>
        <p:spPr/>
        <p:txBody>
          <a:bodyPr/>
          <a:lstStyle/>
          <a:p>
            <a:pPr>
              <a:defRPr/>
            </a:pPr>
            <a:fld id="{DD4583CB-9441-4E66-AA3C-BEAA46B4BAAB}" type="slidenum">
              <a:rPr lang="en-US" smtClean="0"/>
              <a:pPr>
                <a:defRPr/>
              </a:pPr>
              <a:t>1</a:t>
            </a:fld>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b="1" smtClean="0"/>
              <a:t>False Apnea</a:t>
            </a:r>
          </a:p>
        </p:txBody>
      </p:sp>
      <p:sp>
        <p:nvSpPr>
          <p:cNvPr id="15362"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5363" name="Slide Number Placeholder 6"/>
          <p:cNvSpPr>
            <a:spLocks noGrp="1"/>
          </p:cNvSpPr>
          <p:nvPr>
            <p:ph type="sldNum" sz="quarter" idx="12"/>
          </p:nvPr>
        </p:nvSpPr>
        <p:spPr>
          <a:noFill/>
        </p:spPr>
        <p:txBody>
          <a:bodyPr/>
          <a:lstStyle/>
          <a:p>
            <a:fld id="{1F8FE857-5574-4F45-8769-F42DE67D1A1D}" type="slidenum">
              <a:rPr lang="en-US" smtClean="0"/>
              <a:pPr/>
              <a:t>10</a:t>
            </a:fld>
            <a:endParaRPr lang="en-US" smtClean="0"/>
          </a:p>
        </p:txBody>
      </p:sp>
      <p:pic>
        <p:nvPicPr>
          <p:cNvPr id="15365" name="Picture 5"/>
          <p:cNvPicPr>
            <a:picLocks noChangeAspect="1" noChangeArrowheads="1"/>
          </p:cNvPicPr>
          <p:nvPr/>
        </p:nvPicPr>
        <p:blipFill>
          <a:blip r:embed="rId3" cstate="print"/>
          <a:srcRect l="34033" t="21875" r="52083" b="48039"/>
          <a:stretch>
            <a:fillRect/>
          </a:stretch>
        </p:blipFill>
        <p:spPr bwMode="auto">
          <a:xfrm>
            <a:off x="2438400" y="1600200"/>
            <a:ext cx="4038600" cy="4572000"/>
          </a:xfrm>
          <a:prstGeom prst="rect">
            <a:avLst/>
          </a:prstGeom>
          <a:noFill/>
          <a:ln w="19050">
            <a:solidFill>
              <a:schemeClr val="tx1"/>
            </a:solidFill>
            <a:miter lim="800000"/>
            <a:headEnd/>
            <a:tailEnd/>
          </a:ln>
        </p:spPr>
      </p:pic>
      <p:cxnSp>
        <p:nvCxnSpPr>
          <p:cNvPr id="15366" name="Straight Connector 14"/>
          <p:cNvCxnSpPr>
            <a:cxnSpLocks noChangeShapeType="1"/>
          </p:cNvCxnSpPr>
          <p:nvPr/>
        </p:nvCxnSpPr>
        <p:spPr bwMode="auto">
          <a:xfrm rot="10800000" flipV="1">
            <a:off x="1828800" y="3883025"/>
            <a:ext cx="2954338" cy="3175"/>
          </a:xfrm>
          <a:prstGeom prst="line">
            <a:avLst/>
          </a:prstGeom>
          <a:noFill/>
          <a:ln w="15875" algn="ctr">
            <a:solidFill>
              <a:srgbClr val="FF0000"/>
            </a:solidFill>
            <a:prstDash val="lgDash"/>
            <a:round/>
            <a:headEnd/>
            <a:tailEnd/>
          </a:ln>
        </p:spPr>
      </p:cxnSp>
      <p:cxnSp>
        <p:nvCxnSpPr>
          <p:cNvPr id="15367" name="Straight Connector 15"/>
          <p:cNvCxnSpPr>
            <a:cxnSpLocks noChangeShapeType="1"/>
          </p:cNvCxnSpPr>
          <p:nvPr/>
        </p:nvCxnSpPr>
        <p:spPr bwMode="auto">
          <a:xfrm rot="10800000" flipV="1">
            <a:off x="1828800" y="5226050"/>
            <a:ext cx="2954338" cy="31750"/>
          </a:xfrm>
          <a:prstGeom prst="line">
            <a:avLst/>
          </a:prstGeom>
          <a:noFill/>
          <a:ln w="15875" algn="ctr">
            <a:solidFill>
              <a:srgbClr val="FF0000"/>
            </a:solidFill>
            <a:prstDash val="lgDash"/>
            <a:round/>
            <a:headEnd/>
            <a:tailEnd/>
          </a:ln>
        </p:spPr>
      </p:cxnSp>
      <p:sp>
        <p:nvSpPr>
          <p:cNvPr id="15368" name="TextBox 28"/>
          <p:cNvSpPr txBox="1">
            <a:spLocks noChangeArrowheads="1"/>
          </p:cNvSpPr>
          <p:nvPr/>
        </p:nvSpPr>
        <p:spPr bwMode="auto">
          <a:xfrm>
            <a:off x="574675" y="3679825"/>
            <a:ext cx="1600200" cy="369888"/>
          </a:xfrm>
          <a:prstGeom prst="rect">
            <a:avLst/>
          </a:prstGeom>
          <a:noFill/>
          <a:ln w="9525">
            <a:noFill/>
            <a:miter lim="800000"/>
            <a:headEnd/>
            <a:tailEnd/>
          </a:ln>
        </p:spPr>
        <p:txBody>
          <a:bodyPr>
            <a:spAutoFit/>
          </a:bodyPr>
          <a:lstStyle/>
          <a:p>
            <a:r>
              <a:rPr lang="en-US"/>
              <a:t>Baseline</a:t>
            </a:r>
          </a:p>
        </p:txBody>
      </p:sp>
      <p:sp>
        <p:nvSpPr>
          <p:cNvPr id="15369" name="TextBox 29"/>
          <p:cNvSpPr txBox="1">
            <a:spLocks noChangeArrowheads="1"/>
          </p:cNvSpPr>
          <p:nvPr/>
        </p:nvSpPr>
        <p:spPr bwMode="auto">
          <a:xfrm>
            <a:off x="577850" y="5049838"/>
            <a:ext cx="1600200" cy="369887"/>
          </a:xfrm>
          <a:prstGeom prst="rect">
            <a:avLst/>
          </a:prstGeom>
          <a:noFill/>
          <a:ln w="9525">
            <a:noFill/>
            <a:miter lim="800000"/>
            <a:headEnd/>
            <a:tailEnd/>
          </a:ln>
        </p:spPr>
        <p:txBody>
          <a:bodyPr>
            <a:spAutoFit/>
          </a:bodyPr>
          <a:lstStyle/>
          <a:p>
            <a:r>
              <a:rPr lang="en-US"/>
              <a:t>Baseline</a:t>
            </a:r>
          </a:p>
        </p:txBody>
      </p:sp>
      <p:sp>
        <p:nvSpPr>
          <p:cNvPr id="11" name="Right Arrow 10"/>
          <p:cNvSpPr/>
          <p:nvPr/>
        </p:nvSpPr>
        <p:spPr bwMode="auto">
          <a:xfrm rot="5400000">
            <a:off x="3429000" y="2819400"/>
            <a:ext cx="609600" cy="457200"/>
          </a:xfrm>
          <a:prstGeom prst="rightArrow">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12" name="Right Arrow 11"/>
          <p:cNvSpPr/>
          <p:nvPr/>
        </p:nvSpPr>
        <p:spPr bwMode="auto">
          <a:xfrm rot="5400000">
            <a:off x="2955560" y="2362200"/>
            <a:ext cx="609600" cy="457200"/>
          </a:xfrm>
          <a:prstGeom prst="rightArrow">
            <a:avLst/>
          </a:prstGeom>
          <a:solidFill>
            <a:srgbClr val="FF0000"/>
          </a:solid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mtClean="0"/>
              <a:t>False Apnea</a:t>
            </a:r>
          </a:p>
        </p:txBody>
      </p:sp>
      <p:sp>
        <p:nvSpPr>
          <p:cNvPr id="1638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6387" name="Slide Number Placeholder 5"/>
          <p:cNvSpPr>
            <a:spLocks noGrp="1"/>
          </p:cNvSpPr>
          <p:nvPr>
            <p:ph type="sldNum" sz="quarter" idx="12"/>
          </p:nvPr>
        </p:nvSpPr>
        <p:spPr>
          <a:noFill/>
        </p:spPr>
        <p:txBody>
          <a:bodyPr/>
          <a:lstStyle/>
          <a:p>
            <a:fld id="{C9C740A9-42F0-4E7B-B201-F5D09D86FF4E}" type="slidenum">
              <a:rPr lang="en-US" smtClean="0"/>
              <a:pPr/>
              <a:t>11</a:t>
            </a:fld>
            <a:endParaRPr lang="en-US" smtClean="0"/>
          </a:p>
        </p:txBody>
      </p:sp>
      <p:pic>
        <p:nvPicPr>
          <p:cNvPr id="16389" name="Picture 3"/>
          <p:cNvPicPr>
            <a:picLocks noChangeAspect="1" noChangeArrowheads="1"/>
          </p:cNvPicPr>
          <p:nvPr/>
        </p:nvPicPr>
        <p:blipFill>
          <a:blip r:embed="rId2" cstate="print"/>
          <a:srcRect l="36250" t="41406" r="37500" b="12500"/>
          <a:stretch>
            <a:fillRect/>
          </a:stretch>
        </p:blipFill>
        <p:spPr bwMode="auto">
          <a:xfrm>
            <a:off x="2667000" y="1676400"/>
            <a:ext cx="3768725" cy="4495800"/>
          </a:xfrm>
          <a:prstGeom prst="rect">
            <a:avLst/>
          </a:prstGeom>
          <a:noFill/>
          <a:ln w="9525" algn="ctr">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b="1" smtClean="0"/>
              <a:t>False Apnea</a:t>
            </a:r>
          </a:p>
        </p:txBody>
      </p:sp>
      <p:sp>
        <p:nvSpPr>
          <p:cNvPr id="19458"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9459" name="Slide Number Placeholder 6"/>
          <p:cNvSpPr>
            <a:spLocks noGrp="1"/>
          </p:cNvSpPr>
          <p:nvPr>
            <p:ph type="sldNum" sz="quarter" idx="12"/>
          </p:nvPr>
        </p:nvSpPr>
        <p:spPr>
          <a:noFill/>
        </p:spPr>
        <p:txBody>
          <a:bodyPr/>
          <a:lstStyle/>
          <a:p>
            <a:fld id="{4EAB1D1A-0AB3-4D90-BE4D-1F8158230348}" type="slidenum">
              <a:rPr lang="en-US" smtClean="0"/>
              <a:pPr/>
              <a:t>12</a:t>
            </a:fld>
            <a:endParaRPr lang="en-US" smtClean="0"/>
          </a:p>
        </p:txBody>
      </p:sp>
      <p:pic>
        <p:nvPicPr>
          <p:cNvPr id="71682" name="Picture 2"/>
          <p:cNvPicPr>
            <a:picLocks noChangeAspect="1" noChangeArrowheads="1"/>
          </p:cNvPicPr>
          <p:nvPr/>
        </p:nvPicPr>
        <p:blipFill>
          <a:blip r:embed="rId3" cstate="print"/>
          <a:srcRect l="2778" t="20313" r="62847" b="12500"/>
          <a:stretch>
            <a:fillRect/>
          </a:stretch>
        </p:blipFill>
        <p:spPr bwMode="auto">
          <a:xfrm>
            <a:off x="1937274" y="1604818"/>
            <a:ext cx="5257800" cy="4567382"/>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b="1" smtClean="0"/>
              <a:t>Exaggerated </a:t>
            </a:r>
            <a:br>
              <a:rPr lang="en-US" b="1" smtClean="0"/>
            </a:br>
            <a:r>
              <a:rPr lang="en-US" b="1" smtClean="0"/>
              <a:t>Exhalation Cycle</a:t>
            </a:r>
          </a:p>
        </p:txBody>
      </p:sp>
      <p:sp>
        <p:nvSpPr>
          <p:cNvPr id="20485" name="Rectangle 3"/>
          <p:cNvSpPr>
            <a:spLocks noGrp="1" noChangeArrowheads="1"/>
          </p:cNvSpPr>
          <p:nvPr>
            <p:ph idx="1"/>
          </p:nvPr>
        </p:nvSpPr>
        <p:spPr>
          <a:xfrm>
            <a:off x="949325" y="2209800"/>
            <a:ext cx="7661275" cy="3505200"/>
          </a:xfrm>
        </p:spPr>
        <p:txBody>
          <a:bodyPr/>
          <a:lstStyle/>
          <a:p>
            <a:pPr eaLnBrk="1" hangingPunct="1">
              <a:lnSpc>
                <a:spcPct val="120000"/>
              </a:lnSpc>
            </a:pPr>
            <a:r>
              <a:rPr lang="en-US" b="1" dirty="0" smtClean="0"/>
              <a:t>Similar to false apnea</a:t>
            </a:r>
          </a:p>
          <a:p>
            <a:pPr eaLnBrk="1" hangingPunct="1">
              <a:lnSpc>
                <a:spcPct val="120000"/>
              </a:lnSpc>
            </a:pPr>
            <a:r>
              <a:rPr lang="en-US" b="1" dirty="0" smtClean="0"/>
              <a:t>One cycle of </a:t>
            </a:r>
            <a:r>
              <a:rPr lang="en-US" b="1" u="sng" dirty="0" smtClean="0"/>
              <a:t>drawn-out</a:t>
            </a:r>
            <a:r>
              <a:rPr lang="en-US" b="1" dirty="0" smtClean="0"/>
              <a:t> exhalation</a:t>
            </a:r>
          </a:p>
          <a:p>
            <a:pPr eaLnBrk="1" hangingPunct="1">
              <a:lnSpc>
                <a:spcPct val="120000"/>
              </a:lnSpc>
            </a:pPr>
            <a:r>
              <a:rPr lang="en-US" b="1" dirty="0" smtClean="0"/>
              <a:t>Often falling below the baseline</a:t>
            </a:r>
          </a:p>
          <a:p>
            <a:pPr eaLnBrk="1" hangingPunct="1">
              <a:lnSpc>
                <a:spcPct val="120000"/>
              </a:lnSpc>
            </a:pPr>
            <a:r>
              <a:rPr lang="en-US" b="1" dirty="0" smtClean="0"/>
              <a:t>May be followed by a single DB</a:t>
            </a:r>
          </a:p>
        </p:txBody>
      </p:sp>
      <p:sp>
        <p:nvSpPr>
          <p:cNvPr id="2048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0483" name="Slide Number Placeholder 5"/>
          <p:cNvSpPr>
            <a:spLocks noGrp="1"/>
          </p:cNvSpPr>
          <p:nvPr>
            <p:ph type="sldNum" sz="quarter" idx="12"/>
          </p:nvPr>
        </p:nvSpPr>
        <p:spPr>
          <a:noFill/>
        </p:spPr>
        <p:txBody>
          <a:bodyPr/>
          <a:lstStyle/>
          <a:p>
            <a:fld id="{00E64B77-FC09-49C4-A75A-4D0B13EF5EBF}" type="slidenum">
              <a:rPr lang="en-US" smtClean="0"/>
              <a:pPr/>
              <a:t>13</a:t>
            </a:fld>
            <a:endParaRPr lang="en-US" dirty="0" smtClean="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b="1" smtClean="0"/>
              <a:t>Exaggerated</a:t>
            </a:r>
            <a:br>
              <a:rPr lang="en-US" b="1" smtClean="0"/>
            </a:br>
            <a:r>
              <a:rPr lang="en-US" b="1" smtClean="0"/>
              <a:t>Exhalation Cycle</a:t>
            </a:r>
          </a:p>
        </p:txBody>
      </p:sp>
      <p:pic>
        <p:nvPicPr>
          <p:cNvPr id="21509" name="Picture 3" descr="Example24"/>
          <p:cNvPicPr>
            <a:picLocks noGrp="1" noChangeAspect="1" noChangeArrowheads="1"/>
          </p:cNvPicPr>
          <p:nvPr>
            <p:ph sz="half" idx="1"/>
          </p:nvPr>
        </p:nvPicPr>
        <p:blipFill>
          <a:blip r:embed="rId3" cstate="print"/>
          <a:srcRect l="5630" t="1822" r="26268" b="3642"/>
          <a:stretch>
            <a:fillRect/>
          </a:stretch>
        </p:blipFill>
        <p:spPr>
          <a:xfrm>
            <a:off x="1768475" y="1751013"/>
            <a:ext cx="5638800" cy="4421187"/>
          </a:xfrm>
          <a:noFill/>
          <a:ln>
            <a:solidFill>
              <a:srgbClr val="000000"/>
            </a:solidFill>
          </a:ln>
        </p:spPr>
      </p:pic>
      <p:sp>
        <p:nvSpPr>
          <p:cNvPr id="21506"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1507" name="Slide Number Placeholder 6"/>
          <p:cNvSpPr>
            <a:spLocks noGrp="1"/>
          </p:cNvSpPr>
          <p:nvPr>
            <p:ph type="sldNum" sz="quarter" idx="12"/>
          </p:nvPr>
        </p:nvSpPr>
        <p:spPr>
          <a:noFill/>
        </p:spPr>
        <p:txBody>
          <a:bodyPr/>
          <a:lstStyle/>
          <a:p>
            <a:fld id="{3A9D739C-A180-4A97-8C41-F907C44CE66F}" type="slidenum">
              <a:rPr lang="en-US" smtClean="0"/>
              <a:pPr/>
              <a:t>14</a:t>
            </a:fld>
            <a:endParaRPr lang="en-US" smtClean="0"/>
          </a:p>
        </p:txBody>
      </p:sp>
      <p:cxnSp>
        <p:nvCxnSpPr>
          <p:cNvPr id="6" name="Straight Connector 14"/>
          <p:cNvCxnSpPr>
            <a:cxnSpLocks noChangeShapeType="1"/>
          </p:cNvCxnSpPr>
          <p:nvPr/>
        </p:nvCxnSpPr>
        <p:spPr bwMode="auto">
          <a:xfrm rot="10800000" flipV="1">
            <a:off x="1828800" y="2971800"/>
            <a:ext cx="2954338" cy="3175"/>
          </a:xfrm>
          <a:prstGeom prst="line">
            <a:avLst/>
          </a:prstGeom>
          <a:noFill/>
          <a:ln w="15875" algn="ctr">
            <a:solidFill>
              <a:srgbClr val="FF0000"/>
            </a:solidFill>
            <a:prstDash val="lgDash"/>
            <a:round/>
            <a:headEnd/>
            <a:tailEnd/>
          </a:ln>
        </p:spPr>
      </p:cxnSp>
      <p:cxnSp>
        <p:nvCxnSpPr>
          <p:cNvPr id="7" name="Straight Connector 15"/>
          <p:cNvCxnSpPr>
            <a:cxnSpLocks noChangeShapeType="1"/>
          </p:cNvCxnSpPr>
          <p:nvPr/>
        </p:nvCxnSpPr>
        <p:spPr bwMode="auto">
          <a:xfrm rot="10800000" flipV="1">
            <a:off x="1828800" y="3778249"/>
            <a:ext cx="2954338" cy="31750"/>
          </a:xfrm>
          <a:prstGeom prst="line">
            <a:avLst/>
          </a:prstGeom>
          <a:noFill/>
          <a:ln w="15875" algn="ctr">
            <a:solidFill>
              <a:srgbClr val="FF0000"/>
            </a:solidFill>
            <a:prstDash val="lgDash"/>
            <a:round/>
            <a:headEnd/>
            <a:tailEnd/>
          </a:ln>
        </p:spPr>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b="1" smtClean="0"/>
              <a:t>Exaggerated</a:t>
            </a:r>
            <a:br>
              <a:rPr lang="en-US" b="1" smtClean="0"/>
            </a:br>
            <a:r>
              <a:rPr lang="en-US" b="1" smtClean="0"/>
              <a:t>Exhalation Cycle</a:t>
            </a:r>
          </a:p>
        </p:txBody>
      </p:sp>
      <p:pic>
        <p:nvPicPr>
          <p:cNvPr id="22533" name="Picture 3" descr="Decision5"/>
          <p:cNvPicPr>
            <a:picLocks noGrp="1" noChangeAspect="1" noChangeArrowheads="1"/>
          </p:cNvPicPr>
          <p:nvPr>
            <p:ph sz="half" idx="1"/>
          </p:nvPr>
        </p:nvPicPr>
        <p:blipFill>
          <a:blip r:embed="rId3" cstate="print"/>
          <a:srcRect l="3999" t="1862" b="1862"/>
          <a:stretch>
            <a:fillRect/>
          </a:stretch>
        </p:blipFill>
        <p:spPr>
          <a:xfrm>
            <a:off x="1985963" y="1600200"/>
            <a:ext cx="5176837" cy="4602163"/>
          </a:xfrm>
          <a:noFill/>
          <a:ln>
            <a:solidFill>
              <a:srgbClr val="000000"/>
            </a:solidFill>
          </a:ln>
        </p:spPr>
      </p:pic>
      <p:sp>
        <p:nvSpPr>
          <p:cNvPr id="22530"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2531" name="Slide Number Placeholder 6"/>
          <p:cNvSpPr>
            <a:spLocks noGrp="1"/>
          </p:cNvSpPr>
          <p:nvPr>
            <p:ph type="sldNum" sz="quarter" idx="12"/>
          </p:nvPr>
        </p:nvSpPr>
        <p:spPr>
          <a:noFill/>
        </p:spPr>
        <p:txBody>
          <a:bodyPr/>
          <a:lstStyle/>
          <a:p>
            <a:fld id="{5467AC02-3849-4DB0-93BF-1E67EBF3B9CB}" type="slidenum">
              <a:rPr lang="en-US" smtClean="0"/>
              <a:pPr/>
              <a:t>15</a:t>
            </a:fld>
            <a:endParaRPr lang="en-US" smtClean="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931863" y="96838"/>
            <a:ext cx="7297737" cy="1412875"/>
          </a:xfrm>
        </p:spPr>
        <p:txBody>
          <a:bodyPr/>
          <a:lstStyle/>
          <a:p>
            <a:pPr eaLnBrk="1" hangingPunct="1"/>
            <a:r>
              <a:rPr lang="en-US" b="1" dirty="0" smtClean="0"/>
              <a:t>Hyperventilation—Two Types</a:t>
            </a:r>
          </a:p>
        </p:txBody>
      </p:sp>
      <p:sp>
        <p:nvSpPr>
          <p:cNvPr id="25605" name="Rectangle 3"/>
          <p:cNvSpPr>
            <a:spLocks noGrp="1" noChangeArrowheads="1"/>
          </p:cNvSpPr>
          <p:nvPr>
            <p:ph idx="1"/>
          </p:nvPr>
        </p:nvSpPr>
        <p:spPr>
          <a:xfrm>
            <a:off x="685800" y="2286000"/>
            <a:ext cx="7661275" cy="3505200"/>
          </a:xfrm>
        </p:spPr>
        <p:txBody>
          <a:bodyPr/>
          <a:lstStyle/>
          <a:p>
            <a:pPr eaLnBrk="1" hangingPunct="1">
              <a:lnSpc>
                <a:spcPct val="110000"/>
              </a:lnSpc>
            </a:pPr>
            <a:r>
              <a:rPr lang="en-US" b="1" dirty="0" smtClean="0"/>
              <a:t>90% breathe 10 to 23 cycles/minute.</a:t>
            </a:r>
          </a:p>
          <a:p>
            <a:pPr eaLnBrk="1" hangingPunct="1">
              <a:lnSpc>
                <a:spcPct val="110000"/>
              </a:lnSpc>
            </a:pPr>
            <a:r>
              <a:rPr lang="en-US" b="1" dirty="0" smtClean="0"/>
              <a:t>Gauge normal breathing </a:t>
            </a:r>
            <a:r>
              <a:rPr lang="en-US" b="1" u="sng" dirty="0" smtClean="0"/>
              <a:t>rate</a:t>
            </a:r>
            <a:r>
              <a:rPr lang="en-US" b="1" dirty="0" smtClean="0"/>
              <a:t> by…?</a:t>
            </a:r>
          </a:p>
          <a:p>
            <a:pPr eaLnBrk="1" hangingPunct="1">
              <a:lnSpc>
                <a:spcPct val="120000"/>
              </a:lnSpc>
            </a:pPr>
            <a:r>
              <a:rPr lang="en-US" b="1" dirty="0" smtClean="0"/>
              <a:t>20% faster is an indication.</a:t>
            </a:r>
          </a:p>
          <a:p>
            <a:pPr eaLnBrk="1" hangingPunct="1">
              <a:lnSpc>
                <a:spcPct val="120000"/>
              </a:lnSpc>
            </a:pPr>
            <a:r>
              <a:rPr lang="en-US" b="1" dirty="0" smtClean="0"/>
              <a:t>Significant </a:t>
            </a:r>
            <a:r>
              <a:rPr lang="en-US" b="1" u="sng" dirty="0" smtClean="0"/>
              <a:t>amplitude</a:t>
            </a:r>
            <a:r>
              <a:rPr lang="en-US" b="1" i="1" dirty="0" smtClean="0"/>
              <a:t> increase</a:t>
            </a:r>
            <a:r>
              <a:rPr lang="en-US" b="1" dirty="0" smtClean="0"/>
              <a:t> also indicative of hyperventilation.</a:t>
            </a:r>
          </a:p>
        </p:txBody>
      </p:sp>
      <p:sp>
        <p:nvSpPr>
          <p:cNvPr id="2560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5603" name="Slide Number Placeholder 5"/>
          <p:cNvSpPr>
            <a:spLocks noGrp="1"/>
          </p:cNvSpPr>
          <p:nvPr>
            <p:ph type="sldNum" sz="quarter" idx="12"/>
          </p:nvPr>
        </p:nvSpPr>
        <p:spPr>
          <a:noFill/>
        </p:spPr>
        <p:txBody>
          <a:bodyPr/>
          <a:lstStyle/>
          <a:p>
            <a:fld id="{1D6E1ED6-E07F-42B3-BD18-2A37FEED4695}" type="slidenum">
              <a:rPr lang="en-US" smtClean="0"/>
              <a:pPr/>
              <a:t>16</a:t>
            </a:fld>
            <a:endParaRPr lang="en-US"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b="1" smtClean="0"/>
              <a:t>Hyperventilation</a:t>
            </a:r>
          </a:p>
        </p:txBody>
      </p:sp>
      <p:sp>
        <p:nvSpPr>
          <p:cNvPr id="27650"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7651" name="Slide Number Placeholder 6"/>
          <p:cNvSpPr>
            <a:spLocks noGrp="1"/>
          </p:cNvSpPr>
          <p:nvPr>
            <p:ph type="sldNum" sz="quarter" idx="12"/>
          </p:nvPr>
        </p:nvSpPr>
        <p:spPr>
          <a:noFill/>
        </p:spPr>
        <p:txBody>
          <a:bodyPr/>
          <a:lstStyle/>
          <a:p>
            <a:fld id="{0F3361E6-567F-42ED-98D2-4A6F126BC89F}" type="slidenum">
              <a:rPr lang="en-US" smtClean="0"/>
              <a:pPr/>
              <a:t>17</a:t>
            </a:fld>
            <a:endParaRPr lang="en-US" smtClean="0"/>
          </a:p>
        </p:txBody>
      </p:sp>
      <p:pic>
        <p:nvPicPr>
          <p:cNvPr id="27653" name="Picture 6"/>
          <p:cNvPicPr>
            <a:picLocks noChangeAspect="1" noChangeArrowheads="1"/>
          </p:cNvPicPr>
          <p:nvPr/>
        </p:nvPicPr>
        <p:blipFill>
          <a:blip r:embed="rId2" cstate="print"/>
          <a:srcRect l="21896" t="23845" r="6224" b="12471"/>
          <a:stretch>
            <a:fillRect/>
          </a:stretch>
        </p:blipFill>
        <p:spPr bwMode="auto">
          <a:xfrm>
            <a:off x="696913" y="1765300"/>
            <a:ext cx="7696200" cy="4457700"/>
          </a:xfrm>
          <a:prstGeom prst="rect">
            <a:avLst/>
          </a:prstGeom>
          <a:noFill/>
          <a:ln w="9525">
            <a:solidFill>
              <a:schemeClr val="tx1"/>
            </a:solidFill>
            <a:miter lim="800000"/>
            <a:headEnd/>
            <a:tailEnd/>
          </a:ln>
        </p:spPr>
      </p:pic>
      <p:sp>
        <p:nvSpPr>
          <p:cNvPr id="27654" name="Text Box 7"/>
          <p:cNvSpPr txBox="1">
            <a:spLocks noChangeArrowheads="1"/>
          </p:cNvSpPr>
          <p:nvPr/>
        </p:nvSpPr>
        <p:spPr bwMode="auto">
          <a:xfrm>
            <a:off x="2209800" y="1843088"/>
            <a:ext cx="2514600" cy="366712"/>
          </a:xfrm>
          <a:prstGeom prst="rect">
            <a:avLst/>
          </a:prstGeom>
          <a:noFill/>
          <a:ln w="9525">
            <a:noFill/>
            <a:miter lim="800000"/>
            <a:headEnd/>
            <a:tailEnd/>
          </a:ln>
        </p:spPr>
        <p:txBody>
          <a:bodyPr>
            <a:spAutoFit/>
          </a:bodyPr>
          <a:lstStyle/>
          <a:p>
            <a:pPr eaLnBrk="1" hangingPunct="1">
              <a:spcBef>
                <a:spcPct val="50000"/>
              </a:spcBef>
            </a:pPr>
            <a:r>
              <a:rPr lang="en-US">
                <a:solidFill>
                  <a:srgbClr val="0000FF"/>
                </a:solidFill>
              </a:rPr>
              <a:t>~30 cycles/minute</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b="1" smtClean="0"/>
              <a:t>Hyperventilation</a:t>
            </a:r>
          </a:p>
        </p:txBody>
      </p:sp>
      <p:sp>
        <p:nvSpPr>
          <p:cNvPr id="28674" name="Footer Placeholder 3"/>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8675" name="Slide Number Placeholder 4"/>
          <p:cNvSpPr>
            <a:spLocks noGrp="1"/>
          </p:cNvSpPr>
          <p:nvPr>
            <p:ph type="sldNum" sz="quarter" idx="12"/>
          </p:nvPr>
        </p:nvSpPr>
        <p:spPr>
          <a:noFill/>
        </p:spPr>
        <p:txBody>
          <a:bodyPr/>
          <a:lstStyle/>
          <a:p>
            <a:fld id="{2B2B8C40-F324-4558-A28D-5914F1882EDD}" type="slidenum">
              <a:rPr lang="en-US" smtClean="0"/>
              <a:pPr/>
              <a:t>18</a:t>
            </a:fld>
            <a:endParaRPr lang="en-US" smtClean="0"/>
          </a:p>
        </p:txBody>
      </p:sp>
      <p:pic>
        <p:nvPicPr>
          <p:cNvPr id="28677" name="Picture 3" descr="Decision6"/>
          <p:cNvPicPr>
            <a:picLocks noGrp="1" noChangeAspect="1" noChangeArrowheads="1"/>
          </p:cNvPicPr>
          <p:nvPr>
            <p:ph sz="half" idx="4294967295"/>
          </p:nvPr>
        </p:nvPicPr>
        <p:blipFill>
          <a:blip r:embed="rId3" cstate="print"/>
          <a:srcRect l="22643" t="1608"/>
          <a:stretch>
            <a:fillRect/>
          </a:stretch>
        </p:blipFill>
        <p:spPr>
          <a:xfrm>
            <a:off x="1447800" y="1677988"/>
            <a:ext cx="6248400" cy="4494212"/>
          </a:xfrm>
          <a:noFill/>
          <a:ln>
            <a:solidFill>
              <a:srgbClr val="000000"/>
            </a:solidFill>
          </a:ln>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p:txBody>
          <a:bodyPr/>
          <a:lstStyle/>
          <a:p>
            <a:pPr eaLnBrk="1" hangingPunct="1"/>
            <a:r>
              <a:rPr lang="en-US" b="1" smtClean="0"/>
              <a:t>Hyperventilation</a:t>
            </a:r>
          </a:p>
        </p:txBody>
      </p:sp>
      <p:sp>
        <p:nvSpPr>
          <p:cNvPr id="29698"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29699" name="Slide Number Placeholder 6"/>
          <p:cNvSpPr>
            <a:spLocks noGrp="1"/>
          </p:cNvSpPr>
          <p:nvPr>
            <p:ph type="sldNum" sz="quarter" idx="12"/>
          </p:nvPr>
        </p:nvSpPr>
        <p:spPr>
          <a:noFill/>
        </p:spPr>
        <p:txBody>
          <a:bodyPr/>
          <a:lstStyle/>
          <a:p>
            <a:fld id="{A4043EDA-9F2F-4D1C-B291-D0C2CA2E367B}" type="slidenum">
              <a:rPr lang="en-US" smtClean="0"/>
              <a:pPr/>
              <a:t>19</a:t>
            </a:fld>
            <a:endParaRPr lang="en-US" smtClean="0"/>
          </a:p>
        </p:txBody>
      </p:sp>
      <p:pic>
        <p:nvPicPr>
          <p:cNvPr id="29701" name="Picture 17"/>
          <p:cNvPicPr>
            <a:picLocks noChangeAspect="1" noChangeArrowheads="1"/>
          </p:cNvPicPr>
          <p:nvPr/>
        </p:nvPicPr>
        <p:blipFill>
          <a:blip r:embed="rId3" cstate="print"/>
          <a:srcRect l="22498" t="7033" r="59392" b="59351"/>
          <a:stretch>
            <a:fillRect/>
          </a:stretch>
        </p:blipFill>
        <p:spPr bwMode="auto">
          <a:xfrm>
            <a:off x="696913" y="1697038"/>
            <a:ext cx="3079750" cy="4572000"/>
          </a:xfrm>
          <a:prstGeom prst="rect">
            <a:avLst/>
          </a:prstGeom>
          <a:noFill/>
          <a:ln w="9525">
            <a:solidFill>
              <a:schemeClr val="tx1"/>
            </a:solidFill>
            <a:miter lim="800000"/>
            <a:headEnd/>
            <a:tailEnd/>
          </a:ln>
        </p:spPr>
      </p:pic>
      <p:pic>
        <p:nvPicPr>
          <p:cNvPr id="29702" name="Picture 5"/>
          <p:cNvPicPr>
            <a:picLocks noChangeAspect="1" noChangeArrowheads="1"/>
          </p:cNvPicPr>
          <p:nvPr/>
        </p:nvPicPr>
        <p:blipFill>
          <a:blip r:embed="rId4" cstate="print"/>
          <a:srcRect l="14848" t="4970" r="20493" b="9938"/>
          <a:stretch>
            <a:fillRect/>
          </a:stretch>
        </p:blipFill>
        <p:spPr bwMode="auto">
          <a:xfrm>
            <a:off x="4095750" y="1692275"/>
            <a:ext cx="4343400" cy="4572000"/>
          </a:xfrm>
          <a:prstGeom prst="rect">
            <a:avLst/>
          </a:prstGeom>
          <a:noFill/>
          <a:ln w="25400">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752600" y="3276600"/>
            <a:ext cx="5638800" cy="2819400"/>
          </a:xfrm>
        </p:spPr>
        <p:txBody>
          <a:bodyPr/>
          <a:lstStyle/>
          <a:p>
            <a:pPr eaLnBrk="1" hangingPunct="1"/>
            <a:r>
              <a:rPr lang="en-US" b="1" dirty="0" smtClean="0"/>
              <a:t>1.  </a:t>
            </a:r>
          </a:p>
          <a:p>
            <a:pPr eaLnBrk="1" hangingPunct="1"/>
            <a:r>
              <a:rPr lang="en-US" b="1" dirty="0" smtClean="0"/>
              <a:t>2.  </a:t>
            </a:r>
          </a:p>
          <a:p>
            <a:pPr eaLnBrk="1" hangingPunct="1"/>
            <a:r>
              <a:rPr lang="en-US" b="1" dirty="0" smtClean="0"/>
              <a:t>3.  </a:t>
            </a:r>
          </a:p>
          <a:p>
            <a:pPr eaLnBrk="1" hangingPunct="1"/>
            <a:r>
              <a:rPr lang="en-US" b="1" dirty="0" smtClean="0"/>
              <a:t>4.  </a:t>
            </a:r>
          </a:p>
        </p:txBody>
      </p:sp>
      <p:sp>
        <p:nvSpPr>
          <p:cNvPr id="559106" name="Rectangle 2"/>
          <p:cNvSpPr>
            <a:spLocks noGrp="1" noChangeArrowheads="1"/>
          </p:cNvSpPr>
          <p:nvPr>
            <p:ph type="ctrTitle"/>
          </p:nvPr>
        </p:nvSpPr>
        <p:spPr/>
        <p:txBody>
          <a:bodyPr/>
          <a:lstStyle/>
          <a:p>
            <a:pPr eaLnBrk="1" hangingPunct="1">
              <a:defRPr/>
            </a:pPr>
            <a:r>
              <a:rPr lang="en-US" sz="4600" b="1" dirty="0" smtClean="0">
                <a:effectLst>
                  <a:outerShdw blurRad="38100" dist="38100" dir="2700000" algn="tl">
                    <a:srgbClr val="C0C0C0"/>
                  </a:outerShdw>
                </a:effectLst>
              </a:rPr>
              <a:t>Types of </a:t>
            </a:r>
            <a:r>
              <a:rPr lang="en-US" sz="4600" b="1" dirty="0" err="1" smtClean="0">
                <a:effectLst>
                  <a:outerShdw blurRad="38100" dist="38100" dir="2700000" algn="tl">
                    <a:srgbClr val="C0C0C0"/>
                  </a:outerShdw>
                </a:effectLst>
              </a:rPr>
              <a:t>Cms</a:t>
            </a:r>
            <a:endParaRPr lang="en-US" sz="4600" b="1" dirty="0" smtClean="0">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b="1" smtClean="0"/>
              <a:t>Misplaced or Multiple Answer-Like Distortions</a:t>
            </a:r>
          </a:p>
        </p:txBody>
      </p:sp>
      <p:sp>
        <p:nvSpPr>
          <p:cNvPr id="30725" name="Rectangle 3"/>
          <p:cNvSpPr>
            <a:spLocks noGrp="1" noChangeArrowheads="1"/>
          </p:cNvSpPr>
          <p:nvPr>
            <p:ph idx="1"/>
          </p:nvPr>
        </p:nvSpPr>
        <p:spPr>
          <a:xfrm>
            <a:off x="228600" y="2286000"/>
            <a:ext cx="8763000" cy="3810000"/>
          </a:xfrm>
        </p:spPr>
        <p:txBody>
          <a:bodyPr/>
          <a:lstStyle/>
          <a:p>
            <a:pPr eaLnBrk="1" hangingPunct="1"/>
            <a:r>
              <a:rPr lang="en-US" b="1" dirty="0" smtClean="0"/>
              <a:t>Answer distortion normally on exhalation side.</a:t>
            </a:r>
          </a:p>
          <a:p>
            <a:pPr eaLnBrk="1" hangingPunct="1"/>
            <a:r>
              <a:rPr lang="en-US" b="1" dirty="0" smtClean="0"/>
              <a:t>Should be timely and accurately marked!</a:t>
            </a:r>
          </a:p>
          <a:p>
            <a:pPr eaLnBrk="1" hangingPunct="1"/>
            <a:r>
              <a:rPr lang="en-US" b="1" dirty="0" smtClean="0"/>
              <a:t>Look for answer with immediate inhalation depicting a crown or horns.</a:t>
            </a:r>
          </a:p>
          <a:p>
            <a:pPr eaLnBrk="1" hangingPunct="1"/>
            <a:r>
              <a:rPr lang="en-US" b="1" dirty="0" smtClean="0"/>
              <a:t>May also see sharp increase in blood volume.</a:t>
            </a:r>
          </a:p>
        </p:txBody>
      </p:sp>
      <p:sp>
        <p:nvSpPr>
          <p:cNvPr id="3072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30723" name="Slide Number Placeholder 5"/>
          <p:cNvSpPr>
            <a:spLocks noGrp="1"/>
          </p:cNvSpPr>
          <p:nvPr>
            <p:ph type="sldNum" sz="quarter" idx="12"/>
          </p:nvPr>
        </p:nvSpPr>
        <p:spPr>
          <a:noFill/>
        </p:spPr>
        <p:txBody>
          <a:bodyPr/>
          <a:lstStyle/>
          <a:p>
            <a:fld id="{1A4F7DA3-C1A5-4A1F-A982-429E1DD99E60}" type="slidenum">
              <a:rPr lang="en-US" smtClean="0"/>
              <a:pPr/>
              <a:t>20</a:t>
            </a:fld>
            <a:endParaRPr lang="en-US"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b="1" smtClean="0"/>
              <a:t>Misplaced or Multiple Answer-Like Distortions</a:t>
            </a:r>
          </a:p>
        </p:txBody>
      </p:sp>
      <p:pic>
        <p:nvPicPr>
          <p:cNvPr id="31749" name="Picture 3" descr="Answerlike4"/>
          <p:cNvPicPr>
            <a:picLocks noGrp="1" noChangeAspect="1" noChangeArrowheads="1"/>
          </p:cNvPicPr>
          <p:nvPr>
            <p:ph sz="half" idx="1"/>
          </p:nvPr>
        </p:nvPicPr>
        <p:blipFill>
          <a:blip r:embed="rId3" cstate="print"/>
          <a:srcRect t="3127" b="6255"/>
          <a:stretch>
            <a:fillRect/>
          </a:stretch>
        </p:blipFill>
        <p:spPr>
          <a:xfrm>
            <a:off x="2317750" y="1555750"/>
            <a:ext cx="4495800" cy="4641850"/>
          </a:xfrm>
          <a:ln>
            <a:solidFill>
              <a:schemeClr val="tx1"/>
            </a:solidFill>
          </a:ln>
        </p:spPr>
      </p:pic>
      <p:sp>
        <p:nvSpPr>
          <p:cNvPr id="31746"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31747" name="Slide Number Placeholder 6"/>
          <p:cNvSpPr>
            <a:spLocks noGrp="1"/>
          </p:cNvSpPr>
          <p:nvPr>
            <p:ph type="sldNum" sz="quarter" idx="12"/>
          </p:nvPr>
        </p:nvSpPr>
        <p:spPr>
          <a:noFill/>
        </p:spPr>
        <p:txBody>
          <a:bodyPr/>
          <a:lstStyle/>
          <a:p>
            <a:fld id="{57C97E6B-9965-4F1F-958E-5B4D693B1BFB}" type="slidenum">
              <a:rPr lang="en-US" smtClean="0"/>
              <a:pPr/>
              <a:t>21</a:t>
            </a:fld>
            <a:endParaRPr lang="en-US" smtClean="0"/>
          </a:p>
        </p:txBody>
      </p:sp>
      <p:sp>
        <p:nvSpPr>
          <p:cNvPr id="31750" name="AutoShape 4"/>
          <p:cNvSpPr>
            <a:spLocks noChangeArrowheads="1"/>
          </p:cNvSpPr>
          <p:nvPr/>
        </p:nvSpPr>
        <p:spPr bwMode="auto">
          <a:xfrm>
            <a:off x="3568700" y="1828800"/>
            <a:ext cx="88900" cy="803275"/>
          </a:xfrm>
          <a:prstGeom prst="downArrow">
            <a:avLst>
              <a:gd name="adj1" fmla="val 50000"/>
              <a:gd name="adj2" fmla="val 225893"/>
            </a:avLst>
          </a:prstGeom>
          <a:solidFill>
            <a:srgbClr val="FF0000"/>
          </a:solidFill>
          <a:ln w="9525">
            <a:solidFill>
              <a:schemeClr val="tx1"/>
            </a:solidFill>
            <a:miter lim="800000"/>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lstStyle/>
          <a:p>
            <a:pPr eaLnBrk="1" hangingPunct="1"/>
            <a:r>
              <a:rPr lang="en-US" b="1" smtClean="0"/>
              <a:t>Misplaced or Multiple Answer-Like Distortions</a:t>
            </a:r>
          </a:p>
        </p:txBody>
      </p:sp>
      <p:sp>
        <p:nvSpPr>
          <p:cNvPr id="33794"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33795" name="Slide Number Placeholder 6"/>
          <p:cNvSpPr>
            <a:spLocks noGrp="1"/>
          </p:cNvSpPr>
          <p:nvPr>
            <p:ph type="sldNum" sz="quarter" idx="12"/>
          </p:nvPr>
        </p:nvSpPr>
        <p:spPr>
          <a:noFill/>
        </p:spPr>
        <p:txBody>
          <a:bodyPr/>
          <a:lstStyle/>
          <a:p>
            <a:fld id="{8E534BC6-BF8B-45D1-B698-F16AA521DE28}" type="slidenum">
              <a:rPr lang="en-US" smtClean="0"/>
              <a:pPr/>
              <a:t>22</a:t>
            </a:fld>
            <a:endParaRPr lang="en-US" smtClean="0"/>
          </a:p>
        </p:txBody>
      </p:sp>
      <p:grpSp>
        <p:nvGrpSpPr>
          <p:cNvPr id="33797" name="Group 3"/>
          <p:cNvGrpSpPr>
            <a:grpSpLocks/>
          </p:cNvGrpSpPr>
          <p:nvPr/>
        </p:nvGrpSpPr>
        <p:grpSpPr bwMode="auto">
          <a:xfrm>
            <a:off x="2057400" y="1604963"/>
            <a:ext cx="4876800" cy="4567237"/>
            <a:chOff x="1296" y="1011"/>
            <a:chExt cx="3072" cy="2877"/>
          </a:xfrm>
        </p:grpSpPr>
        <p:pic>
          <p:nvPicPr>
            <p:cNvPr id="33798" name="Picture 4" descr="captured"/>
            <p:cNvPicPr>
              <a:picLocks noChangeAspect="1" noChangeArrowheads="1"/>
            </p:cNvPicPr>
            <p:nvPr/>
          </p:nvPicPr>
          <p:blipFill>
            <a:blip r:embed="rId3" cstate="print"/>
            <a:srcRect l="4477" t="3258" b="7365"/>
            <a:stretch>
              <a:fillRect/>
            </a:stretch>
          </p:blipFill>
          <p:spPr bwMode="auto">
            <a:xfrm>
              <a:off x="1296" y="1011"/>
              <a:ext cx="3072" cy="2877"/>
            </a:xfrm>
            <a:prstGeom prst="rect">
              <a:avLst/>
            </a:prstGeom>
            <a:noFill/>
            <a:ln w="9525">
              <a:solidFill>
                <a:schemeClr val="tx1"/>
              </a:solidFill>
              <a:miter lim="800000"/>
              <a:headEnd/>
              <a:tailEnd/>
            </a:ln>
          </p:spPr>
        </p:pic>
        <p:sp>
          <p:nvSpPr>
            <p:cNvPr id="33799" name="Oval 5"/>
            <p:cNvSpPr>
              <a:spLocks noChangeArrowheads="1"/>
            </p:cNvSpPr>
            <p:nvPr/>
          </p:nvSpPr>
          <p:spPr bwMode="auto">
            <a:xfrm>
              <a:off x="2064" y="1392"/>
              <a:ext cx="336" cy="288"/>
            </a:xfrm>
            <a:prstGeom prst="ellipse">
              <a:avLst/>
            </a:prstGeom>
            <a:noFill/>
            <a:ln w="25400">
              <a:solidFill>
                <a:srgbClr val="FF0000"/>
              </a:solidFill>
              <a:round/>
              <a:headEnd/>
              <a:tailEnd/>
            </a:ln>
          </p:spPr>
          <p:txBody>
            <a:bodyPr wrap="none" anchor="ctr"/>
            <a:lstStyle/>
            <a:p>
              <a:endParaRPr lang="en-US"/>
            </a:p>
          </p:txBody>
        </p:sp>
        <p:sp>
          <p:nvSpPr>
            <p:cNvPr id="33800" name="Oval 6"/>
            <p:cNvSpPr>
              <a:spLocks noChangeArrowheads="1"/>
            </p:cNvSpPr>
            <p:nvPr/>
          </p:nvSpPr>
          <p:spPr bwMode="auto">
            <a:xfrm>
              <a:off x="3264" y="1872"/>
              <a:ext cx="240" cy="192"/>
            </a:xfrm>
            <a:prstGeom prst="ellipse">
              <a:avLst/>
            </a:prstGeom>
            <a:noFill/>
            <a:ln w="25400">
              <a:solidFill>
                <a:srgbClr val="FF0000"/>
              </a:solidFill>
              <a:round/>
              <a:headEnd/>
              <a:tailEnd/>
            </a:ln>
          </p:spPr>
          <p:txBody>
            <a:bodyPr wrap="none" anchor="ctr"/>
            <a:lstStyle/>
            <a:p>
              <a:endParaRPr lang="en-US"/>
            </a:p>
          </p:txBody>
        </p:sp>
        <p:sp>
          <p:nvSpPr>
            <p:cNvPr id="33801" name="Oval 7"/>
            <p:cNvSpPr>
              <a:spLocks noChangeArrowheads="1"/>
            </p:cNvSpPr>
            <p:nvPr/>
          </p:nvSpPr>
          <p:spPr bwMode="auto">
            <a:xfrm>
              <a:off x="2064" y="1920"/>
              <a:ext cx="336" cy="288"/>
            </a:xfrm>
            <a:prstGeom prst="ellipse">
              <a:avLst/>
            </a:prstGeom>
            <a:noFill/>
            <a:ln w="25400">
              <a:solidFill>
                <a:srgbClr val="FF0000"/>
              </a:solidFill>
              <a:round/>
              <a:headEnd/>
              <a:tailEnd/>
            </a:ln>
          </p:spPr>
          <p:txBody>
            <a:bodyPr wrap="none" anchor="ctr"/>
            <a:lstStyle/>
            <a:p>
              <a:endParaRPr lang="en-US"/>
            </a:p>
          </p:txBody>
        </p:sp>
        <p:sp>
          <p:nvSpPr>
            <p:cNvPr id="33802" name="Oval 8"/>
            <p:cNvSpPr>
              <a:spLocks noChangeArrowheads="1"/>
            </p:cNvSpPr>
            <p:nvPr/>
          </p:nvSpPr>
          <p:spPr bwMode="auto">
            <a:xfrm>
              <a:off x="3264" y="1344"/>
              <a:ext cx="240" cy="240"/>
            </a:xfrm>
            <a:prstGeom prst="ellipse">
              <a:avLst/>
            </a:prstGeom>
            <a:noFill/>
            <a:ln w="25400">
              <a:solidFill>
                <a:srgbClr val="FF0000"/>
              </a:solidFill>
              <a:round/>
              <a:headEnd/>
              <a:tailEnd/>
            </a:ln>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b="1" smtClean="0"/>
              <a:t>Loss of Parallelism</a:t>
            </a:r>
          </a:p>
        </p:txBody>
      </p:sp>
      <p:sp>
        <p:nvSpPr>
          <p:cNvPr id="35845" name="Rectangle 3"/>
          <p:cNvSpPr>
            <a:spLocks noGrp="1" noChangeArrowheads="1"/>
          </p:cNvSpPr>
          <p:nvPr>
            <p:ph idx="1"/>
          </p:nvPr>
        </p:nvSpPr>
        <p:spPr>
          <a:xfrm>
            <a:off x="762000" y="2286000"/>
            <a:ext cx="7848600" cy="2057400"/>
          </a:xfrm>
        </p:spPr>
        <p:txBody>
          <a:bodyPr/>
          <a:lstStyle/>
          <a:p>
            <a:pPr eaLnBrk="1" hangingPunct="1">
              <a:lnSpc>
                <a:spcPct val="120000"/>
              </a:lnSpc>
            </a:pPr>
            <a:r>
              <a:rPr lang="en-US" sz="2800" b="1" smtClean="0"/>
              <a:t>Diverging or converging</a:t>
            </a:r>
          </a:p>
          <a:p>
            <a:pPr eaLnBrk="1" hangingPunct="1">
              <a:lnSpc>
                <a:spcPct val="120000"/>
              </a:lnSpc>
            </a:pPr>
            <a:r>
              <a:rPr lang="en-US" sz="2800" b="1" smtClean="0"/>
              <a:t>Slight or exaggerated</a:t>
            </a:r>
          </a:p>
          <a:p>
            <a:pPr eaLnBrk="1" hangingPunct="1">
              <a:lnSpc>
                <a:spcPct val="120000"/>
              </a:lnSpc>
            </a:pPr>
            <a:r>
              <a:rPr lang="en-US" sz="2800" b="1" smtClean="0"/>
              <a:t>Usually accompanied by other signatures</a:t>
            </a:r>
          </a:p>
        </p:txBody>
      </p:sp>
      <p:sp>
        <p:nvSpPr>
          <p:cNvPr id="3584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35843" name="Slide Number Placeholder 5"/>
          <p:cNvSpPr>
            <a:spLocks noGrp="1"/>
          </p:cNvSpPr>
          <p:nvPr>
            <p:ph type="sldNum" sz="quarter" idx="12"/>
          </p:nvPr>
        </p:nvSpPr>
        <p:spPr>
          <a:noFill/>
        </p:spPr>
        <p:txBody>
          <a:bodyPr/>
          <a:lstStyle/>
          <a:p>
            <a:fld id="{46BA7B87-C556-4469-BD38-68552890A72D}" type="slidenum">
              <a:rPr lang="en-US" smtClean="0"/>
              <a:pPr/>
              <a:t>23</a:t>
            </a:fld>
            <a:endParaRPr lang="en-US" smtClean="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p:txBody>
          <a:bodyPr/>
          <a:lstStyle/>
          <a:p>
            <a:pPr eaLnBrk="1" hangingPunct="1"/>
            <a:r>
              <a:rPr lang="en-US" b="1" smtClean="0"/>
              <a:t>Loss of Parallelism</a:t>
            </a:r>
          </a:p>
        </p:txBody>
      </p:sp>
      <p:sp>
        <p:nvSpPr>
          <p:cNvPr id="38914"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38915" name="Slide Number Placeholder 6"/>
          <p:cNvSpPr>
            <a:spLocks noGrp="1"/>
          </p:cNvSpPr>
          <p:nvPr>
            <p:ph type="sldNum" sz="quarter" idx="12"/>
          </p:nvPr>
        </p:nvSpPr>
        <p:spPr>
          <a:noFill/>
        </p:spPr>
        <p:txBody>
          <a:bodyPr/>
          <a:lstStyle/>
          <a:p>
            <a:fld id="{04499408-B322-4EA9-B1C8-5CA652580F57}" type="slidenum">
              <a:rPr lang="en-US" smtClean="0"/>
              <a:pPr/>
              <a:t>24</a:t>
            </a:fld>
            <a:endParaRPr lang="en-US" smtClean="0"/>
          </a:p>
        </p:txBody>
      </p:sp>
      <p:pic>
        <p:nvPicPr>
          <p:cNvPr id="38917" name="Picture 7"/>
          <p:cNvPicPr>
            <a:picLocks noChangeAspect="1" noChangeArrowheads="1"/>
          </p:cNvPicPr>
          <p:nvPr/>
        </p:nvPicPr>
        <p:blipFill>
          <a:blip r:embed="rId3" cstate="print"/>
          <a:srcRect l="15625" t="14063" r="51875" b="57031"/>
          <a:stretch>
            <a:fillRect/>
          </a:stretch>
        </p:blipFill>
        <p:spPr bwMode="auto">
          <a:xfrm>
            <a:off x="1343025" y="1609725"/>
            <a:ext cx="6477000" cy="4608513"/>
          </a:xfrm>
          <a:prstGeom prst="rect">
            <a:avLst/>
          </a:prstGeom>
          <a:noFill/>
          <a:ln w="9525">
            <a:noFill/>
            <a:miter lim="800000"/>
            <a:headEnd/>
            <a:tailEnd/>
          </a:ln>
        </p:spPr>
      </p:pic>
      <p:sp>
        <p:nvSpPr>
          <p:cNvPr id="6" name="Line 5"/>
          <p:cNvSpPr>
            <a:spLocks noChangeShapeType="1"/>
          </p:cNvSpPr>
          <p:nvPr/>
        </p:nvSpPr>
        <p:spPr bwMode="auto">
          <a:xfrm flipV="1">
            <a:off x="3962400" y="3048000"/>
            <a:ext cx="1676400" cy="609600"/>
          </a:xfrm>
          <a:prstGeom prst="line">
            <a:avLst/>
          </a:prstGeom>
          <a:noFill/>
          <a:ln w="25400">
            <a:solidFill>
              <a:srgbClr val="FF0000"/>
            </a:solidFill>
            <a:round/>
            <a:headEnd/>
            <a:tailEnd type="triangle" w="lg" len="lg"/>
          </a:ln>
        </p:spPr>
        <p:txBody>
          <a:bodyPr/>
          <a:lstStyle/>
          <a:p>
            <a:endParaRPr lang="en-US"/>
          </a:p>
        </p:txBody>
      </p:sp>
      <p:sp>
        <p:nvSpPr>
          <p:cNvPr id="7" name="Line 6"/>
          <p:cNvSpPr>
            <a:spLocks noChangeShapeType="1"/>
          </p:cNvSpPr>
          <p:nvPr/>
        </p:nvSpPr>
        <p:spPr bwMode="auto">
          <a:xfrm>
            <a:off x="3962400" y="5410200"/>
            <a:ext cx="1676400" cy="457200"/>
          </a:xfrm>
          <a:prstGeom prst="line">
            <a:avLst/>
          </a:prstGeom>
          <a:noFill/>
          <a:ln w="25400">
            <a:solidFill>
              <a:srgbClr val="FF0000"/>
            </a:solidFill>
            <a:round/>
            <a:headEnd/>
            <a:tailEnd type="triangle" w="lg" len="lg"/>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p:nvPr>
        </p:nvSpPr>
        <p:spPr/>
        <p:txBody>
          <a:bodyPr/>
          <a:lstStyle/>
          <a:p>
            <a:pPr eaLnBrk="1" hangingPunct="1"/>
            <a:r>
              <a:rPr lang="en-US" b="1" smtClean="0"/>
              <a:t>Loss of Parallelism</a:t>
            </a:r>
          </a:p>
        </p:txBody>
      </p:sp>
      <p:pic>
        <p:nvPicPr>
          <p:cNvPr id="39941" name="Picture 4" descr="Parallel2"/>
          <p:cNvPicPr>
            <a:picLocks noGrp="1" noChangeAspect="1" noChangeArrowheads="1"/>
          </p:cNvPicPr>
          <p:nvPr>
            <p:ph sz="half" idx="1"/>
          </p:nvPr>
        </p:nvPicPr>
        <p:blipFill>
          <a:blip r:embed="rId3" cstate="print"/>
          <a:srcRect t="1601" b="4800"/>
          <a:stretch>
            <a:fillRect/>
          </a:stretch>
        </p:blipFill>
        <p:spPr>
          <a:xfrm>
            <a:off x="2025650" y="1598613"/>
            <a:ext cx="5105400" cy="4579937"/>
          </a:xfrm>
          <a:noFill/>
          <a:ln>
            <a:solidFill>
              <a:schemeClr val="tx1"/>
            </a:solidFill>
          </a:ln>
        </p:spPr>
      </p:pic>
      <p:sp>
        <p:nvSpPr>
          <p:cNvPr id="39938"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39939" name="Slide Number Placeholder 6"/>
          <p:cNvSpPr>
            <a:spLocks noGrp="1"/>
          </p:cNvSpPr>
          <p:nvPr>
            <p:ph type="sldNum" sz="quarter" idx="12"/>
          </p:nvPr>
        </p:nvSpPr>
        <p:spPr>
          <a:noFill/>
        </p:spPr>
        <p:txBody>
          <a:bodyPr/>
          <a:lstStyle/>
          <a:p>
            <a:fld id="{144C95C3-FFC6-4CB5-A630-31B71DC550FC}" type="slidenum">
              <a:rPr lang="en-US" smtClean="0"/>
              <a:pPr/>
              <a:t>25</a:t>
            </a:fld>
            <a:endParaRPr lang="en-US" smtClean="0"/>
          </a:p>
        </p:txBody>
      </p:sp>
      <p:sp>
        <p:nvSpPr>
          <p:cNvPr id="39942" name="Line 5"/>
          <p:cNvSpPr>
            <a:spLocks noChangeShapeType="1"/>
          </p:cNvSpPr>
          <p:nvPr/>
        </p:nvSpPr>
        <p:spPr bwMode="auto">
          <a:xfrm>
            <a:off x="3352800" y="2926830"/>
            <a:ext cx="1066800" cy="228600"/>
          </a:xfrm>
          <a:prstGeom prst="line">
            <a:avLst/>
          </a:prstGeom>
          <a:noFill/>
          <a:ln w="25400">
            <a:solidFill>
              <a:srgbClr val="FF0000"/>
            </a:solidFill>
            <a:round/>
            <a:headEnd/>
            <a:tailEnd type="triangle" w="lg" len="lg"/>
          </a:ln>
        </p:spPr>
        <p:txBody>
          <a:bodyPr/>
          <a:lstStyle/>
          <a:p>
            <a:endParaRPr lang="en-US"/>
          </a:p>
        </p:txBody>
      </p:sp>
      <p:sp>
        <p:nvSpPr>
          <p:cNvPr id="39943" name="Line 6"/>
          <p:cNvSpPr>
            <a:spLocks noChangeShapeType="1"/>
          </p:cNvSpPr>
          <p:nvPr/>
        </p:nvSpPr>
        <p:spPr bwMode="auto">
          <a:xfrm flipV="1">
            <a:off x="3397250" y="3505200"/>
            <a:ext cx="1098550" cy="457200"/>
          </a:xfrm>
          <a:prstGeom prst="line">
            <a:avLst/>
          </a:prstGeom>
          <a:noFill/>
          <a:ln w="25400">
            <a:solidFill>
              <a:srgbClr val="FF0000"/>
            </a:solidFill>
            <a:round/>
            <a:headEnd/>
            <a:tailEnd type="triangle" w="lg" len="lg"/>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p:txBody>
          <a:bodyPr/>
          <a:lstStyle/>
          <a:p>
            <a:pPr eaLnBrk="1" hangingPunct="1"/>
            <a:r>
              <a:rPr lang="en-US" b="1" smtClean="0"/>
              <a:t>New Permanent Baseline</a:t>
            </a:r>
          </a:p>
        </p:txBody>
      </p:sp>
      <p:sp>
        <p:nvSpPr>
          <p:cNvPr id="41989" name="Rectangle 3"/>
          <p:cNvSpPr>
            <a:spLocks noGrp="1" noChangeArrowheads="1"/>
          </p:cNvSpPr>
          <p:nvPr>
            <p:ph idx="1"/>
          </p:nvPr>
        </p:nvSpPr>
        <p:spPr/>
        <p:txBody>
          <a:bodyPr/>
          <a:lstStyle/>
          <a:p>
            <a:pPr eaLnBrk="1" hangingPunct="1">
              <a:lnSpc>
                <a:spcPct val="130000"/>
              </a:lnSpc>
            </a:pPr>
            <a:r>
              <a:rPr lang="en-US" b="1" dirty="0" smtClean="0"/>
              <a:t>Unexplainable shift in baseline up or down</a:t>
            </a:r>
          </a:p>
          <a:p>
            <a:pPr eaLnBrk="1" hangingPunct="1">
              <a:lnSpc>
                <a:spcPct val="130000"/>
              </a:lnSpc>
            </a:pPr>
            <a:r>
              <a:rPr lang="en-US" b="1" dirty="0" smtClean="0"/>
              <a:t>Normally at comparison questions</a:t>
            </a:r>
          </a:p>
          <a:p>
            <a:pPr eaLnBrk="1" hangingPunct="1">
              <a:lnSpc>
                <a:spcPct val="130000"/>
              </a:lnSpc>
            </a:pPr>
            <a:r>
              <a:rPr lang="en-US" b="1" dirty="0" smtClean="0"/>
              <a:t>Can be dramatic or subtle</a:t>
            </a:r>
          </a:p>
        </p:txBody>
      </p:sp>
      <p:sp>
        <p:nvSpPr>
          <p:cNvPr id="4198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41987" name="Slide Number Placeholder 5"/>
          <p:cNvSpPr>
            <a:spLocks noGrp="1"/>
          </p:cNvSpPr>
          <p:nvPr>
            <p:ph type="sldNum" sz="quarter" idx="12"/>
          </p:nvPr>
        </p:nvSpPr>
        <p:spPr>
          <a:noFill/>
        </p:spPr>
        <p:txBody>
          <a:bodyPr/>
          <a:lstStyle/>
          <a:p>
            <a:fld id="{7C22B994-5D54-4C64-ADCE-383F7EFDE861}" type="slidenum">
              <a:rPr lang="en-US" smtClean="0"/>
              <a:pPr/>
              <a:t>26</a:t>
            </a:fld>
            <a:endParaRPr lang="en-US" smtClean="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pPr eaLnBrk="1" hangingPunct="1"/>
            <a:r>
              <a:rPr lang="en-US" b="1" smtClean="0"/>
              <a:t>New Permanent Baseline</a:t>
            </a:r>
          </a:p>
        </p:txBody>
      </p:sp>
      <p:sp>
        <p:nvSpPr>
          <p:cNvPr id="44034"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44035" name="Slide Number Placeholder 6"/>
          <p:cNvSpPr>
            <a:spLocks noGrp="1"/>
          </p:cNvSpPr>
          <p:nvPr>
            <p:ph type="sldNum" sz="quarter" idx="12"/>
          </p:nvPr>
        </p:nvSpPr>
        <p:spPr>
          <a:noFill/>
        </p:spPr>
        <p:txBody>
          <a:bodyPr/>
          <a:lstStyle/>
          <a:p>
            <a:fld id="{1D516A6E-C496-4FDE-8161-04A746DA489E}" type="slidenum">
              <a:rPr lang="en-US" smtClean="0"/>
              <a:pPr/>
              <a:t>27</a:t>
            </a:fld>
            <a:endParaRPr lang="en-US" smtClean="0"/>
          </a:p>
        </p:txBody>
      </p:sp>
      <p:pic>
        <p:nvPicPr>
          <p:cNvPr id="44036" name="Picture 8"/>
          <p:cNvPicPr>
            <a:picLocks noChangeAspect="1" noChangeArrowheads="1"/>
          </p:cNvPicPr>
          <p:nvPr/>
        </p:nvPicPr>
        <p:blipFill>
          <a:blip r:embed="rId3" cstate="print"/>
          <a:srcRect l="26302" t="59351" r="43118" b="12471"/>
          <a:stretch>
            <a:fillRect/>
          </a:stretch>
        </p:blipFill>
        <p:spPr bwMode="auto">
          <a:xfrm>
            <a:off x="1619250" y="1746250"/>
            <a:ext cx="5895975" cy="4349750"/>
          </a:xfrm>
          <a:prstGeom prst="rect">
            <a:avLst/>
          </a:prstGeom>
          <a:noFill/>
          <a:ln w="12700">
            <a:solidFill>
              <a:schemeClr val="tx1"/>
            </a:solidFill>
            <a:miter lim="800000"/>
            <a:headEnd/>
            <a:tailEnd/>
          </a:ln>
        </p:spPr>
      </p:pic>
      <p:sp>
        <p:nvSpPr>
          <p:cNvPr id="44038" name="Line 5"/>
          <p:cNvSpPr>
            <a:spLocks noChangeShapeType="1"/>
          </p:cNvSpPr>
          <p:nvPr/>
        </p:nvSpPr>
        <p:spPr bwMode="auto">
          <a:xfrm flipV="1">
            <a:off x="2593975" y="4705350"/>
            <a:ext cx="2741613" cy="0"/>
          </a:xfrm>
          <a:prstGeom prst="line">
            <a:avLst/>
          </a:prstGeom>
          <a:noFill/>
          <a:ln w="38100">
            <a:solidFill>
              <a:schemeClr val="accent1"/>
            </a:solidFill>
            <a:round/>
            <a:headEnd/>
            <a:tailEnd type="triangle" w="med" len="med"/>
          </a:ln>
        </p:spPr>
        <p:txBody>
          <a:bodyPr/>
          <a:lstStyle/>
          <a:p>
            <a:endParaRPr lang="en-US"/>
          </a:p>
        </p:txBody>
      </p:sp>
      <p:sp>
        <p:nvSpPr>
          <p:cNvPr id="44039" name="Line 6"/>
          <p:cNvSpPr>
            <a:spLocks noChangeShapeType="1"/>
          </p:cNvSpPr>
          <p:nvPr/>
        </p:nvSpPr>
        <p:spPr bwMode="auto">
          <a:xfrm>
            <a:off x="5761038" y="5067300"/>
            <a:ext cx="1462087" cy="0"/>
          </a:xfrm>
          <a:prstGeom prst="line">
            <a:avLst/>
          </a:prstGeom>
          <a:noFill/>
          <a:ln w="38100">
            <a:solidFill>
              <a:schemeClr val="accent1"/>
            </a:solidFill>
            <a:round/>
            <a:headEnd/>
            <a:tailEnd type="triangle" w="med" len="me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p:txBody>
          <a:bodyPr/>
          <a:lstStyle/>
          <a:p>
            <a:pPr eaLnBrk="1" hangingPunct="1"/>
            <a:r>
              <a:rPr lang="en-US" b="1" smtClean="0"/>
              <a:t>New Permanent Baseline</a:t>
            </a:r>
          </a:p>
        </p:txBody>
      </p:sp>
      <p:sp>
        <p:nvSpPr>
          <p:cNvPr id="46082"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46083" name="Slide Number Placeholder 6"/>
          <p:cNvSpPr>
            <a:spLocks noGrp="1"/>
          </p:cNvSpPr>
          <p:nvPr>
            <p:ph type="sldNum" sz="quarter" idx="12"/>
          </p:nvPr>
        </p:nvSpPr>
        <p:spPr>
          <a:noFill/>
        </p:spPr>
        <p:txBody>
          <a:bodyPr/>
          <a:lstStyle/>
          <a:p>
            <a:fld id="{D920BEFB-DC1D-4F15-80E0-CD7F67BA6074}" type="slidenum">
              <a:rPr lang="en-US" smtClean="0"/>
              <a:pPr/>
              <a:t>28</a:t>
            </a:fld>
            <a:endParaRPr lang="en-US" smtClean="0"/>
          </a:p>
        </p:txBody>
      </p:sp>
      <p:grpSp>
        <p:nvGrpSpPr>
          <p:cNvPr id="46085" name="Group 7"/>
          <p:cNvGrpSpPr>
            <a:grpSpLocks/>
          </p:cNvGrpSpPr>
          <p:nvPr/>
        </p:nvGrpSpPr>
        <p:grpSpPr bwMode="auto">
          <a:xfrm>
            <a:off x="304800" y="2819400"/>
            <a:ext cx="8534400" cy="1936750"/>
            <a:chOff x="240" y="1776"/>
            <a:chExt cx="5376" cy="1220"/>
          </a:xfrm>
        </p:grpSpPr>
        <p:pic>
          <p:nvPicPr>
            <p:cNvPr id="46086" name="Picture 8"/>
            <p:cNvPicPr>
              <a:picLocks noChangeAspect="1" noChangeArrowheads="1"/>
            </p:cNvPicPr>
            <p:nvPr/>
          </p:nvPicPr>
          <p:blipFill>
            <a:blip r:embed="rId3" cstate="print"/>
            <a:srcRect l="1274" t="70322" r="38095" b="12471"/>
            <a:stretch>
              <a:fillRect/>
            </a:stretch>
          </p:blipFill>
          <p:spPr bwMode="auto">
            <a:xfrm>
              <a:off x="240" y="1776"/>
              <a:ext cx="5376" cy="1220"/>
            </a:xfrm>
            <a:prstGeom prst="rect">
              <a:avLst/>
            </a:prstGeom>
            <a:noFill/>
            <a:ln w="9525">
              <a:solidFill>
                <a:schemeClr val="tx1"/>
              </a:solidFill>
              <a:miter lim="800000"/>
              <a:headEnd/>
              <a:tailEnd/>
            </a:ln>
          </p:spPr>
        </p:pic>
        <p:sp>
          <p:nvSpPr>
            <p:cNvPr id="46087" name="Line 9"/>
            <p:cNvSpPr>
              <a:spLocks noChangeShapeType="1"/>
            </p:cNvSpPr>
            <p:nvPr/>
          </p:nvSpPr>
          <p:spPr bwMode="auto">
            <a:xfrm>
              <a:off x="336" y="2502"/>
              <a:ext cx="5211" cy="0"/>
            </a:xfrm>
            <a:prstGeom prst="line">
              <a:avLst/>
            </a:prstGeom>
            <a:noFill/>
            <a:ln w="19050">
              <a:solidFill>
                <a:srgbClr val="0000FF"/>
              </a:solidFill>
              <a:round/>
              <a:headEnd/>
              <a:tailEn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ChangeArrowheads="1"/>
          </p:cNvSpPr>
          <p:nvPr>
            <p:ph type="title"/>
          </p:nvPr>
        </p:nvSpPr>
        <p:spPr/>
        <p:txBody>
          <a:bodyPr/>
          <a:lstStyle/>
          <a:p>
            <a:pPr eaLnBrk="1" hangingPunct="1"/>
            <a:r>
              <a:rPr lang="en-US" b="1" dirty="0" smtClean="0"/>
              <a:t>Bradypnea</a:t>
            </a:r>
          </a:p>
        </p:txBody>
      </p:sp>
      <p:sp>
        <p:nvSpPr>
          <p:cNvPr id="47109" name="Rectangle 3"/>
          <p:cNvSpPr>
            <a:spLocks noGrp="1" noChangeArrowheads="1"/>
          </p:cNvSpPr>
          <p:nvPr>
            <p:ph idx="1"/>
          </p:nvPr>
        </p:nvSpPr>
        <p:spPr/>
        <p:txBody>
          <a:bodyPr/>
          <a:lstStyle/>
          <a:p>
            <a:pPr eaLnBrk="1" hangingPunct="1">
              <a:lnSpc>
                <a:spcPct val="120000"/>
              </a:lnSpc>
            </a:pPr>
            <a:r>
              <a:rPr lang="en-US" sz="2800" b="1" smtClean="0"/>
              <a:t>Resting respiration seldom below 10 breaths per minute</a:t>
            </a:r>
          </a:p>
          <a:p>
            <a:pPr eaLnBrk="1" hangingPunct="1">
              <a:lnSpc>
                <a:spcPct val="120000"/>
              </a:lnSpc>
            </a:pPr>
            <a:r>
              <a:rPr lang="en-US" sz="2800" b="1" dirty="0" smtClean="0"/>
              <a:t>Rare exceptions</a:t>
            </a:r>
          </a:p>
          <a:p>
            <a:pPr eaLnBrk="1" hangingPunct="1">
              <a:lnSpc>
                <a:spcPct val="120000"/>
              </a:lnSpc>
            </a:pPr>
            <a:r>
              <a:rPr lang="en-US" sz="2800" b="1" dirty="0" smtClean="0"/>
              <a:t>Observations</a:t>
            </a:r>
          </a:p>
        </p:txBody>
      </p:sp>
      <p:sp>
        <p:nvSpPr>
          <p:cNvPr id="4710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47107" name="Slide Number Placeholder 5"/>
          <p:cNvSpPr>
            <a:spLocks noGrp="1"/>
          </p:cNvSpPr>
          <p:nvPr>
            <p:ph type="sldNum" sz="quarter" idx="12"/>
          </p:nvPr>
        </p:nvSpPr>
        <p:spPr>
          <a:noFill/>
        </p:spPr>
        <p:txBody>
          <a:bodyPr/>
          <a:lstStyle/>
          <a:p>
            <a:fld id="{D0E2A488-0BC4-4225-85B0-A1E408FF4831}" type="slidenum">
              <a:rPr lang="en-US" smtClean="0"/>
              <a:pPr/>
              <a:t>29</a:t>
            </a:fld>
            <a:endParaRPr lang="en-US"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1752600" y="3276600"/>
            <a:ext cx="5638800" cy="2819400"/>
          </a:xfrm>
        </p:spPr>
        <p:txBody>
          <a:bodyPr/>
          <a:lstStyle/>
          <a:p>
            <a:pPr eaLnBrk="1" hangingPunct="1"/>
            <a:r>
              <a:rPr lang="en-US" b="1" dirty="0" smtClean="0"/>
              <a:t>1.  Physical</a:t>
            </a:r>
          </a:p>
          <a:p>
            <a:pPr eaLnBrk="1" hangingPunct="1"/>
            <a:r>
              <a:rPr lang="en-US" b="1" dirty="0" smtClean="0"/>
              <a:t>2.  Mental</a:t>
            </a:r>
          </a:p>
          <a:p>
            <a:pPr eaLnBrk="1" hangingPunct="1"/>
            <a:r>
              <a:rPr lang="en-US" b="1" dirty="0" smtClean="0"/>
              <a:t>3.  Pharmacological</a:t>
            </a:r>
          </a:p>
          <a:p>
            <a:pPr eaLnBrk="1" hangingPunct="1"/>
            <a:r>
              <a:rPr lang="en-US" b="1" dirty="0" smtClean="0"/>
              <a:t>4.  Behavioral</a:t>
            </a:r>
          </a:p>
        </p:txBody>
      </p:sp>
      <p:sp>
        <p:nvSpPr>
          <p:cNvPr id="559106" name="Rectangle 2"/>
          <p:cNvSpPr>
            <a:spLocks noGrp="1" noChangeArrowheads="1"/>
          </p:cNvSpPr>
          <p:nvPr>
            <p:ph type="ctrTitle"/>
          </p:nvPr>
        </p:nvSpPr>
        <p:spPr/>
        <p:txBody>
          <a:bodyPr/>
          <a:lstStyle/>
          <a:p>
            <a:pPr eaLnBrk="1" hangingPunct="1">
              <a:defRPr/>
            </a:pPr>
            <a:r>
              <a:rPr lang="en-US" sz="4600" b="1" dirty="0" smtClean="0">
                <a:effectLst>
                  <a:outerShdw blurRad="38100" dist="38100" dir="2700000" algn="tl">
                    <a:srgbClr val="C0C0C0"/>
                  </a:outerShdw>
                </a:effectLst>
              </a:rPr>
              <a:t>Types of </a:t>
            </a:r>
            <a:r>
              <a:rPr lang="en-US" sz="4600" b="1" dirty="0" err="1" smtClean="0">
                <a:effectLst>
                  <a:outerShdw blurRad="38100" dist="38100" dir="2700000" algn="tl">
                    <a:srgbClr val="C0C0C0"/>
                  </a:outerShdw>
                </a:effectLst>
              </a:rPr>
              <a:t>Cms</a:t>
            </a:r>
            <a:endParaRPr lang="en-US" sz="4600" b="1" dirty="0" smtClean="0">
              <a:effectLst>
                <a:outerShdw blurRad="38100" dist="38100" dir="2700000" algn="tl">
                  <a:srgbClr val="C0C0C0"/>
                </a:outerShdw>
              </a:effectLst>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b="1" dirty="0" smtClean="0"/>
              <a:t>Bradypnea</a:t>
            </a:r>
          </a:p>
        </p:txBody>
      </p:sp>
      <p:pic>
        <p:nvPicPr>
          <p:cNvPr id="48133" name="Picture 3" descr="Bradypnea1"/>
          <p:cNvPicPr>
            <a:picLocks noGrp="1" noChangeAspect="1" noChangeArrowheads="1"/>
          </p:cNvPicPr>
          <p:nvPr>
            <p:ph idx="1"/>
          </p:nvPr>
        </p:nvPicPr>
        <p:blipFill>
          <a:blip r:embed="rId3" cstate="print"/>
          <a:srcRect t="1604" r="1886"/>
          <a:stretch>
            <a:fillRect/>
          </a:stretch>
        </p:blipFill>
        <p:spPr>
          <a:xfrm>
            <a:off x="533400" y="1749425"/>
            <a:ext cx="8074025" cy="4422775"/>
          </a:xfrm>
          <a:noFill/>
          <a:ln>
            <a:solidFill>
              <a:schemeClr val="tx1"/>
            </a:solidFill>
          </a:ln>
        </p:spPr>
      </p:pic>
      <p:sp>
        <p:nvSpPr>
          <p:cNvPr id="48130"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48131" name="Slide Number Placeholder 5"/>
          <p:cNvSpPr>
            <a:spLocks noGrp="1"/>
          </p:cNvSpPr>
          <p:nvPr>
            <p:ph type="sldNum" sz="quarter" idx="12"/>
          </p:nvPr>
        </p:nvSpPr>
        <p:spPr>
          <a:noFill/>
        </p:spPr>
        <p:txBody>
          <a:bodyPr/>
          <a:lstStyle/>
          <a:p>
            <a:fld id="{856E0349-9A4B-4C90-A5C1-6D90FA031CBB}" type="slidenum">
              <a:rPr lang="en-US" smtClean="0"/>
              <a:pPr/>
              <a:t>30</a:t>
            </a:fld>
            <a:endParaRPr lang="en-US" smtClean="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8258" name="Rectangle 2"/>
          <p:cNvSpPr>
            <a:spLocks noGrp="1" noChangeArrowheads="1"/>
          </p:cNvSpPr>
          <p:nvPr>
            <p:ph type="ctrTitle"/>
          </p:nvPr>
        </p:nvSpPr>
        <p:spPr/>
        <p:txBody>
          <a:bodyPr/>
          <a:lstStyle/>
          <a:p>
            <a:pPr eaLnBrk="1" hangingPunct="1">
              <a:defRPr/>
            </a:pPr>
            <a:r>
              <a:rPr lang="en-US" sz="4600" b="1" smtClean="0">
                <a:effectLst>
                  <a:outerShdw blurRad="38100" dist="38100" dir="2700000" algn="tl">
                    <a:srgbClr val="C0C0C0"/>
                  </a:outerShdw>
                </a:effectLst>
              </a:rPr>
              <a:t>Review - Pneumos</a:t>
            </a:r>
            <a:endParaRPr lang="en-US" sz="4600" b="1" smtClean="0"/>
          </a:p>
        </p:txBody>
      </p:sp>
      <p:sp>
        <p:nvSpPr>
          <p:cNvPr id="608260" name="Text Box 4"/>
          <p:cNvSpPr txBox="1">
            <a:spLocks noChangeArrowheads="1"/>
          </p:cNvSpPr>
          <p:nvPr/>
        </p:nvSpPr>
        <p:spPr bwMode="auto">
          <a:xfrm>
            <a:off x="1858780" y="4042481"/>
            <a:ext cx="5410200" cy="1200329"/>
          </a:xfrm>
          <a:prstGeom prst="rect">
            <a:avLst/>
          </a:prstGeom>
          <a:noFill/>
          <a:ln w="9525">
            <a:noFill/>
            <a:miter lim="800000"/>
            <a:headEnd/>
            <a:tailEnd/>
          </a:ln>
        </p:spPr>
        <p:txBody>
          <a:bodyPr wrap="square">
            <a:spAutoFit/>
          </a:bodyPr>
          <a:lstStyle/>
          <a:p>
            <a:pPr>
              <a:spcBef>
                <a:spcPct val="50000"/>
              </a:spcBef>
            </a:pPr>
            <a:r>
              <a:rPr lang="en-US" sz="3600" dirty="0" smtClean="0"/>
              <a:t>Can you name the seven criteria?</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60825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r>
              <a:rPr lang="en-US" b="1" smtClean="0"/>
              <a:t>Electrodermal</a:t>
            </a:r>
          </a:p>
        </p:txBody>
      </p:sp>
      <p:sp>
        <p:nvSpPr>
          <p:cNvPr id="5120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51203" name="Slide Number Placeholder 5"/>
          <p:cNvSpPr>
            <a:spLocks noGrp="1"/>
          </p:cNvSpPr>
          <p:nvPr>
            <p:ph type="sldNum" sz="quarter" idx="12"/>
          </p:nvPr>
        </p:nvSpPr>
        <p:spPr>
          <a:noFill/>
        </p:spPr>
        <p:txBody>
          <a:bodyPr/>
          <a:lstStyle/>
          <a:p>
            <a:fld id="{C3641171-D147-4579-B31C-8877B2B8AFDC}" type="slidenum">
              <a:rPr lang="en-US" smtClean="0"/>
              <a:pPr/>
              <a:t>32</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7648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2"/>
          <p:cNvSpPr>
            <a:spLocks noGrp="1" noChangeArrowheads="1"/>
          </p:cNvSpPr>
          <p:nvPr>
            <p:ph type="title"/>
          </p:nvPr>
        </p:nvSpPr>
        <p:spPr/>
        <p:txBody>
          <a:bodyPr/>
          <a:lstStyle/>
          <a:p>
            <a:pPr eaLnBrk="1" hangingPunct="1"/>
            <a:r>
              <a:rPr lang="en-US" b="1" smtClean="0"/>
              <a:t>Labile EDR</a:t>
            </a:r>
          </a:p>
        </p:txBody>
      </p:sp>
      <p:sp>
        <p:nvSpPr>
          <p:cNvPr id="52229" name="Rectangle 3"/>
          <p:cNvSpPr>
            <a:spLocks noGrp="1" noChangeArrowheads="1"/>
          </p:cNvSpPr>
          <p:nvPr>
            <p:ph idx="1"/>
          </p:nvPr>
        </p:nvSpPr>
        <p:spPr>
          <a:xfrm>
            <a:off x="949325" y="2209800"/>
            <a:ext cx="7661275" cy="2514600"/>
          </a:xfrm>
        </p:spPr>
        <p:txBody>
          <a:bodyPr/>
          <a:lstStyle/>
          <a:p>
            <a:pPr eaLnBrk="1" hangingPunct="1">
              <a:lnSpc>
                <a:spcPct val="120000"/>
              </a:lnSpc>
            </a:pPr>
            <a:r>
              <a:rPr lang="en-US" sz="2800" b="1" smtClean="0"/>
              <a:t>Excessive electro-dermal activity</a:t>
            </a:r>
          </a:p>
          <a:p>
            <a:pPr eaLnBrk="1" hangingPunct="1">
              <a:lnSpc>
                <a:spcPct val="120000"/>
              </a:lnSpc>
            </a:pPr>
            <a:r>
              <a:rPr lang="en-US" sz="2800" b="1" smtClean="0"/>
              <a:t>EDR often in constant motion</a:t>
            </a:r>
          </a:p>
          <a:p>
            <a:pPr eaLnBrk="1" hangingPunct="1">
              <a:lnSpc>
                <a:spcPct val="120000"/>
              </a:lnSpc>
            </a:pPr>
            <a:r>
              <a:rPr lang="en-US" sz="2800" b="1" smtClean="0"/>
              <a:t>Responses frequently seen well after points of answer</a:t>
            </a:r>
          </a:p>
        </p:txBody>
      </p:sp>
      <p:sp>
        <p:nvSpPr>
          <p:cNvPr id="5222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52227" name="Slide Number Placeholder 5"/>
          <p:cNvSpPr>
            <a:spLocks noGrp="1"/>
          </p:cNvSpPr>
          <p:nvPr>
            <p:ph type="sldNum" sz="quarter" idx="12"/>
          </p:nvPr>
        </p:nvSpPr>
        <p:spPr>
          <a:noFill/>
        </p:spPr>
        <p:txBody>
          <a:bodyPr/>
          <a:lstStyle/>
          <a:p>
            <a:fld id="{D3AF9D7A-E32B-418D-8D38-00721967F20C}" type="slidenum">
              <a:rPr lang="en-US" smtClean="0"/>
              <a:pPr/>
              <a:t>33</a:t>
            </a:fld>
            <a:endParaRPr lang="en-US"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ChangeArrowheads="1"/>
          </p:cNvSpPr>
          <p:nvPr>
            <p:ph type="title"/>
          </p:nvPr>
        </p:nvSpPr>
        <p:spPr/>
        <p:txBody>
          <a:bodyPr/>
          <a:lstStyle/>
          <a:p>
            <a:pPr eaLnBrk="1" hangingPunct="1"/>
            <a:r>
              <a:rPr lang="en-US" b="1" smtClean="0"/>
              <a:t>Labile EDR</a:t>
            </a:r>
          </a:p>
        </p:txBody>
      </p:sp>
      <p:sp>
        <p:nvSpPr>
          <p:cNvPr id="53250"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53251" name="Slide Number Placeholder 6"/>
          <p:cNvSpPr>
            <a:spLocks noGrp="1"/>
          </p:cNvSpPr>
          <p:nvPr>
            <p:ph type="sldNum" sz="quarter" idx="12"/>
          </p:nvPr>
        </p:nvSpPr>
        <p:spPr>
          <a:noFill/>
        </p:spPr>
        <p:txBody>
          <a:bodyPr/>
          <a:lstStyle/>
          <a:p>
            <a:fld id="{64D6783A-EA45-496A-84EE-B9A65522C624}" type="slidenum">
              <a:rPr lang="en-US" smtClean="0"/>
              <a:pPr/>
              <a:t>34</a:t>
            </a:fld>
            <a:endParaRPr lang="en-US" smtClean="0"/>
          </a:p>
        </p:txBody>
      </p:sp>
      <p:pic>
        <p:nvPicPr>
          <p:cNvPr id="53253" name="Picture 5"/>
          <p:cNvPicPr>
            <a:picLocks noChangeAspect="1" noChangeArrowheads="1"/>
          </p:cNvPicPr>
          <p:nvPr/>
        </p:nvPicPr>
        <p:blipFill>
          <a:blip r:embed="rId3" cstate="print"/>
          <a:srcRect l="10649" t="19502" r="25647" b="23441"/>
          <a:stretch>
            <a:fillRect/>
          </a:stretch>
        </p:blipFill>
        <p:spPr bwMode="auto">
          <a:xfrm>
            <a:off x="1044575" y="1752600"/>
            <a:ext cx="7086600" cy="446563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p:txBody>
          <a:bodyPr/>
          <a:lstStyle/>
          <a:p>
            <a:pPr eaLnBrk="1" hangingPunct="1"/>
            <a:r>
              <a:rPr lang="en-US" b="1" smtClean="0"/>
              <a:t>Inconsistent EDR Latency</a:t>
            </a:r>
          </a:p>
        </p:txBody>
      </p:sp>
      <p:sp>
        <p:nvSpPr>
          <p:cNvPr id="55301" name="Rectangle 3"/>
          <p:cNvSpPr>
            <a:spLocks noGrp="1" noChangeArrowheads="1"/>
          </p:cNvSpPr>
          <p:nvPr>
            <p:ph idx="1"/>
          </p:nvPr>
        </p:nvSpPr>
        <p:spPr>
          <a:xfrm>
            <a:off x="949325" y="2209800"/>
            <a:ext cx="7661275" cy="1752600"/>
          </a:xfrm>
        </p:spPr>
        <p:txBody>
          <a:bodyPr/>
          <a:lstStyle/>
          <a:p>
            <a:pPr eaLnBrk="1" hangingPunct="1">
              <a:lnSpc>
                <a:spcPct val="120000"/>
              </a:lnSpc>
            </a:pPr>
            <a:r>
              <a:rPr lang="en-US" sz="2800" b="1" smtClean="0"/>
              <a:t>Stimulus onset to Response onset</a:t>
            </a:r>
          </a:p>
          <a:p>
            <a:pPr eaLnBrk="1" hangingPunct="1">
              <a:lnSpc>
                <a:spcPct val="120000"/>
              </a:lnSpc>
            </a:pPr>
            <a:r>
              <a:rPr lang="en-US" sz="2800" b="1" smtClean="0"/>
              <a:t>What is atypical?</a:t>
            </a:r>
          </a:p>
        </p:txBody>
      </p:sp>
      <p:sp>
        <p:nvSpPr>
          <p:cNvPr id="55298"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55299" name="Slide Number Placeholder 5"/>
          <p:cNvSpPr>
            <a:spLocks noGrp="1"/>
          </p:cNvSpPr>
          <p:nvPr>
            <p:ph type="sldNum" sz="quarter" idx="12"/>
          </p:nvPr>
        </p:nvSpPr>
        <p:spPr>
          <a:noFill/>
        </p:spPr>
        <p:txBody>
          <a:bodyPr/>
          <a:lstStyle/>
          <a:p>
            <a:fld id="{F214C338-BB82-44BB-AADB-3B5F21CF6027}" type="slidenum">
              <a:rPr lang="en-US" smtClean="0"/>
              <a:pPr/>
              <a:t>35</a:t>
            </a:fld>
            <a:endParaRPr lang="en-US" smtClean="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eaLnBrk="1" hangingPunct="1"/>
            <a:r>
              <a:rPr lang="en-US" b="1" smtClean="0"/>
              <a:t>Inconsistent EDR Latency</a:t>
            </a:r>
          </a:p>
        </p:txBody>
      </p:sp>
      <p:sp>
        <p:nvSpPr>
          <p:cNvPr id="5632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56323" name="Slide Number Placeholder 5"/>
          <p:cNvSpPr>
            <a:spLocks noGrp="1"/>
          </p:cNvSpPr>
          <p:nvPr>
            <p:ph type="sldNum" sz="quarter" idx="12"/>
          </p:nvPr>
        </p:nvSpPr>
        <p:spPr>
          <a:noFill/>
        </p:spPr>
        <p:txBody>
          <a:bodyPr/>
          <a:lstStyle/>
          <a:p>
            <a:fld id="{2396B7CE-1FA7-4D27-80A3-5C11B7313E1C}" type="slidenum">
              <a:rPr lang="en-US" smtClean="0"/>
              <a:pPr/>
              <a:t>36</a:t>
            </a:fld>
            <a:endParaRPr lang="en-US" smtClean="0"/>
          </a:p>
        </p:txBody>
      </p:sp>
      <p:grpSp>
        <p:nvGrpSpPr>
          <p:cNvPr id="56325" name="Group 7"/>
          <p:cNvGrpSpPr>
            <a:grpSpLocks/>
          </p:cNvGrpSpPr>
          <p:nvPr/>
        </p:nvGrpSpPr>
        <p:grpSpPr bwMode="auto">
          <a:xfrm>
            <a:off x="2089150" y="1598613"/>
            <a:ext cx="4953000" cy="4587875"/>
            <a:chOff x="1316" y="1007"/>
            <a:chExt cx="3120" cy="2890"/>
          </a:xfrm>
        </p:grpSpPr>
        <p:pic>
          <p:nvPicPr>
            <p:cNvPr id="56326" name="Picture 4" descr="InconsistentInconsistent3"/>
            <p:cNvPicPr>
              <a:picLocks noChangeAspect="1" noChangeArrowheads="1"/>
            </p:cNvPicPr>
            <p:nvPr/>
          </p:nvPicPr>
          <p:blipFill>
            <a:blip r:embed="rId3" cstate="print"/>
            <a:srcRect t="3174" b="1587"/>
            <a:stretch>
              <a:fillRect/>
            </a:stretch>
          </p:blipFill>
          <p:spPr bwMode="auto">
            <a:xfrm>
              <a:off x="1316" y="1007"/>
              <a:ext cx="3120" cy="2890"/>
            </a:xfrm>
            <a:prstGeom prst="rect">
              <a:avLst/>
            </a:prstGeom>
            <a:noFill/>
            <a:ln w="9525">
              <a:solidFill>
                <a:schemeClr val="tx1"/>
              </a:solidFill>
              <a:miter lim="800000"/>
              <a:headEnd/>
              <a:tailEnd/>
            </a:ln>
          </p:spPr>
        </p:pic>
        <p:sp>
          <p:nvSpPr>
            <p:cNvPr id="56327" name="Line 5"/>
            <p:cNvSpPr>
              <a:spLocks noChangeShapeType="1"/>
            </p:cNvSpPr>
            <p:nvPr/>
          </p:nvSpPr>
          <p:spPr bwMode="auto">
            <a:xfrm flipV="1">
              <a:off x="1670" y="3072"/>
              <a:ext cx="0" cy="336"/>
            </a:xfrm>
            <a:prstGeom prst="line">
              <a:avLst/>
            </a:prstGeom>
            <a:noFill/>
            <a:ln w="38100">
              <a:solidFill>
                <a:schemeClr val="tx1"/>
              </a:solidFill>
              <a:round/>
              <a:headEnd/>
              <a:tailEnd type="triangle" w="med" len="med"/>
            </a:ln>
          </p:spPr>
          <p:txBody>
            <a:bodyPr/>
            <a:lstStyle/>
            <a:p>
              <a:endParaRPr lang="en-US"/>
            </a:p>
          </p:txBody>
        </p:sp>
        <p:sp>
          <p:nvSpPr>
            <p:cNvPr id="56328" name="Line 6"/>
            <p:cNvSpPr>
              <a:spLocks noChangeShapeType="1"/>
            </p:cNvSpPr>
            <p:nvPr/>
          </p:nvSpPr>
          <p:spPr bwMode="auto">
            <a:xfrm flipV="1">
              <a:off x="3696" y="3168"/>
              <a:ext cx="0" cy="336"/>
            </a:xfrm>
            <a:prstGeom prst="line">
              <a:avLst/>
            </a:prstGeom>
            <a:noFill/>
            <a:ln w="38100">
              <a:solidFill>
                <a:schemeClr val="tx1"/>
              </a:solidFill>
              <a:round/>
              <a:headEnd/>
              <a:tailEnd type="triangle" w="med" len="me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p:txBody>
          <a:bodyPr/>
          <a:lstStyle/>
          <a:p>
            <a:pPr eaLnBrk="1" hangingPunct="1"/>
            <a:r>
              <a:rPr lang="en-US" b="1" smtClean="0"/>
              <a:t>Exaggerated EDRs</a:t>
            </a:r>
          </a:p>
        </p:txBody>
      </p:sp>
      <p:sp>
        <p:nvSpPr>
          <p:cNvPr id="57349" name="Rectangle 3"/>
          <p:cNvSpPr>
            <a:spLocks noGrp="1" noChangeArrowheads="1"/>
          </p:cNvSpPr>
          <p:nvPr>
            <p:ph idx="1"/>
          </p:nvPr>
        </p:nvSpPr>
        <p:spPr>
          <a:xfrm>
            <a:off x="949325" y="2209800"/>
            <a:ext cx="7661275" cy="1600200"/>
          </a:xfrm>
        </p:spPr>
        <p:txBody>
          <a:bodyPr/>
          <a:lstStyle/>
          <a:p>
            <a:pPr eaLnBrk="1" hangingPunct="1">
              <a:lnSpc>
                <a:spcPct val="120000"/>
              </a:lnSpc>
            </a:pPr>
            <a:r>
              <a:rPr lang="en-US" sz="2800" b="1" smtClean="0"/>
              <a:t>Globally out of proportion</a:t>
            </a:r>
          </a:p>
          <a:p>
            <a:pPr eaLnBrk="1" hangingPunct="1">
              <a:lnSpc>
                <a:spcPct val="120000"/>
              </a:lnSpc>
            </a:pPr>
            <a:r>
              <a:rPr lang="en-US" sz="2800" b="1" smtClean="0"/>
              <a:t>Frequency</a:t>
            </a:r>
          </a:p>
        </p:txBody>
      </p:sp>
      <p:sp>
        <p:nvSpPr>
          <p:cNvPr id="5734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57347" name="Slide Number Placeholder 5"/>
          <p:cNvSpPr>
            <a:spLocks noGrp="1"/>
          </p:cNvSpPr>
          <p:nvPr>
            <p:ph type="sldNum" sz="quarter" idx="12"/>
          </p:nvPr>
        </p:nvSpPr>
        <p:spPr>
          <a:noFill/>
        </p:spPr>
        <p:txBody>
          <a:bodyPr/>
          <a:lstStyle/>
          <a:p>
            <a:fld id="{06D3F107-627C-49F2-8481-012B63CE860A}" type="slidenum">
              <a:rPr lang="en-US" smtClean="0"/>
              <a:pPr/>
              <a:t>37</a:t>
            </a:fld>
            <a:endParaRPr lang="en-US" smtClean="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b="1" smtClean="0"/>
              <a:t>Exaggerated EDRs</a:t>
            </a:r>
          </a:p>
        </p:txBody>
      </p:sp>
      <p:pic>
        <p:nvPicPr>
          <p:cNvPr id="60421" name="Picture 3" descr="Exaggerated3"/>
          <p:cNvPicPr>
            <a:picLocks noGrp="1" noChangeAspect="1" noChangeArrowheads="1"/>
          </p:cNvPicPr>
          <p:nvPr>
            <p:ph idx="1"/>
          </p:nvPr>
        </p:nvPicPr>
        <p:blipFill>
          <a:blip r:embed="rId3" cstate="print"/>
          <a:srcRect t="1617" r="2744" b="1617"/>
          <a:stretch>
            <a:fillRect/>
          </a:stretch>
        </p:blipFill>
        <p:spPr>
          <a:xfrm>
            <a:off x="604838" y="1704975"/>
            <a:ext cx="7929562" cy="4572000"/>
          </a:xfrm>
          <a:noFill/>
          <a:ln>
            <a:solidFill>
              <a:schemeClr val="tx1"/>
            </a:solidFill>
          </a:ln>
        </p:spPr>
      </p:pic>
      <p:sp>
        <p:nvSpPr>
          <p:cNvPr id="60418"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0419" name="Slide Number Placeholder 5"/>
          <p:cNvSpPr>
            <a:spLocks noGrp="1"/>
          </p:cNvSpPr>
          <p:nvPr>
            <p:ph type="sldNum" sz="quarter" idx="12"/>
          </p:nvPr>
        </p:nvSpPr>
        <p:spPr>
          <a:noFill/>
        </p:spPr>
        <p:txBody>
          <a:bodyPr/>
          <a:lstStyle/>
          <a:p>
            <a:fld id="{5F60B2E2-C7F5-495F-84FB-0436090A834F}" type="slidenum">
              <a:rPr lang="en-US" smtClean="0"/>
              <a:pPr/>
              <a:t>38</a:t>
            </a:fld>
            <a:endParaRPr lang="en-US" smtClean="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lstStyle/>
          <a:p>
            <a:pPr eaLnBrk="1" hangingPunct="1"/>
            <a:r>
              <a:rPr lang="en-US" b="1" smtClean="0"/>
              <a:t>Downward Spike of the EDR</a:t>
            </a:r>
          </a:p>
        </p:txBody>
      </p:sp>
      <p:sp>
        <p:nvSpPr>
          <p:cNvPr id="61445" name="Rectangle 3"/>
          <p:cNvSpPr>
            <a:spLocks noGrp="1" noChangeArrowheads="1"/>
          </p:cNvSpPr>
          <p:nvPr>
            <p:ph idx="1"/>
          </p:nvPr>
        </p:nvSpPr>
        <p:spPr>
          <a:xfrm>
            <a:off x="381000" y="2209800"/>
            <a:ext cx="8458200" cy="2590800"/>
          </a:xfrm>
        </p:spPr>
        <p:txBody>
          <a:bodyPr/>
          <a:lstStyle/>
          <a:p>
            <a:pPr eaLnBrk="1" hangingPunct="1">
              <a:lnSpc>
                <a:spcPct val="120000"/>
              </a:lnSpc>
            </a:pPr>
            <a:r>
              <a:rPr lang="en-US" sz="2800" b="1" smtClean="0"/>
              <a:t>EDR does not have parasympathetic innervations</a:t>
            </a:r>
          </a:p>
          <a:p>
            <a:pPr eaLnBrk="1" hangingPunct="1">
              <a:lnSpc>
                <a:spcPct val="120000"/>
              </a:lnSpc>
            </a:pPr>
            <a:r>
              <a:rPr lang="en-US" sz="2800" b="1" smtClean="0"/>
              <a:t>Look for patterns</a:t>
            </a:r>
          </a:p>
        </p:txBody>
      </p:sp>
      <p:sp>
        <p:nvSpPr>
          <p:cNvPr id="6144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1443" name="Slide Number Placeholder 5"/>
          <p:cNvSpPr>
            <a:spLocks noGrp="1"/>
          </p:cNvSpPr>
          <p:nvPr>
            <p:ph type="sldNum" sz="quarter" idx="12"/>
          </p:nvPr>
        </p:nvSpPr>
        <p:spPr>
          <a:noFill/>
        </p:spPr>
        <p:txBody>
          <a:bodyPr/>
          <a:lstStyle/>
          <a:p>
            <a:fld id="{D41B652E-E104-470D-A616-ECCCF02C7A8F}" type="slidenum">
              <a:rPr lang="en-US" smtClean="0"/>
              <a:pPr/>
              <a:t>39</a:t>
            </a:fld>
            <a:endParaRPr lang="en-US" smtClean="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subTitle" idx="1"/>
          </p:nvPr>
        </p:nvSpPr>
        <p:spPr>
          <a:xfrm>
            <a:off x="609600" y="3367790"/>
            <a:ext cx="7924800" cy="2819400"/>
          </a:xfrm>
        </p:spPr>
        <p:txBody>
          <a:bodyPr/>
          <a:lstStyle/>
          <a:p>
            <a:pPr eaLnBrk="1" hangingPunct="1">
              <a:buSzPct val="125000"/>
              <a:buFont typeface="Arial" pitchFamily="34" charset="0"/>
              <a:buChar char="•"/>
            </a:pPr>
            <a:r>
              <a:rPr lang="en-US" b="1" dirty="0" smtClean="0"/>
              <a:t>Review of criteria</a:t>
            </a:r>
          </a:p>
          <a:p>
            <a:pPr eaLnBrk="1" hangingPunct="1">
              <a:buSzPct val="125000"/>
              <a:buFont typeface="Arial" pitchFamily="34" charset="0"/>
              <a:buChar char="•"/>
            </a:pPr>
            <a:r>
              <a:rPr lang="en-US" b="1" dirty="0" smtClean="0"/>
              <a:t>All examples are from confirmed cases</a:t>
            </a:r>
          </a:p>
          <a:p>
            <a:pPr marL="120650" indent="-120650" eaLnBrk="1" hangingPunct="1">
              <a:buSzPct val="125000"/>
              <a:buFont typeface="Arial" pitchFamily="34" charset="0"/>
              <a:buChar char="•"/>
            </a:pPr>
            <a:r>
              <a:rPr lang="en-US" b="1" dirty="0" smtClean="0"/>
              <a:t>No silver bullets…</a:t>
            </a:r>
            <a:r>
              <a:rPr lang="en-US" b="1" i="1" dirty="0" smtClean="0"/>
              <a:t>yet!</a:t>
            </a:r>
            <a:endParaRPr lang="en-US" b="1" dirty="0" smtClean="0"/>
          </a:p>
          <a:p>
            <a:pPr marL="165100" indent="-165100" eaLnBrk="1" hangingPunct="1">
              <a:buSzPct val="125000"/>
              <a:buFont typeface="Arial" pitchFamily="34" charset="0"/>
              <a:buChar char="•"/>
            </a:pPr>
            <a:r>
              <a:rPr lang="en-US" b="1" dirty="0" smtClean="0"/>
              <a:t>Examinee’s intent may not have been to produce the actual outcome!</a:t>
            </a:r>
          </a:p>
          <a:p>
            <a:pPr eaLnBrk="1" hangingPunct="1">
              <a:buSzPct val="125000"/>
              <a:buFont typeface="Arial" pitchFamily="34" charset="0"/>
              <a:buChar char="•"/>
            </a:pPr>
            <a:endParaRPr lang="en-US" sz="2400" b="1" dirty="0" smtClean="0"/>
          </a:p>
        </p:txBody>
      </p:sp>
      <p:sp>
        <p:nvSpPr>
          <p:cNvPr id="559106" name="Rectangle 2"/>
          <p:cNvSpPr>
            <a:spLocks noGrp="1" noChangeArrowheads="1"/>
          </p:cNvSpPr>
          <p:nvPr>
            <p:ph type="ctrTitle"/>
          </p:nvPr>
        </p:nvSpPr>
        <p:spPr/>
        <p:txBody>
          <a:bodyPr/>
          <a:lstStyle/>
          <a:p>
            <a:pPr eaLnBrk="1" hangingPunct="1">
              <a:defRPr/>
            </a:pPr>
            <a:r>
              <a:rPr lang="en-US" sz="4600" b="1" smtClean="0">
                <a:effectLst>
                  <a:outerShdw blurRad="38100" dist="38100" dir="2700000" algn="tl">
                    <a:srgbClr val="C0C0C0"/>
                  </a:outerShdw>
                </a:effectLst>
              </a:rPr>
              <a:t>Atypical Tracings</a:t>
            </a: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p:txBody>
          <a:bodyPr/>
          <a:lstStyle/>
          <a:p>
            <a:pPr eaLnBrk="1" hangingPunct="1"/>
            <a:r>
              <a:rPr lang="en-US" b="1" smtClean="0"/>
              <a:t>Downward Spike of the EDR</a:t>
            </a:r>
          </a:p>
        </p:txBody>
      </p:sp>
      <p:sp>
        <p:nvSpPr>
          <p:cNvPr id="64514"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4515" name="Slide Number Placeholder 5"/>
          <p:cNvSpPr>
            <a:spLocks noGrp="1"/>
          </p:cNvSpPr>
          <p:nvPr>
            <p:ph type="sldNum" sz="quarter" idx="12"/>
          </p:nvPr>
        </p:nvSpPr>
        <p:spPr>
          <a:noFill/>
        </p:spPr>
        <p:txBody>
          <a:bodyPr/>
          <a:lstStyle/>
          <a:p>
            <a:fld id="{DAB56E2F-77C8-4828-BCFD-A844FD94D3FB}" type="slidenum">
              <a:rPr lang="en-US" smtClean="0"/>
              <a:pPr/>
              <a:t>40</a:t>
            </a:fld>
            <a:endParaRPr lang="en-US" smtClean="0"/>
          </a:p>
        </p:txBody>
      </p:sp>
      <p:pic>
        <p:nvPicPr>
          <p:cNvPr id="64517" name="Picture 5"/>
          <p:cNvPicPr>
            <a:picLocks noChangeAspect="1" noChangeArrowheads="1"/>
          </p:cNvPicPr>
          <p:nvPr/>
        </p:nvPicPr>
        <p:blipFill>
          <a:blip r:embed="rId3" cstate="print"/>
          <a:srcRect l="31250" t="19531" r="35001" b="12500"/>
          <a:stretch>
            <a:fillRect/>
          </a:stretch>
        </p:blipFill>
        <p:spPr bwMode="auto">
          <a:xfrm>
            <a:off x="657225" y="1600200"/>
            <a:ext cx="3732213" cy="4648200"/>
          </a:xfrm>
          <a:prstGeom prst="rect">
            <a:avLst/>
          </a:prstGeom>
          <a:noFill/>
          <a:ln w="9525" algn="ctr">
            <a:solidFill>
              <a:schemeClr val="tx1"/>
            </a:solidFill>
            <a:miter lim="800000"/>
            <a:headEnd/>
            <a:tailEnd/>
          </a:ln>
        </p:spPr>
      </p:pic>
      <p:pic>
        <p:nvPicPr>
          <p:cNvPr id="64518" name="Picture 6"/>
          <p:cNvPicPr>
            <a:picLocks noChangeAspect="1" noChangeArrowheads="1"/>
          </p:cNvPicPr>
          <p:nvPr/>
        </p:nvPicPr>
        <p:blipFill>
          <a:blip r:embed="rId4" cstate="print"/>
          <a:srcRect l="32500" t="17188" r="31876" b="12500"/>
          <a:stretch>
            <a:fillRect/>
          </a:stretch>
        </p:blipFill>
        <p:spPr bwMode="auto">
          <a:xfrm>
            <a:off x="4645025" y="1600200"/>
            <a:ext cx="3965575" cy="4648200"/>
          </a:xfrm>
          <a:prstGeom prst="rect">
            <a:avLst/>
          </a:prstGeom>
          <a:noFill/>
          <a:ln w="9525" algn="ctr">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0306" name="Rectangle 2"/>
          <p:cNvSpPr>
            <a:spLocks noGrp="1" noChangeArrowheads="1"/>
          </p:cNvSpPr>
          <p:nvPr>
            <p:ph type="ctrTitle"/>
          </p:nvPr>
        </p:nvSpPr>
        <p:spPr/>
        <p:txBody>
          <a:bodyPr/>
          <a:lstStyle/>
          <a:p>
            <a:pPr eaLnBrk="1" hangingPunct="1">
              <a:defRPr/>
            </a:pPr>
            <a:r>
              <a:rPr lang="en-US" sz="4600" b="1" smtClean="0">
                <a:effectLst>
                  <a:outerShdw blurRad="38100" dist="38100" dir="2700000" algn="tl">
                    <a:srgbClr val="C0C0C0"/>
                  </a:outerShdw>
                </a:effectLst>
              </a:rPr>
              <a:t>Review - EDA</a:t>
            </a:r>
            <a:endParaRPr lang="en-US" sz="4600" b="1" smtClean="0"/>
          </a:p>
        </p:txBody>
      </p:sp>
      <p:sp>
        <p:nvSpPr>
          <p:cNvPr id="5" name="Text Box 4"/>
          <p:cNvSpPr txBox="1">
            <a:spLocks noChangeArrowheads="1"/>
          </p:cNvSpPr>
          <p:nvPr/>
        </p:nvSpPr>
        <p:spPr bwMode="auto">
          <a:xfrm>
            <a:off x="2102370" y="4042481"/>
            <a:ext cx="4923020" cy="1200329"/>
          </a:xfrm>
          <a:prstGeom prst="rect">
            <a:avLst/>
          </a:prstGeom>
          <a:noFill/>
          <a:ln w="9525">
            <a:noFill/>
            <a:miter lim="800000"/>
            <a:headEnd/>
            <a:tailEnd/>
          </a:ln>
        </p:spPr>
        <p:txBody>
          <a:bodyPr wrap="square">
            <a:spAutoFit/>
          </a:bodyPr>
          <a:lstStyle/>
          <a:p>
            <a:pPr>
              <a:spcBef>
                <a:spcPct val="50000"/>
              </a:spcBef>
            </a:pPr>
            <a:r>
              <a:rPr lang="en-US" sz="3600" dirty="0" smtClean="0"/>
              <a:t>Can you name the four criteria?</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61030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3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p:txBody>
          <a:bodyPr/>
          <a:lstStyle/>
          <a:p>
            <a:pPr eaLnBrk="1" hangingPunct="1"/>
            <a:r>
              <a:rPr lang="en-US" b="1" smtClean="0"/>
              <a:t>Cardiovascular</a:t>
            </a:r>
          </a:p>
        </p:txBody>
      </p:sp>
      <p:sp>
        <p:nvSpPr>
          <p:cNvPr id="6656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6563" name="Slide Number Placeholder 5"/>
          <p:cNvSpPr>
            <a:spLocks noGrp="1"/>
          </p:cNvSpPr>
          <p:nvPr>
            <p:ph type="sldNum" sz="quarter" idx="12"/>
          </p:nvPr>
        </p:nvSpPr>
        <p:spPr>
          <a:noFill/>
        </p:spPr>
        <p:txBody>
          <a:bodyPr/>
          <a:lstStyle/>
          <a:p>
            <a:fld id="{67CE4A0E-F319-446E-B4E0-C4F5E7E59219}" type="slidenum">
              <a:rPr lang="en-US" smtClean="0"/>
              <a:pPr/>
              <a:t>42</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52838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2"/>
          <p:cNvSpPr>
            <a:spLocks noGrp="1" noChangeArrowheads="1"/>
          </p:cNvSpPr>
          <p:nvPr>
            <p:ph type="title"/>
          </p:nvPr>
        </p:nvSpPr>
        <p:spPr/>
        <p:txBody>
          <a:bodyPr/>
          <a:lstStyle/>
          <a:p>
            <a:pPr eaLnBrk="1" hangingPunct="1"/>
            <a:r>
              <a:rPr lang="en-US" b="1" smtClean="0"/>
              <a:t>Exaggerated</a:t>
            </a:r>
            <a:br>
              <a:rPr lang="en-US" b="1" smtClean="0"/>
            </a:br>
            <a:r>
              <a:rPr lang="en-US" b="1" smtClean="0"/>
              <a:t>Blood Volume Increase</a:t>
            </a:r>
          </a:p>
        </p:txBody>
      </p:sp>
      <p:sp>
        <p:nvSpPr>
          <p:cNvPr id="67589" name="Rectangle 3"/>
          <p:cNvSpPr>
            <a:spLocks noGrp="1" noChangeArrowheads="1"/>
          </p:cNvSpPr>
          <p:nvPr>
            <p:ph idx="1"/>
          </p:nvPr>
        </p:nvSpPr>
        <p:spPr>
          <a:xfrm>
            <a:off x="228600" y="2209800"/>
            <a:ext cx="8686800" cy="2895600"/>
          </a:xfrm>
        </p:spPr>
        <p:txBody>
          <a:bodyPr/>
          <a:lstStyle/>
          <a:p>
            <a:pPr eaLnBrk="1" hangingPunct="1">
              <a:lnSpc>
                <a:spcPct val="130000"/>
              </a:lnSpc>
            </a:pPr>
            <a:r>
              <a:rPr lang="en-US" sz="2800" b="1" smtClean="0"/>
              <a:t>Rapid rise and/or prolonged response duration</a:t>
            </a:r>
          </a:p>
          <a:p>
            <a:pPr eaLnBrk="1" hangingPunct="1">
              <a:lnSpc>
                <a:spcPct val="130000"/>
              </a:lnSpc>
            </a:pPr>
            <a:r>
              <a:rPr lang="en-US" sz="2800" b="1" smtClean="0"/>
              <a:t>Common at RQs for DI examinees</a:t>
            </a:r>
          </a:p>
          <a:p>
            <a:pPr eaLnBrk="1" hangingPunct="1">
              <a:lnSpc>
                <a:spcPct val="130000"/>
              </a:lnSpc>
            </a:pPr>
            <a:r>
              <a:rPr lang="en-US" sz="2800" b="1" smtClean="0"/>
              <a:t>Not common at comparison questions</a:t>
            </a:r>
          </a:p>
          <a:p>
            <a:pPr eaLnBrk="1" hangingPunct="1">
              <a:lnSpc>
                <a:spcPct val="130000"/>
              </a:lnSpc>
            </a:pPr>
            <a:r>
              <a:rPr lang="en-US" sz="2800" b="1" smtClean="0"/>
              <a:t>Virtually non-existent at irrelevant questions</a:t>
            </a:r>
          </a:p>
        </p:txBody>
      </p:sp>
      <p:sp>
        <p:nvSpPr>
          <p:cNvPr id="6758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7587" name="Slide Number Placeholder 5"/>
          <p:cNvSpPr>
            <a:spLocks noGrp="1"/>
          </p:cNvSpPr>
          <p:nvPr>
            <p:ph type="sldNum" sz="quarter" idx="12"/>
          </p:nvPr>
        </p:nvSpPr>
        <p:spPr>
          <a:noFill/>
        </p:spPr>
        <p:txBody>
          <a:bodyPr/>
          <a:lstStyle/>
          <a:p>
            <a:fld id="{6137DD58-28E4-4F9E-AC55-BF0F7FB2BF91}" type="slidenum">
              <a:rPr lang="en-US" smtClean="0"/>
              <a:pPr/>
              <a:t>43</a:t>
            </a:fld>
            <a:endParaRPr lang="en-US" smtClean="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p:txBody>
          <a:bodyPr/>
          <a:lstStyle/>
          <a:p>
            <a:pPr eaLnBrk="1" hangingPunct="1"/>
            <a:r>
              <a:rPr lang="en-US" b="1" smtClean="0"/>
              <a:t>Exaggerated</a:t>
            </a:r>
            <a:br>
              <a:rPr lang="en-US" b="1" smtClean="0"/>
            </a:br>
            <a:r>
              <a:rPr lang="en-US" b="1" smtClean="0"/>
              <a:t>Blood Volume Increase</a:t>
            </a:r>
          </a:p>
        </p:txBody>
      </p:sp>
      <p:sp>
        <p:nvSpPr>
          <p:cNvPr id="68610"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8611" name="Slide Number Placeholder 6"/>
          <p:cNvSpPr>
            <a:spLocks noGrp="1"/>
          </p:cNvSpPr>
          <p:nvPr>
            <p:ph type="sldNum" sz="quarter" idx="12"/>
          </p:nvPr>
        </p:nvSpPr>
        <p:spPr>
          <a:noFill/>
        </p:spPr>
        <p:txBody>
          <a:bodyPr/>
          <a:lstStyle/>
          <a:p>
            <a:fld id="{0E7FF65F-0E2C-4B15-AE6E-23B14831FBA6}" type="slidenum">
              <a:rPr lang="en-US" smtClean="0"/>
              <a:pPr/>
              <a:t>44</a:t>
            </a:fld>
            <a:endParaRPr lang="en-US" smtClean="0"/>
          </a:p>
        </p:txBody>
      </p:sp>
      <p:pic>
        <p:nvPicPr>
          <p:cNvPr id="68613" name="Picture 5"/>
          <p:cNvPicPr>
            <a:picLocks noChangeAspect="1" noChangeArrowheads="1"/>
          </p:cNvPicPr>
          <p:nvPr/>
        </p:nvPicPr>
        <p:blipFill>
          <a:blip r:embed="rId3" cstate="print"/>
          <a:srcRect l="21222" t="26535" r="33070" b="12471"/>
          <a:stretch>
            <a:fillRect/>
          </a:stretch>
        </p:blipFill>
        <p:spPr bwMode="auto">
          <a:xfrm>
            <a:off x="1174230" y="1601450"/>
            <a:ext cx="4270375" cy="4559300"/>
          </a:xfrm>
          <a:prstGeom prst="rect">
            <a:avLst/>
          </a:prstGeom>
          <a:noFill/>
          <a:ln w="9525">
            <a:solidFill>
              <a:schemeClr val="tx1"/>
            </a:solidFill>
            <a:miter lim="800000"/>
            <a:headEnd/>
            <a:tailEnd/>
          </a:ln>
        </p:spPr>
      </p:pic>
      <p:sp>
        <p:nvSpPr>
          <p:cNvPr id="532484" name="Line 4"/>
          <p:cNvSpPr>
            <a:spLocks noChangeShapeType="1"/>
          </p:cNvSpPr>
          <p:nvPr/>
        </p:nvSpPr>
        <p:spPr bwMode="auto">
          <a:xfrm flipV="1">
            <a:off x="2895600" y="4572000"/>
            <a:ext cx="457200" cy="1066800"/>
          </a:xfrm>
          <a:prstGeom prst="line">
            <a:avLst/>
          </a:prstGeom>
          <a:noFill/>
          <a:ln w="38100">
            <a:solidFill>
              <a:srgbClr val="FF0000"/>
            </a:solidFill>
            <a:round/>
            <a:headEnd/>
            <a:tailEnd type="triangle" w="med" len="med"/>
          </a:ln>
        </p:spPr>
        <p:txBody>
          <a:bodyPr/>
          <a:lstStyle/>
          <a:p>
            <a:endParaRPr lang="en-US"/>
          </a:p>
        </p:txBody>
      </p:sp>
      <p:sp>
        <p:nvSpPr>
          <p:cNvPr id="7" name="TextBox 6"/>
          <p:cNvSpPr txBox="1"/>
          <p:nvPr/>
        </p:nvSpPr>
        <p:spPr>
          <a:xfrm>
            <a:off x="5638800" y="5420380"/>
            <a:ext cx="3276600" cy="523220"/>
          </a:xfrm>
          <a:prstGeom prst="rect">
            <a:avLst/>
          </a:prstGeom>
          <a:noFill/>
        </p:spPr>
        <p:txBody>
          <a:bodyPr wrap="square" rtlCol="0">
            <a:spAutoFit/>
          </a:bodyPr>
          <a:lstStyle/>
          <a:p>
            <a:pPr algn="l"/>
            <a:r>
              <a:rPr lang="en-US" sz="2800" dirty="0" smtClean="0"/>
              <a:t>1. Slope/Angle</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32484"/>
                                        </p:tgtEl>
                                        <p:attrNameLst>
                                          <p:attrName>style.visibility</p:attrName>
                                        </p:attrNameLst>
                                      </p:cBhvr>
                                      <p:to>
                                        <p:strVal val="visible"/>
                                      </p:to>
                                    </p:set>
                                    <p:animEffect transition="in" filter="dissolve">
                                      <p:cBhvr>
                                        <p:cTn id="7" dur="1000"/>
                                        <p:tgtEl>
                                          <p:spTgt spid="532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p:txBody>
          <a:bodyPr/>
          <a:lstStyle/>
          <a:p>
            <a:pPr eaLnBrk="1" hangingPunct="1"/>
            <a:r>
              <a:rPr lang="en-US" b="1" smtClean="0"/>
              <a:t>Exaggerated</a:t>
            </a:r>
            <a:br>
              <a:rPr lang="en-US" b="1" smtClean="0"/>
            </a:br>
            <a:r>
              <a:rPr lang="en-US" b="1" smtClean="0"/>
              <a:t>Blood Volume Increase</a:t>
            </a:r>
          </a:p>
        </p:txBody>
      </p:sp>
      <p:pic>
        <p:nvPicPr>
          <p:cNvPr id="69637" name="Picture 3" descr="ExagBV1"/>
          <p:cNvPicPr>
            <a:picLocks noGrp="1" noChangeAspect="1" noChangeArrowheads="1"/>
          </p:cNvPicPr>
          <p:nvPr>
            <p:ph sz="half" idx="1"/>
          </p:nvPr>
        </p:nvPicPr>
        <p:blipFill>
          <a:blip r:embed="rId3" cstate="print"/>
          <a:srcRect t="9573" r="23132" b="1596"/>
          <a:stretch>
            <a:fillRect/>
          </a:stretch>
        </p:blipFill>
        <p:spPr>
          <a:xfrm>
            <a:off x="1279160" y="1568450"/>
            <a:ext cx="4041775" cy="4659313"/>
          </a:xfrm>
          <a:noFill/>
          <a:ln>
            <a:solidFill>
              <a:schemeClr val="tx1"/>
            </a:solidFill>
          </a:ln>
        </p:spPr>
      </p:pic>
      <p:sp>
        <p:nvSpPr>
          <p:cNvPr id="69634"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69635" name="Slide Number Placeholder 6"/>
          <p:cNvSpPr>
            <a:spLocks noGrp="1"/>
          </p:cNvSpPr>
          <p:nvPr>
            <p:ph type="sldNum" sz="quarter" idx="12"/>
          </p:nvPr>
        </p:nvSpPr>
        <p:spPr>
          <a:noFill/>
        </p:spPr>
        <p:txBody>
          <a:bodyPr/>
          <a:lstStyle/>
          <a:p>
            <a:fld id="{108AE9D4-7268-4C45-AFC1-A1718A6C263D}" type="slidenum">
              <a:rPr lang="en-US" smtClean="0"/>
              <a:pPr/>
              <a:t>45</a:t>
            </a:fld>
            <a:endParaRPr lang="en-US" dirty="0" smtClean="0"/>
          </a:p>
        </p:txBody>
      </p:sp>
      <p:sp>
        <p:nvSpPr>
          <p:cNvPr id="530436" name="Line 4"/>
          <p:cNvSpPr>
            <a:spLocks noChangeShapeType="1"/>
          </p:cNvSpPr>
          <p:nvPr/>
        </p:nvSpPr>
        <p:spPr bwMode="auto">
          <a:xfrm flipV="1">
            <a:off x="2451100" y="4343400"/>
            <a:ext cx="0" cy="1295400"/>
          </a:xfrm>
          <a:prstGeom prst="line">
            <a:avLst/>
          </a:prstGeom>
          <a:noFill/>
          <a:ln w="38100">
            <a:solidFill>
              <a:srgbClr val="FF0000"/>
            </a:solidFill>
            <a:round/>
            <a:headEnd/>
            <a:tailEnd type="triangle" w="med" len="med"/>
          </a:ln>
        </p:spPr>
        <p:txBody>
          <a:bodyPr/>
          <a:lstStyle/>
          <a:p>
            <a:endParaRPr lang="en-US"/>
          </a:p>
        </p:txBody>
      </p:sp>
      <p:sp>
        <p:nvSpPr>
          <p:cNvPr id="530437" name="Line 5"/>
          <p:cNvSpPr>
            <a:spLocks noChangeShapeType="1"/>
          </p:cNvSpPr>
          <p:nvPr/>
        </p:nvSpPr>
        <p:spPr bwMode="auto">
          <a:xfrm flipV="1">
            <a:off x="2438400" y="5638800"/>
            <a:ext cx="1905000" cy="0"/>
          </a:xfrm>
          <a:prstGeom prst="line">
            <a:avLst/>
          </a:prstGeom>
          <a:noFill/>
          <a:ln w="38100">
            <a:solidFill>
              <a:srgbClr val="FF0000"/>
            </a:solidFill>
            <a:round/>
            <a:headEnd/>
            <a:tailEnd type="triangle" w="med" len="med"/>
          </a:ln>
        </p:spPr>
        <p:txBody>
          <a:bodyPr/>
          <a:lstStyle/>
          <a:p>
            <a:endParaRPr lang="en-US"/>
          </a:p>
        </p:txBody>
      </p:sp>
      <p:sp>
        <p:nvSpPr>
          <p:cNvPr id="8" name="TextBox 7"/>
          <p:cNvSpPr txBox="1"/>
          <p:nvPr/>
        </p:nvSpPr>
        <p:spPr>
          <a:xfrm>
            <a:off x="5638800" y="4343400"/>
            <a:ext cx="3276600" cy="1384995"/>
          </a:xfrm>
          <a:prstGeom prst="rect">
            <a:avLst/>
          </a:prstGeom>
          <a:noFill/>
        </p:spPr>
        <p:txBody>
          <a:bodyPr wrap="square" rtlCol="0">
            <a:spAutoFit/>
          </a:bodyPr>
          <a:lstStyle/>
          <a:p>
            <a:pPr algn="l"/>
            <a:r>
              <a:rPr lang="en-US" sz="2800" dirty="0" smtClean="0">
                <a:solidFill>
                  <a:schemeClr val="tx2">
                    <a:lumMod val="50000"/>
                    <a:lumOff val="50000"/>
                  </a:schemeClr>
                </a:solidFill>
              </a:rPr>
              <a:t>1. Slope</a:t>
            </a:r>
          </a:p>
          <a:p>
            <a:pPr algn="l"/>
            <a:r>
              <a:rPr lang="en-US" sz="2800" dirty="0" smtClean="0"/>
              <a:t>2. Amplitude</a:t>
            </a:r>
          </a:p>
          <a:p>
            <a:pPr algn="l"/>
            <a:r>
              <a:rPr lang="en-US" sz="2800" dirty="0" smtClean="0"/>
              <a:t>3. Duration</a:t>
            </a:r>
            <a:endParaRPr lang="en-US" sz="28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0436"/>
                                        </p:tgtEl>
                                        <p:attrNameLst>
                                          <p:attrName>style.visibility</p:attrName>
                                        </p:attrNameLst>
                                      </p:cBhvr>
                                      <p:to>
                                        <p:strVal val="visible"/>
                                      </p:to>
                                    </p:set>
                                    <p:animEffect transition="in" filter="wipe(down)">
                                      <p:cBhvr>
                                        <p:cTn id="7" dur="500"/>
                                        <p:tgtEl>
                                          <p:spTgt spid="53043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0437"/>
                                        </p:tgtEl>
                                        <p:attrNameLst>
                                          <p:attrName>style.visibility</p:attrName>
                                        </p:attrNameLst>
                                      </p:cBhvr>
                                      <p:to>
                                        <p:strVal val="visible"/>
                                      </p:to>
                                    </p:set>
                                    <p:animEffect transition="in" filter="wipe(down)">
                                      <p:cBhvr>
                                        <p:cTn id="10" dur="1000"/>
                                        <p:tgtEl>
                                          <p:spTgt spid="530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0436" grpId="0" animBg="1"/>
      <p:bldP spid="53043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eaLnBrk="1" hangingPunct="1"/>
            <a:r>
              <a:rPr lang="en-US" b="1" smtClean="0"/>
              <a:t>Secondary</a:t>
            </a:r>
            <a:br>
              <a:rPr lang="en-US" b="1" smtClean="0"/>
            </a:br>
            <a:r>
              <a:rPr lang="en-US" b="1" smtClean="0"/>
              <a:t>Blood Volume Response</a:t>
            </a:r>
          </a:p>
        </p:txBody>
      </p:sp>
      <p:sp>
        <p:nvSpPr>
          <p:cNvPr id="74757" name="Rectangle 3"/>
          <p:cNvSpPr>
            <a:spLocks noGrp="1" noChangeArrowheads="1"/>
          </p:cNvSpPr>
          <p:nvPr>
            <p:ph idx="1"/>
          </p:nvPr>
        </p:nvSpPr>
        <p:spPr>
          <a:xfrm>
            <a:off x="949325" y="2209800"/>
            <a:ext cx="7661275" cy="4114800"/>
          </a:xfrm>
        </p:spPr>
        <p:txBody>
          <a:bodyPr/>
          <a:lstStyle/>
          <a:p>
            <a:pPr eaLnBrk="1" hangingPunct="1">
              <a:lnSpc>
                <a:spcPct val="120000"/>
              </a:lnSpc>
            </a:pPr>
            <a:r>
              <a:rPr lang="en-US" b="1" smtClean="0"/>
              <a:t>Sharp rise in cardio followed by a secondary rise</a:t>
            </a:r>
          </a:p>
          <a:p>
            <a:pPr eaLnBrk="1" hangingPunct="1">
              <a:lnSpc>
                <a:spcPct val="120000"/>
              </a:lnSpc>
            </a:pPr>
            <a:r>
              <a:rPr lang="en-US" b="1" smtClean="0"/>
              <a:t>“Compound Cardio”</a:t>
            </a:r>
          </a:p>
        </p:txBody>
      </p:sp>
      <p:sp>
        <p:nvSpPr>
          <p:cNvPr id="74754"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74755" name="Slide Number Placeholder 5"/>
          <p:cNvSpPr>
            <a:spLocks noGrp="1"/>
          </p:cNvSpPr>
          <p:nvPr>
            <p:ph type="sldNum" sz="quarter" idx="12"/>
          </p:nvPr>
        </p:nvSpPr>
        <p:spPr>
          <a:noFill/>
        </p:spPr>
        <p:txBody>
          <a:bodyPr/>
          <a:lstStyle/>
          <a:p>
            <a:fld id="{DD52AF47-61A0-4356-ACE5-4D22B544C2B9}" type="slidenum">
              <a:rPr lang="en-US" smtClean="0"/>
              <a:pPr/>
              <a:t>46</a:t>
            </a:fld>
            <a:endParaRPr lang="en-US"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p:txBody>
          <a:bodyPr/>
          <a:lstStyle/>
          <a:p>
            <a:pPr eaLnBrk="1" hangingPunct="1"/>
            <a:r>
              <a:rPr lang="en-US" b="1" smtClean="0"/>
              <a:t>Secondary</a:t>
            </a:r>
            <a:br>
              <a:rPr lang="en-US" b="1" smtClean="0"/>
            </a:br>
            <a:r>
              <a:rPr lang="en-US" b="1" smtClean="0"/>
              <a:t>Blood Volume Response</a:t>
            </a:r>
          </a:p>
        </p:txBody>
      </p:sp>
      <p:sp>
        <p:nvSpPr>
          <p:cNvPr id="75778"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75779" name="Slide Number Placeholder 6"/>
          <p:cNvSpPr>
            <a:spLocks noGrp="1"/>
          </p:cNvSpPr>
          <p:nvPr>
            <p:ph type="sldNum" sz="quarter" idx="12"/>
          </p:nvPr>
        </p:nvSpPr>
        <p:spPr>
          <a:noFill/>
        </p:spPr>
        <p:txBody>
          <a:bodyPr/>
          <a:lstStyle/>
          <a:p>
            <a:fld id="{55F42289-1BEC-494E-A037-9F21A648FFAD}" type="slidenum">
              <a:rPr lang="en-US" smtClean="0"/>
              <a:pPr/>
              <a:t>47</a:t>
            </a:fld>
            <a:endParaRPr lang="en-US" smtClean="0"/>
          </a:p>
        </p:txBody>
      </p:sp>
      <p:pic>
        <p:nvPicPr>
          <p:cNvPr id="75781" name="Picture 6"/>
          <p:cNvPicPr>
            <a:picLocks noChangeAspect="1" noChangeArrowheads="1"/>
          </p:cNvPicPr>
          <p:nvPr/>
        </p:nvPicPr>
        <p:blipFill>
          <a:blip r:embed="rId3" cstate="print"/>
          <a:srcRect l="23958" t="58594" r="65407" b="12500"/>
          <a:stretch>
            <a:fillRect/>
          </a:stretch>
        </p:blipFill>
        <p:spPr bwMode="auto">
          <a:xfrm>
            <a:off x="2743200" y="1743075"/>
            <a:ext cx="3657600" cy="4418013"/>
          </a:xfrm>
          <a:prstGeom prst="rect">
            <a:avLst/>
          </a:prstGeom>
          <a:noFill/>
          <a:ln w="15875" algn="ctr">
            <a:solidFill>
              <a:srgbClr val="0070C0"/>
            </a:solidFill>
            <a:miter lim="800000"/>
            <a:headEnd/>
            <a:tailEnd/>
          </a:ln>
        </p:spPr>
      </p:pic>
      <p:cxnSp>
        <p:nvCxnSpPr>
          <p:cNvPr id="75782" name="Straight Arrow Connector 18"/>
          <p:cNvCxnSpPr>
            <a:cxnSpLocks noChangeShapeType="1"/>
          </p:cNvCxnSpPr>
          <p:nvPr/>
        </p:nvCxnSpPr>
        <p:spPr bwMode="auto">
          <a:xfrm>
            <a:off x="2819400" y="5334000"/>
            <a:ext cx="1143000" cy="1588"/>
          </a:xfrm>
          <a:prstGeom prst="straightConnector1">
            <a:avLst/>
          </a:prstGeom>
          <a:noFill/>
          <a:ln w="25400" algn="ctr">
            <a:solidFill>
              <a:srgbClr val="FF0000"/>
            </a:solidFill>
            <a:round/>
            <a:headEnd/>
            <a:tailEnd type="arrow" w="med" len="med"/>
          </a:ln>
        </p:spPr>
      </p:cxnSp>
      <p:cxnSp>
        <p:nvCxnSpPr>
          <p:cNvPr id="75783" name="Straight Arrow Connector 19"/>
          <p:cNvCxnSpPr>
            <a:cxnSpLocks noChangeShapeType="1"/>
          </p:cNvCxnSpPr>
          <p:nvPr/>
        </p:nvCxnSpPr>
        <p:spPr bwMode="auto">
          <a:xfrm rot="5400000" flipH="1" flipV="1">
            <a:off x="3962400" y="4654550"/>
            <a:ext cx="609600" cy="304800"/>
          </a:xfrm>
          <a:prstGeom prst="straightConnector1">
            <a:avLst/>
          </a:prstGeom>
          <a:noFill/>
          <a:ln w="25400" algn="ctr">
            <a:solidFill>
              <a:srgbClr val="FF0000"/>
            </a:solidFill>
            <a:round/>
            <a:headEnd/>
            <a:tailEnd type="arrow" w="med" len="med"/>
          </a:ln>
        </p:spPr>
      </p:cxnSp>
      <p:cxnSp>
        <p:nvCxnSpPr>
          <p:cNvPr id="75784" name="Straight Arrow Connector 23"/>
          <p:cNvCxnSpPr>
            <a:cxnSpLocks noChangeShapeType="1"/>
          </p:cNvCxnSpPr>
          <p:nvPr/>
        </p:nvCxnSpPr>
        <p:spPr bwMode="auto">
          <a:xfrm rot="16200000" flipH="1">
            <a:off x="4460875" y="4454525"/>
            <a:ext cx="450850" cy="381000"/>
          </a:xfrm>
          <a:prstGeom prst="straightConnector1">
            <a:avLst/>
          </a:prstGeom>
          <a:noFill/>
          <a:ln w="25400" algn="ctr">
            <a:solidFill>
              <a:srgbClr val="FF0000"/>
            </a:solidFill>
            <a:round/>
            <a:headEnd/>
            <a:tailEnd type="arrow" w="med" len="med"/>
          </a:ln>
        </p:spPr>
      </p:cxnSp>
      <p:cxnSp>
        <p:nvCxnSpPr>
          <p:cNvPr id="75785" name="Straight Arrow Connector 26"/>
          <p:cNvCxnSpPr>
            <a:cxnSpLocks noChangeShapeType="1"/>
          </p:cNvCxnSpPr>
          <p:nvPr/>
        </p:nvCxnSpPr>
        <p:spPr bwMode="auto">
          <a:xfrm rot="5400000" flipH="1" flipV="1">
            <a:off x="5219700" y="3771900"/>
            <a:ext cx="990600" cy="914400"/>
          </a:xfrm>
          <a:prstGeom prst="straightConnector1">
            <a:avLst/>
          </a:prstGeom>
          <a:noFill/>
          <a:ln w="25400" algn="ctr">
            <a:solidFill>
              <a:srgbClr val="FF0000"/>
            </a:solidFill>
            <a:round/>
            <a:headEnd/>
            <a:tailEnd type="arrow" w="med" len="med"/>
          </a:ln>
        </p:spPr>
      </p:cxn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p:txBody>
          <a:bodyPr/>
          <a:lstStyle/>
          <a:p>
            <a:pPr eaLnBrk="1" hangingPunct="1"/>
            <a:r>
              <a:rPr lang="en-US" b="1" smtClean="0"/>
              <a:t>Secondary</a:t>
            </a:r>
            <a:br>
              <a:rPr lang="en-US" b="1" smtClean="0"/>
            </a:br>
            <a:r>
              <a:rPr lang="en-US" b="1" smtClean="0"/>
              <a:t>Blood Volume Response</a:t>
            </a:r>
          </a:p>
        </p:txBody>
      </p:sp>
      <p:sp>
        <p:nvSpPr>
          <p:cNvPr id="76802"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76803" name="Slide Number Placeholder 6"/>
          <p:cNvSpPr>
            <a:spLocks noGrp="1"/>
          </p:cNvSpPr>
          <p:nvPr>
            <p:ph type="sldNum" sz="quarter" idx="12"/>
          </p:nvPr>
        </p:nvSpPr>
        <p:spPr>
          <a:noFill/>
        </p:spPr>
        <p:txBody>
          <a:bodyPr/>
          <a:lstStyle/>
          <a:p>
            <a:fld id="{2F4BC564-7FD5-4C76-9B0F-7E6F8811BA29}" type="slidenum">
              <a:rPr lang="en-US" smtClean="0"/>
              <a:pPr/>
              <a:t>48</a:t>
            </a:fld>
            <a:endParaRPr lang="en-US" smtClean="0"/>
          </a:p>
        </p:txBody>
      </p:sp>
      <p:pic>
        <p:nvPicPr>
          <p:cNvPr id="76805" name="Picture 5"/>
          <p:cNvPicPr>
            <a:picLocks noChangeAspect="1" noChangeArrowheads="1"/>
          </p:cNvPicPr>
          <p:nvPr/>
        </p:nvPicPr>
        <p:blipFill>
          <a:blip r:embed="rId3" cstate="print"/>
          <a:srcRect l="33125" t="61719" r="45938" b="13281"/>
          <a:stretch>
            <a:fillRect/>
          </a:stretch>
        </p:blipFill>
        <p:spPr bwMode="auto">
          <a:xfrm>
            <a:off x="2133600" y="1579563"/>
            <a:ext cx="4887913" cy="4668837"/>
          </a:xfrm>
          <a:prstGeom prst="rect">
            <a:avLst/>
          </a:prstGeom>
          <a:noFill/>
          <a:ln w="9525" algn="ctr">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ChangeArrowheads="1"/>
          </p:cNvSpPr>
          <p:nvPr>
            <p:ph type="title"/>
          </p:nvPr>
        </p:nvSpPr>
        <p:spPr/>
        <p:txBody>
          <a:bodyPr/>
          <a:lstStyle/>
          <a:p>
            <a:pPr eaLnBrk="1" hangingPunct="1"/>
            <a:r>
              <a:rPr lang="en-US" b="1" smtClean="0"/>
              <a:t>Tachycardia or Bradycardia</a:t>
            </a:r>
          </a:p>
        </p:txBody>
      </p:sp>
      <p:sp>
        <p:nvSpPr>
          <p:cNvPr id="78853" name="Rectangle 3"/>
          <p:cNvSpPr>
            <a:spLocks noGrp="1" noChangeArrowheads="1"/>
          </p:cNvSpPr>
          <p:nvPr>
            <p:ph idx="1"/>
          </p:nvPr>
        </p:nvSpPr>
        <p:spPr>
          <a:xfrm>
            <a:off x="949325" y="2209800"/>
            <a:ext cx="7661275" cy="2590800"/>
          </a:xfrm>
        </p:spPr>
        <p:txBody>
          <a:bodyPr/>
          <a:lstStyle/>
          <a:p>
            <a:pPr eaLnBrk="1" hangingPunct="1">
              <a:lnSpc>
                <a:spcPct val="130000"/>
              </a:lnSpc>
            </a:pPr>
            <a:r>
              <a:rPr lang="en-US" sz="2800" b="1" smtClean="0"/>
              <a:t>Tonic pulse rates in excess of 100 BPM, or less than 60 BPM</a:t>
            </a:r>
          </a:p>
        </p:txBody>
      </p:sp>
      <p:sp>
        <p:nvSpPr>
          <p:cNvPr id="78850"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78851" name="Slide Number Placeholder 5"/>
          <p:cNvSpPr>
            <a:spLocks noGrp="1"/>
          </p:cNvSpPr>
          <p:nvPr>
            <p:ph type="sldNum" sz="quarter" idx="12"/>
          </p:nvPr>
        </p:nvSpPr>
        <p:spPr>
          <a:noFill/>
        </p:spPr>
        <p:txBody>
          <a:bodyPr/>
          <a:lstStyle/>
          <a:p>
            <a:fld id="{8354027B-4C52-48CE-9E46-65F9F94E0AF6}" type="slidenum">
              <a:rPr lang="en-US" smtClean="0"/>
              <a:pPr/>
              <a:t>49</a:t>
            </a:fld>
            <a:endParaRPr lang="en-US"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b="1" smtClean="0"/>
              <a:t>The Key</a:t>
            </a:r>
          </a:p>
        </p:txBody>
      </p:sp>
      <p:sp>
        <p:nvSpPr>
          <p:cNvPr id="10245" name="Rectangle 3"/>
          <p:cNvSpPr>
            <a:spLocks noGrp="1" noChangeArrowheads="1"/>
          </p:cNvSpPr>
          <p:nvPr>
            <p:ph idx="1"/>
          </p:nvPr>
        </p:nvSpPr>
        <p:spPr>
          <a:xfrm>
            <a:off x="381000" y="2209800"/>
            <a:ext cx="8305800" cy="3505200"/>
          </a:xfrm>
        </p:spPr>
        <p:txBody>
          <a:bodyPr/>
          <a:lstStyle/>
          <a:p>
            <a:pPr eaLnBrk="1" hangingPunct="1">
              <a:lnSpc>
                <a:spcPct val="110000"/>
              </a:lnSpc>
            </a:pPr>
            <a:r>
              <a:rPr lang="en-US" sz="3400" b="1" dirty="0" smtClean="0"/>
              <a:t>What is the key to CM identification?</a:t>
            </a:r>
          </a:p>
          <a:p>
            <a:pPr lvl="1" eaLnBrk="1" hangingPunct="1">
              <a:lnSpc>
                <a:spcPct val="110000"/>
              </a:lnSpc>
            </a:pPr>
            <a:r>
              <a:rPr lang="en-US" sz="3000" b="1" dirty="0" smtClean="0"/>
              <a:t>A_________   P _________</a:t>
            </a:r>
          </a:p>
          <a:p>
            <a:pPr lvl="1" eaLnBrk="1" hangingPunct="1">
              <a:lnSpc>
                <a:spcPct val="110000"/>
              </a:lnSpc>
            </a:pPr>
            <a:r>
              <a:rPr lang="en-US" sz="3000" b="1" dirty="0" smtClean="0"/>
              <a:t>F _________</a:t>
            </a:r>
          </a:p>
          <a:p>
            <a:pPr lvl="1" eaLnBrk="1" hangingPunct="1">
              <a:lnSpc>
                <a:spcPct val="110000"/>
              </a:lnSpc>
            </a:pPr>
            <a:r>
              <a:rPr lang="en-US" sz="3000" b="1" dirty="0" smtClean="0"/>
              <a:t>S _________</a:t>
            </a:r>
          </a:p>
          <a:p>
            <a:pPr lvl="1" eaLnBrk="1" hangingPunct="1">
              <a:lnSpc>
                <a:spcPct val="110000"/>
              </a:lnSpc>
            </a:pPr>
            <a:r>
              <a:rPr lang="en-US" sz="3000" b="1" dirty="0" smtClean="0"/>
              <a:t>C _________</a:t>
            </a:r>
          </a:p>
        </p:txBody>
      </p:sp>
      <p:sp>
        <p:nvSpPr>
          <p:cNvPr id="1024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0243" name="Slide Number Placeholder 5"/>
          <p:cNvSpPr>
            <a:spLocks noGrp="1"/>
          </p:cNvSpPr>
          <p:nvPr>
            <p:ph type="sldNum" sz="quarter" idx="12"/>
          </p:nvPr>
        </p:nvSpPr>
        <p:spPr>
          <a:noFill/>
        </p:spPr>
        <p:txBody>
          <a:bodyPr/>
          <a:lstStyle/>
          <a:p>
            <a:fld id="{9A5831C9-93FC-4FB2-8569-DDDD72519CA7}" type="slidenum">
              <a:rPr lang="en-US" smtClean="0"/>
              <a:pPr/>
              <a:t>5</a:t>
            </a:fld>
            <a:endParaRPr lang="en-US" smtClean="0"/>
          </a:p>
        </p:txBody>
      </p:sp>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ChangeArrowheads="1"/>
          </p:cNvSpPr>
          <p:nvPr>
            <p:ph type="title"/>
          </p:nvPr>
        </p:nvSpPr>
        <p:spPr/>
        <p:txBody>
          <a:bodyPr/>
          <a:lstStyle/>
          <a:p>
            <a:pPr algn="ctr" eaLnBrk="1" hangingPunct="1"/>
            <a:r>
              <a:rPr lang="en-US" b="1" smtClean="0"/>
              <a:t>Tachycardia</a:t>
            </a:r>
          </a:p>
        </p:txBody>
      </p:sp>
      <p:sp>
        <p:nvSpPr>
          <p:cNvPr id="80898"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80899" name="Slide Number Placeholder 6"/>
          <p:cNvSpPr>
            <a:spLocks noGrp="1"/>
          </p:cNvSpPr>
          <p:nvPr>
            <p:ph type="sldNum" sz="quarter" idx="12"/>
          </p:nvPr>
        </p:nvSpPr>
        <p:spPr>
          <a:noFill/>
        </p:spPr>
        <p:txBody>
          <a:bodyPr/>
          <a:lstStyle/>
          <a:p>
            <a:fld id="{09DCFA44-DA28-472F-B859-4909680E9A67}" type="slidenum">
              <a:rPr lang="en-US" smtClean="0"/>
              <a:pPr/>
              <a:t>50</a:t>
            </a:fld>
            <a:endParaRPr lang="en-US" smtClean="0"/>
          </a:p>
        </p:txBody>
      </p:sp>
      <p:pic>
        <p:nvPicPr>
          <p:cNvPr id="80901" name="Picture 5"/>
          <p:cNvPicPr>
            <a:picLocks noChangeAspect="1" noChangeArrowheads="1"/>
          </p:cNvPicPr>
          <p:nvPr/>
        </p:nvPicPr>
        <p:blipFill>
          <a:blip r:embed="rId2" cstate="print"/>
          <a:srcRect l="21896" t="52319" r="28722" b="12471"/>
          <a:stretch>
            <a:fillRect/>
          </a:stretch>
        </p:blipFill>
        <p:spPr bwMode="auto">
          <a:xfrm>
            <a:off x="765175" y="1752600"/>
            <a:ext cx="7621588" cy="4346575"/>
          </a:xfrm>
          <a:prstGeom prst="rect">
            <a:avLst/>
          </a:prstGeom>
          <a:noFill/>
          <a:ln w="25400" algn="ctr">
            <a:solidFill>
              <a:schemeClr val="tx1"/>
            </a:solidFill>
            <a:miter lim="800000"/>
            <a:headEnd/>
            <a:tailEnd/>
          </a:ln>
        </p:spPr>
      </p:pic>
      <p:sp>
        <p:nvSpPr>
          <p:cNvPr id="80902" name="Oval 4"/>
          <p:cNvSpPr>
            <a:spLocks noChangeArrowheads="1"/>
          </p:cNvSpPr>
          <p:nvPr/>
        </p:nvSpPr>
        <p:spPr bwMode="auto">
          <a:xfrm>
            <a:off x="762000" y="4010025"/>
            <a:ext cx="1524000" cy="1057275"/>
          </a:xfrm>
          <a:prstGeom prst="ellipse">
            <a:avLst/>
          </a:prstGeom>
          <a:noFill/>
          <a:ln w="38100" algn="ctr">
            <a:solidFill>
              <a:srgbClr val="FF0000"/>
            </a:solidFill>
            <a:round/>
            <a:headEnd/>
            <a:tailEnd/>
          </a:ln>
        </p:spPr>
        <p:txBody>
          <a:bodyPr wrap="none" anchor="ctr"/>
          <a:lstStyle/>
          <a:p>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algn="ctr" eaLnBrk="1" hangingPunct="1"/>
            <a:r>
              <a:rPr lang="en-US" b="1" smtClean="0"/>
              <a:t>Bradycardia</a:t>
            </a:r>
          </a:p>
        </p:txBody>
      </p:sp>
      <p:sp>
        <p:nvSpPr>
          <p:cNvPr id="81922"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81923" name="Slide Number Placeholder 6"/>
          <p:cNvSpPr>
            <a:spLocks noGrp="1"/>
          </p:cNvSpPr>
          <p:nvPr>
            <p:ph type="sldNum" sz="quarter" idx="12"/>
          </p:nvPr>
        </p:nvSpPr>
        <p:spPr>
          <a:noFill/>
        </p:spPr>
        <p:txBody>
          <a:bodyPr/>
          <a:lstStyle/>
          <a:p>
            <a:fld id="{CC5A0C8F-58E3-4A53-A0CB-D23C8B03BF27}" type="slidenum">
              <a:rPr lang="en-US" smtClean="0"/>
              <a:pPr/>
              <a:t>51</a:t>
            </a:fld>
            <a:endParaRPr lang="en-US" smtClean="0"/>
          </a:p>
        </p:txBody>
      </p:sp>
      <p:pic>
        <p:nvPicPr>
          <p:cNvPr id="81925" name="Picture 10"/>
          <p:cNvPicPr>
            <a:picLocks noChangeAspect="1" noChangeArrowheads="1"/>
          </p:cNvPicPr>
          <p:nvPr/>
        </p:nvPicPr>
        <p:blipFill>
          <a:blip r:embed="rId2" cstate="print"/>
          <a:srcRect l="36089" t="23114" r="26421" b="23114"/>
          <a:stretch>
            <a:fillRect/>
          </a:stretch>
        </p:blipFill>
        <p:spPr bwMode="auto">
          <a:xfrm>
            <a:off x="2206625" y="1676400"/>
            <a:ext cx="4722813" cy="4425950"/>
          </a:xfrm>
          <a:prstGeom prst="rect">
            <a:avLst/>
          </a:prstGeom>
          <a:noFill/>
          <a:ln w="9525">
            <a:solidFill>
              <a:schemeClr val="tx1"/>
            </a:solidFill>
            <a:miter lim="800000"/>
            <a:headEnd/>
            <a:tailEnd/>
          </a:ln>
        </p:spPr>
      </p:pic>
      <p:sp>
        <p:nvSpPr>
          <p:cNvPr id="81926" name="TextBox 5"/>
          <p:cNvSpPr txBox="1">
            <a:spLocks noChangeArrowheads="1"/>
          </p:cNvSpPr>
          <p:nvPr/>
        </p:nvSpPr>
        <p:spPr bwMode="auto">
          <a:xfrm>
            <a:off x="3429000" y="4354513"/>
            <a:ext cx="1371600" cy="369887"/>
          </a:xfrm>
          <a:prstGeom prst="rect">
            <a:avLst/>
          </a:prstGeom>
          <a:noFill/>
          <a:ln w="9525">
            <a:noFill/>
            <a:miter lim="800000"/>
            <a:headEnd/>
            <a:tailEnd/>
          </a:ln>
        </p:spPr>
        <p:txBody>
          <a:bodyPr>
            <a:spAutoFit/>
          </a:bodyPr>
          <a:lstStyle/>
          <a:p>
            <a:r>
              <a:rPr lang="en-US">
                <a:solidFill>
                  <a:schemeClr val="accent1"/>
                </a:solidFill>
              </a:rPr>
              <a:t>~22 b/m</a:t>
            </a:r>
          </a:p>
        </p:txBody>
      </p:sp>
      <p:sp>
        <p:nvSpPr>
          <p:cNvPr id="81927" name="TextBox 6"/>
          <p:cNvSpPr txBox="1">
            <a:spLocks noChangeArrowheads="1"/>
          </p:cNvSpPr>
          <p:nvPr/>
        </p:nvSpPr>
        <p:spPr bwMode="auto">
          <a:xfrm>
            <a:off x="3429000" y="1700213"/>
            <a:ext cx="1371600" cy="369887"/>
          </a:xfrm>
          <a:prstGeom prst="rect">
            <a:avLst/>
          </a:prstGeom>
          <a:noFill/>
          <a:ln w="9525">
            <a:noFill/>
            <a:miter lim="800000"/>
            <a:headEnd/>
            <a:tailEnd/>
          </a:ln>
        </p:spPr>
        <p:txBody>
          <a:bodyPr>
            <a:spAutoFit/>
          </a:bodyPr>
          <a:lstStyle/>
          <a:p>
            <a:r>
              <a:rPr lang="en-US">
                <a:solidFill>
                  <a:schemeClr val="accent1"/>
                </a:solidFill>
              </a:rPr>
              <a:t>~24 c/m</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ChangeArrowheads="1"/>
          </p:cNvSpPr>
          <p:nvPr>
            <p:ph type="title"/>
          </p:nvPr>
        </p:nvSpPr>
        <p:spPr/>
        <p:txBody>
          <a:bodyPr/>
          <a:lstStyle/>
          <a:p>
            <a:pPr eaLnBrk="1" hangingPunct="1"/>
            <a:r>
              <a:rPr lang="en-US" b="1" smtClean="0"/>
              <a:t>Inconsistent Cardiovascular Response Latency</a:t>
            </a:r>
          </a:p>
        </p:txBody>
      </p:sp>
      <p:sp>
        <p:nvSpPr>
          <p:cNvPr id="82949" name="Rectangle 3"/>
          <p:cNvSpPr>
            <a:spLocks noGrp="1" noChangeArrowheads="1"/>
          </p:cNvSpPr>
          <p:nvPr>
            <p:ph idx="1"/>
          </p:nvPr>
        </p:nvSpPr>
        <p:spPr>
          <a:xfrm>
            <a:off x="685800" y="2209800"/>
            <a:ext cx="7924800" cy="2895600"/>
          </a:xfrm>
        </p:spPr>
        <p:txBody>
          <a:bodyPr/>
          <a:lstStyle/>
          <a:p>
            <a:pPr eaLnBrk="1" hangingPunct="1">
              <a:lnSpc>
                <a:spcPct val="130000"/>
              </a:lnSpc>
            </a:pPr>
            <a:r>
              <a:rPr lang="en-US" sz="2800" b="1" smtClean="0"/>
              <a:t>Consistent with EDR latency</a:t>
            </a:r>
          </a:p>
          <a:p>
            <a:pPr eaLnBrk="1" hangingPunct="1">
              <a:lnSpc>
                <a:spcPct val="130000"/>
              </a:lnSpc>
            </a:pPr>
            <a:r>
              <a:rPr lang="en-US" sz="2800" b="1" smtClean="0"/>
              <a:t>Contrast points of response onset of all CQs with all other question types</a:t>
            </a:r>
          </a:p>
          <a:p>
            <a:pPr eaLnBrk="1" hangingPunct="1">
              <a:lnSpc>
                <a:spcPct val="130000"/>
              </a:lnSpc>
            </a:pPr>
            <a:r>
              <a:rPr lang="en-US" sz="2800" b="1" smtClean="0"/>
              <a:t>Look for inconsistency unique to the CQs</a:t>
            </a:r>
          </a:p>
        </p:txBody>
      </p:sp>
      <p:sp>
        <p:nvSpPr>
          <p:cNvPr id="8294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82947" name="Slide Number Placeholder 5"/>
          <p:cNvSpPr>
            <a:spLocks noGrp="1"/>
          </p:cNvSpPr>
          <p:nvPr>
            <p:ph type="sldNum" sz="quarter" idx="12"/>
          </p:nvPr>
        </p:nvSpPr>
        <p:spPr>
          <a:noFill/>
        </p:spPr>
        <p:txBody>
          <a:bodyPr/>
          <a:lstStyle/>
          <a:p>
            <a:fld id="{AE157CC3-FEEA-444F-884C-BAC02395140A}" type="slidenum">
              <a:rPr lang="en-US" smtClean="0"/>
              <a:pPr/>
              <a:t>52</a:t>
            </a:fld>
            <a:endParaRPr lang="en-US"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2"/>
          <p:cNvSpPr>
            <a:spLocks noGrp="1" noChangeArrowheads="1"/>
          </p:cNvSpPr>
          <p:nvPr>
            <p:ph type="title"/>
          </p:nvPr>
        </p:nvSpPr>
        <p:spPr/>
        <p:txBody>
          <a:bodyPr/>
          <a:lstStyle/>
          <a:p>
            <a:pPr eaLnBrk="1" hangingPunct="1"/>
            <a:r>
              <a:rPr lang="en-US" b="1" smtClean="0"/>
              <a:t>Inconsistent Cardiovascular Response Latency</a:t>
            </a:r>
          </a:p>
        </p:txBody>
      </p:sp>
      <p:sp>
        <p:nvSpPr>
          <p:cNvPr id="84994"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84995" name="Slide Number Placeholder 5"/>
          <p:cNvSpPr>
            <a:spLocks noGrp="1"/>
          </p:cNvSpPr>
          <p:nvPr>
            <p:ph type="sldNum" sz="quarter" idx="12"/>
          </p:nvPr>
        </p:nvSpPr>
        <p:spPr>
          <a:noFill/>
        </p:spPr>
        <p:txBody>
          <a:bodyPr/>
          <a:lstStyle/>
          <a:p>
            <a:fld id="{51D9FE5A-7214-475B-8E32-59453ED5F03A}" type="slidenum">
              <a:rPr lang="en-US" smtClean="0"/>
              <a:pPr/>
              <a:t>53</a:t>
            </a:fld>
            <a:endParaRPr lang="en-US" smtClean="0"/>
          </a:p>
        </p:txBody>
      </p:sp>
      <p:grpSp>
        <p:nvGrpSpPr>
          <p:cNvPr id="14" name="Group 13"/>
          <p:cNvGrpSpPr/>
          <p:nvPr/>
        </p:nvGrpSpPr>
        <p:grpSpPr>
          <a:xfrm>
            <a:off x="457200" y="1828800"/>
            <a:ext cx="8382000" cy="4419600"/>
            <a:chOff x="457200" y="1828800"/>
            <a:chExt cx="8382000" cy="4419600"/>
          </a:xfrm>
        </p:grpSpPr>
        <p:pic>
          <p:nvPicPr>
            <p:cNvPr id="84997" name="Picture 5"/>
            <p:cNvPicPr>
              <a:picLocks noChangeAspect="1" noChangeArrowheads="1"/>
            </p:cNvPicPr>
            <p:nvPr/>
          </p:nvPicPr>
          <p:blipFill>
            <a:blip r:embed="rId3" cstate="print"/>
            <a:srcRect l="33145" t="64847" r="21222" b="18750"/>
            <a:stretch>
              <a:fillRect/>
            </a:stretch>
          </p:blipFill>
          <p:spPr bwMode="auto">
            <a:xfrm>
              <a:off x="457200" y="1828800"/>
              <a:ext cx="6400800" cy="1841500"/>
            </a:xfrm>
            <a:prstGeom prst="rect">
              <a:avLst/>
            </a:prstGeom>
            <a:noFill/>
            <a:ln w="9525">
              <a:solidFill>
                <a:schemeClr val="tx1"/>
              </a:solidFill>
              <a:miter lim="800000"/>
              <a:headEnd/>
              <a:tailEnd/>
            </a:ln>
          </p:spPr>
        </p:pic>
        <p:pic>
          <p:nvPicPr>
            <p:cNvPr id="84998" name="Picture 6"/>
            <p:cNvPicPr>
              <a:picLocks noChangeAspect="1" noChangeArrowheads="1"/>
            </p:cNvPicPr>
            <p:nvPr/>
          </p:nvPicPr>
          <p:blipFill>
            <a:blip r:embed="rId4" cstate="print"/>
            <a:srcRect l="20000" t="60938" r="14375" b="18167"/>
            <a:stretch>
              <a:fillRect/>
            </a:stretch>
          </p:blipFill>
          <p:spPr bwMode="auto">
            <a:xfrm>
              <a:off x="457200" y="3978275"/>
              <a:ext cx="8382000" cy="2133600"/>
            </a:xfrm>
            <a:prstGeom prst="rect">
              <a:avLst/>
            </a:prstGeom>
            <a:noFill/>
            <a:ln w="9525" algn="ctr">
              <a:solidFill>
                <a:schemeClr val="tx1"/>
              </a:solidFill>
              <a:miter lim="800000"/>
              <a:headEnd/>
              <a:tailEnd/>
            </a:ln>
          </p:spPr>
        </p:pic>
        <p:sp>
          <p:nvSpPr>
            <p:cNvPr id="620548" name="Line 4"/>
            <p:cNvSpPr>
              <a:spLocks noChangeShapeType="1"/>
            </p:cNvSpPr>
            <p:nvPr/>
          </p:nvSpPr>
          <p:spPr bwMode="auto">
            <a:xfrm flipV="1">
              <a:off x="5997575" y="3505200"/>
              <a:ext cx="0" cy="517525"/>
            </a:xfrm>
            <a:prstGeom prst="line">
              <a:avLst/>
            </a:prstGeom>
            <a:noFill/>
            <a:ln w="41275">
              <a:solidFill>
                <a:srgbClr val="008000"/>
              </a:solidFill>
              <a:round/>
              <a:headEnd/>
              <a:tailEnd type="triangle" w="med" len="med"/>
            </a:ln>
          </p:spPr>
          <p:txBody>
            <a:bodyPr/>
            <a:lstStyle/>
            <a:p>
              <a:endParaRPr lang="en-US"/>
            </a:p>
          </p:txBody>
        </p:sp>
        <p:sp>
          <p:nvSpPr>
            <p:cNvPr id="620551" name="Line 7"/>
            <p:cNvSpPr>
              <a:spLocks noChangeShapeType="1"/>
            </p:cNvSpPr>
            <p:nvPr/>
          </p:nvSpPr>
          <p:spPr bwMode="auto">
            <a:xfrm flipV="1">
              <a:off x="860425" y="5730875"/>
              <a:ext cx="0" cy="517525"/>
            </a:xfrm>
            <a:prstGeom prst="line">
              <a:avLst/>
            </a:prstGeom>
            <a:noFill/>
            <a:ln w="41275">
              <a:solidFill>
                <a:srgbClr val="008000"/>
              </a:solidFill>
              <a:round/>
              <a:headEnd/>
              <a:tailEnd type="triangle" w="med" len="med"/>
            </a:ln>
          </p:spPr>
          <p:txBody>
            <a:bodyPr/>
            <a:lstStyle/>
            <a:p>
              <a:endParaRPr lang="en-US"/>
            </a:p>
          </p:txBody>
        </p:sp>
        <p:sp>
          <p:nvSpPr>
            <p:cNvPr id="620552" name="Line 8"/>
            <p:cNvSpPr>
              <a:spLocks noChangeShapeType="1"/>
            </p:cNvSpPr>
            <p:nvPr/>
          </p:nvSpPr>
          <p:spPr bwMode="auto">
            <a:xfrm flipV="1">
              <a:off x="8023225" y="5232400"/>
              <a:ext cx="0" cy="517525"/>
            </a:xfrm>
            <a:prstGeom prst="line">
              <a:avLst/>
            </a:prstGeom>
            <a:noFill/>
            <a:ln w="41275">
              <a:solidFill>
                <a:srgbClr val="008000"/>
              </a:solidFill>
              <a:round/>
              <a:headEnd/>
              <a:tailEnd type="triangle" w="med" len="med"/>
            </a:ln>
          </p:spPr>
          <p:txBody>
            <a:bodyPr/>
            <a:lstStyle/>
            <a:p>
              <a:endParaRPr lang="en-US"/>
            </a:p>
          </p:txBody>
        </p:sp>
        <p:sp>
          <p:nvSpPr>
            <p:cNvPr id="620553" name="Line 9"/>
            <p:cNvSpPr>
              <a:spLocks noChangeShapeType="1"/>
            </p:cNvSpPr>
            <p:nvPr/>
          </p:nvSpPr>
          <p:spPr bwMode="auto">
            <a:xfrm flipV="1">
              <a:off x="1152525" y="3386138"/>
              <a:ext cx="0" cy="517525"/>
            </a:xfrm>
            <a:prstGeom prst="line">
              <a:avLst/>
            </a:prstGeom>
            <a:noFill/>
            <a:ln w="41275">
              <a:solidFill>
                <a:srgbClr val="FF0000"/>
              </a:solidFill>
              <a:round/>
              <a:headEnd/>
              <a:tailEnd type="arrow" w="med" len="med"/>
            </a:ln>
          </p:spPr>
          <p:txBody>
            <a:bodyPr/>
            <a:lstStyle/>
            <a:p>
              <a:endParaRPr lang="en-US"/>
            </a:p>
          </p:txBody>
        </p:sp>
        <p:sp>
          <p:nvSpPr>
            <p:cNvPr id="620554" name="Line 10"/>
            <p:cNvSpPr>
              <a:spLocks noChangeShapeType="1"/>
            </p:cNvSpPr>
            <p:nvPr/>
          </p:nvSpPr>
          <p:spPr bwMode="auto">
            <a:xfrm flipV="1">
              <a:off x="3646488" y="3397250"/>
              <a:ext cx="0" cy="517525"/>
            </a:xfrm>
            <a:prstGeom prst="line">
              <a:avLst/>
            </a:prstGeom>
            <a:noFill/>
            <a:ln w="41275">
              <a:solidFill>
                <a:srgbClr val="FF0000"/>
              </a:solidFill>
              <a:round/>
              <a:headEnd/>
              <a:tailEnd type="arrow" w="med" len="med"/>
            </a:ln>
          </p:spPr>
          <p:txBody>
            <a:bodyPr/>
            <a:lstStyle/>
            <a:p>
              <a:endParaRPr lang="en-US"/>
            </a:p>
          </p:txBody>
        </p:sp>
        <p:sp>
          <p:nvSpPr>
            <p:cNvPr id="620555" name="Line 11"/>
            <p:cNvSpPr>
              <a:spLocks noChangeShapeType="1"/>
            </p:cNvSpPr>
            <p:nvPr/>
          </p:nvSpPr>
          <p:spPr bwMode="auto">
            <a:xfrm flipV="1">
              <a:off x="3376613" y="5175250"/>
              <a:ext cx="0" cy="517525"/>
            </a:xfrm>
            <a:prstGeom prst="line">
              <a:avLst/>
            </a:prstGeom>
            <a:noFill/>
            <a:ln w="41275">
              <a:solidFill>
                <a:srgbClr val="FF0000"/>
              </a:solidFill>
              <a:round/>
              <a:headEnd/>
              <a:tailEnd type="arrow" w="med" len="med"/>
            </a:ln>
          </p:spPr>
          <p:txBody>
            <a:bodyPr/>
            <a:lstStyle/>
            <a:p>
              <a:endParaRPr lang="en-US"/>
            </a:p>
          </p:txBody>
        </p:sp>
        <p:sp>
          <p:nvSpPr>
            <p:cNvPr id="620556" name="Line 12"/>
            <p:cNvSpPr>
              <a:spLocks noChangeShapeType="1"/>
            </p:cNvSpPr>
            <p:nvPr/>
          </p:nvSpPr>
          <p:spPr bwMode="auto">
            <a:xfrm flipV="1">
              <a:off x="5584825" y="5456238"/>
              <a:ext cx="0" cy="517525"/>
            </a:xfrm>
            <a:prstGeom prst="line">
              <a:avLst/>
            </a:prstGeom>
            <a:noFill/>
            <a:ln w="41275">
              <a:solidFill>
                <a:srgbClr val="FF0000"/>
              </a:solidFill>
              <a:round/>
              <a:headEnd/>
              <a:tailEnd type="arrow" w="med" len="med"/>
            </a:ln>
          </p:spPr>
          <p:txBody>
            <a:bodyPr/>
            <a:lstStyle/>
            <a:p>
              <a:endParaRPr lang="en-US"/>
            </a:p>
          </p:txBody>
        </p:sp>
      </p:gr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2354" name="Rectangle 2"/>
          <p:cNvSpPr>
            <a:spLocks noGrp="1" noChangeArrowheads="1"/>
          </p:cNvSpPr>
          <p:nvPr>
            <p:ph type="ctrTitle"/>
          </p:nvPr>
        </p:nvSpPr>
        <p:spPr/>
        <p:txBody>
          <a:bodyPr/>
          <a:lstStyle/>
          <a:p>
            <a:pPr eaLnBrk="1" hangingPunct="1">
              <a:defRPr/>
            </a:pPr>
            <a:r>
              <a:rPr lang="en-US" sz="4600" b="1" smtClean="0">
                <a:effectLst>
                  <a:outerShdw blurRad="38100" dist="38100" dir="2700000" algn="tl">
                    <a:srgbClr val="C0C0C0"/>
                  </a:outerShdw>
                </a:effectLst>
              </a:rPr>
              <a:t>Review - Cardio</a:t>
            </a:r>
            <a:endParaRPr lang="en-US" sz="4600" b="1" smtClean="0"/>
          </a:p>
        </p:txBody>
      </p:sp>
      <p:sp>
        <p:nvSpPr>
          <p:cNvPr id="5" name="Text Box 4"/>
          <p:cNvSpPr txBox="1">
            <a:spLocks noChangeArrowheads="1"/>
          </p:cNvSpPr>
          <p:nvPr/>
        </p:nvSpPr>
        <p:spPr bwMode="auto">
          <a:xfrm>
            <a:off x="2057400" y="4042481"/>
            <a:ext cx="4999220" cy="1200329"/>
          </a:xfrm>
          <a:prstGeom prst="rect">
            <a:avLst/>
          </a:prstGeom>
          <a:noFill/>
          <a:ln w="9525">
            <a:noFill/>
            <a:miter lim="800000"/>
            <a:headEnd/>
            <a:tailEnd/>
          </a:ln>
        </p:spPr>
        <p:txBody>
          <a:bodyPr wrap="square">
            <a:spAutoFit/>
          </a:bodyPr>
          <a:lstStyle/>
          <a:p>
            <a:pPr>
              <a:spcBef>
                <a:spcPct val="50000"/>
              </a:spcBef>
            </a:pPr>
            <a:r>
              <a:rPr lang="en-US" sz="3600" dirty="0" smtClean="0"/>
              <a:t>Can you name the five criteria?</a:t>
            </a:r>
            <a:endParaRPr lang="en-US" sz="36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61235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1026"/>
          <p:cNvSpPr>
            <a:spLocks noGrp="1" noChangeArrowheads="1"/>
          </p:cNvSpPr>
          <p:nvPr>
            <p:ph type="title"/>
          </p:nvPr>
        </p:nvSpPr>
        <p:spPr/>
        <p:txBody>
          <a:bodyPr/>
          <a:lstStyle/>
          <a:p>
            <a:pPr eaLnBrk="1" hangingPunct="1"/>
            <a:r>
              <a:rPr lang="en-US" b="1" smtClean="0"/>
              <a:t>Other CM Signature Considerations</a:t>
            </a:r>
          </a:p>
        </p:txBody>
      </p:sp>
      <p:sp>
        <p:nvSpPr>
          <p:cNvPr id="88069" name="Rectangle 1027"/>
          <p:cNvSpPr>
            <a:spLocks noGrp="1" noChangeArrowheads="1"/>
          </p:cNvSpPr>
          <p:nvPr>
            <p:ph idx="1"/>
          </p:nvPr>
        </p:nvSpPr>
        <p:spPr>
          <a:xfrm>
            <a:off x="949325" y="1981200"/>
            <a:ext cx="7508875" cy="4114800"/>
          </a:xfrm>
        </p:spPr>
        <p:txBody>
          <a:bodyPr/>
          <a:lstStyle/>
          <a:p>
            <a:pPr eaLnBrk="1" hangingPunct="1">
              <a:lnSpc>
                <a:spcPct val="130000"/>
              </a:lnSpc>
            </a:pPr>
            <a:r>
              <a:rPr lang="en-US" b="1" smtClean="0"/>
              <a:t>“Messy” test data containing erratic breathing, erratic EDA tracings, erratic “jumping” cardiograph tracings with a pulse rate over 100 BPM</a:t>
            </a:r>
          </a:p>
        </p:txBody>
      </p:sp>
      <p:sp>
        <p:nvSpPr>
          <p:cNvPr id="88066"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88067" name="Slide Number Placeholder 5"/>
          <p:cNvSpPr>
            <a:spLocks noGrp="1"/>
          </p:cNvSpPr>
          <p:nvPr>
            <p:ph type="sldNum" sz="quarter" idx="12"/>
          </p:nvPr>
        </p:nvSpPr>
        <p:spPr>
          <a:noFill/>
        </p:spPr>
        <p:txBody>
          <a:bodyPr/>
          <a:lstStyle/>
          <a:p>
            <a:fld id="{1404FB53-1BE8-4C9C-9F8C-489833F8EFE3}" type="slidenum">
              <a:rPr lang="en-US" smtClean="0"/>
              <a:pPr/>
              <a:t>55</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224258"/>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Footer Placeholder 5"/>
          <p:cNvSpPr>
            <a:spLocks noGrp="1"/>
          </p:cNvSpPr>
          <p:nvPr>
            <p:ph type="ftr" sz="quarter" idx="11"/>
          </p:nvPr>
        </p:nvSpPr>
        <p:spPr>
          <a:noFill/>
        </p:spPr>
        <p:txBody>
          <a:bodyPr/>
          <a:lstStyle/>
          <a:p>
            <a:r>
              <a:rPr lang="en-US" smtClean="0"/>
              <a:t>For Official Use Only/Law Enforcement Sensitive</a:t>
            </a:r>
          </a:p>
        </p:txBody>
      </p:sp>
      <p:sp>
        <p:nvSpPr>
          <p:cNvPr id="91139" name="Slide Number Placeholder 6"/>
          <p:cNvSpPr>
            <a:spLocks noGrp="1"/>
          </p:cNvSpPr>
          <p:nvPr>
            <p:ph type="sldNum" sz="quarter" idx="12"/>
          </p:nvPr>
        </p:nvSpPr>
        <p:spPr>
          <a:noFill/>
        </p:spPr>
        <p:txBody>
          <a:bodyPr/>
          <a:lstStyle/>
          <a:p>
            <a:fld id="{F6F51EB6-FC14-4317-B4FD-B294F051CE00}" type="slidenum">
              <a:rPr lang="en-US" smtClean="0"/>
              <a:pPr/>
              <a:t>56</a:t>
            </a:fld>
            <a:endParaRPr lang="en-US" smtClean="0"/>
          </a:p>
        </p:txBody>
      </p:sp>
      <p:sp>
        <p:nvSpPr>
          <p:cNvPr id="91140" name="Rectangle 2"/>
          <p:cNvSpPr>
            <a:spLocks noGrp="1" noChangeArrowheads="1"/>
          </p:cNvSpPr>
          <p:nvPr>
            <p:ph type="title"/>
          </p:nvPr>
        </p:nvSpPr>
        <p:spPr/>
        <p:txBody>
          <a:bodyPr/>
          <a:lstStyle/>
          <a:p>
            <a:pPr eaLnBrk="1" hangingPunct="1"/>
            <a:r>
              <a:rPr lang="en-US" b="1" smtClean="0"/>
              <a:t>Other CM Signature Considerations</a:t>
            </a:r>
          </a:p>
        </p:txBody>
      </p:sp>
      <p:pic>
        <p:nvPicPr>
          <p:cNvPr id="91141" name="Picture 3"/>
          <p:cNvPicPr>
            <a:picLocks noChangeAspect="1" noChangeArrowheads="1"/>
          </p:cNvPicPr>
          <p:nvPr/>
        </p:nvPicPr>
        <p:blipFill>
          <a:blip r:embed="rId3" cstate="print"/>
          <a:srcRect l="10498" t="10689" r="6674" b="9564"/>
          <a:stretch>
            <a:fillRect/>
          </a:stretch>
        </p:blipFill>
        <p:spPr bwMode="auto">
          <a:xfrm>
            <a:off x="1220788" y="1676400"/>
            <a:ext cx="6627812" cy="4484688"/>
          </a:xfrm>
          <a:prstGeom prst="rect">
            <a:avLst/>
          </a:prstGeom>
          <a:noFill/>
          <a:ln w="28575">
            <a:solidFill>
              <a:srgbClr val="C0C0C0"/>
            </a:solidFill>
            <a:miter lim="800000"/>
            <a:headEnd/>
            <a:tailEnd/>
          </a:ln>
        </p:spPr>
      </p:pic>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Footer Placeholder 5"/>
          <p:cNvSpPr>
            <a:spLocks noGrp="1"/>
          </p:cNvSpPr>
          <p:nvPr>
            <p:ph type="ftr" sz="quarter" idx="11"/>
          </p:nvPr>
        </p:nvSpPr>
        <p:spPr>
          <a:noFill/>
        </p:spPr>
        <p:txBody>
          <a:bodyPr/>
          <a:lstStyle/>
          <a:p>
            <a:r>
              <a:rPr lang="en-US" smtClean="0"/>
              <a:t>For Official Use Only/Law Enforcement Sensitive</a:t>
            </a:r>
          </a:p>
        </p:txBody>
      </p:sp>
      <p:sp>
        <p:nvSpPr>
          <p:cNvPr id="92163" name="Slide Number Placeholder 6"/>
          <p:cNvSpPr>
            <a:spLocks noGrp="1"/>
          </p:cNvSpPr>
          <p:nvPr>
            <p:ph type="sldNum" sz="quarter" idx="12"/>
          </p:nvPr>
        </p:nvSpPr>
        <p:spPr>
          <a:noFill/>
        </p:spPr>
        <p:txBody>
          <a:bodyPr/>
          <a:lstStyle/>
          <a:p>
            <a:fld id="{85ABB615-F60D-411E-97A3-CBBD13FC2597}" type="slidenum">
              <a:rPr lang="en-US" smtClean="0"/>
              <a:pPr/>
              <a:t>57</a:t>
            </a:fld>
            <a:endParaRPr lang="en-US" smtClean="0"/>
          </a:p>
        </p:txBody>
      </p:sp>
      <p:sp>
        <p:nvSpPr>
          <p:cNvPr id="92164" name="Rectangle 2"/>
          <p:cNvSpPr>
            <a:spLocks noGrp="1" noChangeArrowheads="1"/>
          </p:cNvSpPr>
          <p:nvPr>
            <p:ph type="title"/>
          </p:nvPr>
        </p:nvSpPr>
        <p:spPr/>
        <p:txBody>
          <a:bodyPr/>
          <a:lstStyle/>
          <a:p>
            <a:pPr eaLnBrk="1" hangingPunct="1"/>
            <a:r>
              <a:rPr lang="en-US" b="1" smtClean="0"/>
              <a:t>Other CM Signature Considerations</a:t>
            </a:r>
          </a:p>
        </p:txBody>
      </p:sp>
      <p:pic>
        <p:nvPicPr>
          <p:cNvPr id="92165" name="Picture 5"/>
          <p:cNvPicPr>
            <a:picLocks noChangeAspect="1" noChangeArrowheads="1"/>
          </p:cNvPicPr>
          <p:nvPr/>
        </p:nvPicPr>
        <p:blipFill>
          <a:blip r:embed="rId3" cstate="print"/>
          <a:srcRect l="10649" t="16408" r="14398" b="12471"/>
          <a:stretch>
            <a:fillRect/>
          </a:stretch>
        </p:blipFill>
        <p:spPr bwMode="auto">
          <a:xfrm>
            <a:off x="1603375" y="1717675"/>
            <a:ext cx="5940425" cy="4510088"/>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Footer Placeholder 4"/>
          <p:cNvSpPr>
            <a:spLocks noGrp="1"/>
          </p:cNvSpPr>
          <p:nvPr>
            <p:ph type="ftr" sz="quarter" idx="11"/>
          </p:nvPr>
        </p:nvSpPr>
        <p:spPr>
          <a:noFill/>
        </p:spPr>
        <p:txBody>
          <a:bodyPr/>
          <a:lstStyle/>
          <a:p>
            <a:r>
              <a:rPr lang="en-US" smtClean="0"/>
              <a:t>For Official Use Only/Law Enforcement Sensitive</a:t>
            </a:r>
          </a:p>
        </p:txBody>
      </p:sp>
      <p:sp>
        <p:nvSpPr>
          <p:cNvPr id="93187" name="Slide Number Placeholder 5"/>
          <p:cNvSpPr>
            <a:spLocks noGrp="1"/>
          </p:cNvSpPr>
          <p:nvPr>
            <p:ph type="sldNum" sz="quarter" idx="12"/>
          </p:nvPr>
        </p:nvSpPr>
        <p:spPr>
          <a:noFill/>
        </p:spPr>
        <p:txBody>
          <a:bodyPr/>
          <a:lstStyle/>
          <a:p>
            <a:fld id="{50EE410F-A926-419A-B1F5-E8F7A4454DB9}" type="slidenum">
              <a:rPr lang="en-US" smtClean="0"/>
              <a:pPr/>
              <a:t>58</a:t>
            </a:fld>
            <a:endParaRPr lang="en-US" smtClean="0"/>
          </a:p>
        </p:txBody>
      </p:sp>
      <p:sp>
        <p:nvSpPr>
          <p:cNvPr id="93188" name="Rectangle 2"/>
          <p:cNvSpPr>
            <a:spLocks noGrp="1" noChangeArrowheads="1"/>
          </p:cNvSpPr>
          <p:nvPr>
            <p:ph type="title"/>
          </p:nvPr>
        </p:nvSpPr>
        <p:spPr/>
        <p:txBody>
          <a:bodyPr/>
          <a:lstStyle/>
          <a:p>
            <a:pPr eaLnBrk="1" hangingPunct="1"/>
            <a:r>
              <a:rPr lang="en-US" b="1" smtClean="0"/>
              <a:t>Cookie-Cutter Responses</a:t>
            </a:r>
          </a:p>
        </p:txBody>
      </p:sp>
      <p:sp>
        <p:nvSpPr>
          <p:cNvPr id="93189" name="Rectangle 3"/>
          <p:cNvSpPr>
            <a:spLocks noGrp="1" noChangeArrowheads="1"/>
          </p:cNvSpPr>
          <p:nvPr>
            <p:ph type="body" idx="1"/>
          </p:nvPr>
        </p:nvSpPr>
        <p:spPr>
          <a:xfrm>
            <a:off x="949325" y="2209800"/>
            <a:ext cx="7661275" cy="2286000"/>
          </a:xfrm>
        </p:spPr>
        <p:txBody>
          <a:bodyPr/>
          <a:lstStyle/>
          <a:p>
            <a:pPr eaLnBrk="1" hangingPunct="1">
              <a:lnSpc>
                <a:spcPct val="120000"/>
              </a:lnSpc>
            </a:pPr>
            <a:r>
              <a:rPr lang="en-US" b="1" smtClean="0"/>
              <a:t>Lack of variability</a:t>
            </a:r>
          </a:p>
          <a:p>
            <a:pPr eaLnBrk="1" hangingPunct="1">
              <a:lnSpc>
                <a:spcPct val="120000"/>
              </a:lnSpc>
            </a:pPr>
            <a:r>
              <a:rPr lang="en-US" b="1" smtClean="0"/>
              <a:t>Can occur in any channel, or combinations of channels</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ooter Placeholder 4"/>
          <p:cNvSpPr>
            <a:spLocks noGrp="1"/>
          </p:cNvSpPr>
          <p:nvPr>
            <p:ph type="ftr" sz="quarter" idx="11"/>
          </p:nvPr>
        </p:nvSpPr>
        <p:spPr>
          <a:noFill/>
        </p:spPr>
        <p:txBody>
          <a:bodyPr/>
          <a:lstStyle/>
          <a:p>
            <a:r>
              <a:rPr lang="en-US" smtClean="0"/>
              <a:t>For Official Use Only/Law Enforcement Sensitive</a:t>
            </a:r>
          </a:p>
        </p:txBody>
      </p:sp>
      <p:sp>
        <p:nvSpPr>
          <p:cNvPr id="96259" name="Slide Number Placeholder 5"/>
          <p:cNvSpPr>
            <a:spLocks noGrp="1"/>
          </p:cNvSpPr>
          <p:nvPr>
            <p:ph type="sldNum" sz="quarter" idx="12"/>
          </p:nvPr>
        </p:nvSpPr>
        <p:spPr>
          <a:noFill/>
        </p:spPr>
        <p:txBody>
          <a:bodyPr/>
          <a:lstStyle/>
          <a:p>
            <a:fld id="{B8B23611-8BFF-48E8-9FA0-2EA0CDBE5C8D}" type="slidenum">
              <a:rPr lang="en-US" smtClean="0"/>
              <a:pPr/>
              <a:t>59</a:t>
            </a:fld>
            <a:endParaRPr lang="en-US" smtClean="0"/>
          </a:p>
        </p:txBody>
      </p:sp>
      <p:sp>
        <p:nvSpPr>
          <p:cNvPr id="96260" name="Rectangle 2"/>
          <p:cNvSpPr>
            <a:spLocks noGrp="1" noChangeArrowheads="1"/>
          </p:cNvSpPr>
          <p:nvPr>
            <p:ph type="title"/>
          </p:nvPr>
        </p:nvSpPr>
        <p:spPr/>
        <p:txBody>
          <a:bodyPr/>
          <a:lstStyle/>
          <a:p>
            <a:pPr eaLnBrk="1" hangingPunct="1"/>
            <a:r>
              <a:rPr lang="en-US" b="1" smtClean="0"/>
              <a:t>Cookie-Cutter Responses</a:t>
            </a:r>
          </a:p>
        </p:txBody>
      </p:sp>
      <p:pic>
        <p:nvPicPr>
          <p:cNvPr id="96261" name="Picture 5"/>
          <p:cNvPicPr>
            <a:picLocks noChangeAspect="1" noChangeArrowheads="1"/>
          </p:cNvPicPr>
          <p:nvPr/>
        </p:nvPicPr>
        <p:blipFill>
          <a:blip r:embed="rId3" cstate="print"/>
          <a:srcRect l="6224" t="39099" r="8099" b="12471"/>
          <a:stretch>
            <a:fillRect/>
          </a:stretch>
        </p:blipFill>
        <p:spPr bwMode="auto">
          <a:xfrm>
            <a:off x="225425" y="1905000"/>
            <a:ext cx="8693150" cy="3929063"/>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r>
              <a:rPr lang="en-US" b="1" smtClean="0"/>
              <a:t>The Key</a:t>
            </a:r>
          </a:p>
        </p:txBody>
      </p:sp>
      <p:sp>
        <p:nvSpPr>
          <p:cNvPr id="10245" name="Rectangle 3"/>
          <p:cNvSpPr>
            <a:spLocks noGrp="1" noChangeArrowheads="1"/>
          </p:cNvSpPr>
          <p:nvPr>
            <p:ph idx="1"/>
          </p:nvPr>
        </p:nvSpPr>
        <p:spPr>
          <a:xfrm>
            <a:off x="381000" y="2209800"/>
            <a:ext cx="8305800" cy="3505200"/>
          </a:xfrm>
        </p:spPr>
        <p:txBody>
          <a:bodyPr/>
          <a:lstStyle/>
          <a:p>
            <a:pPr eaLnBrk="1" hangingPunct="1">
              <a:lnSpc>
                <a:spcPct val="110000"/>
              </a:lnSpc>
            </a:pPr>
            <a:r>
              <a:rPr lang="en-US" sz="3400" b="1" dirty="0" smtClean="0"/>
              <a:t>What is the key to CM identification?</a:t>
            </a:r>
          </a:p>
          <a:p>
            <a:pPr lvl="1" eaLnBrk="1" hangingPunct="1">
              <a:lnSpc>
                <a:spcPct val="110000"/>
              </a:lnSpc>
            </a:pPr>
            <a:r>
              <a:rPr lang="en-US" sz="3000" b="1" dirty="0" smtClean="0"/>
              <a:t>Atypical Physiology</a:t>
            </a:r>
          </a:p>
          <a:p>
            <a:pPr lvl="1" eaLnBrk="1" hangingPunct="1">
              <a:lnSpc>
                <a:spcPct val="110000"/>
              </a:lnSpc>
            </a:pPr>
            <a:r>
              <a:rPr lang="en-US" sz="3000" b="1" dirty="0" smtClean="0"/>
              <a:t>Frequency</a:t>
            </a:r>
          </a:p>
          <a:p>
            <a:pPr lvl="1" eaLnBrk="1" hangingPunct="1">
              <a:lnSpc>
                <a:spcPct val="110000"/>
              </a:lnSpc>
            </a:pPr>
            <a:r>
              <a:rPr lang="en-US" sz="3000" b="1" dirty="0" smtClean="0"/>
              <a:t>Specificity</a:t>
            </a:r>
          </a:p>
          <a:p>
            <a:pPr lvl="1" eaLnBrk="1" hangingPunct="1">
              <a:lnSpc>
                <a:spcPct val="110000"/>
              </a:lnSpc>
            </a:pPr>
            <a:r>
              <a:rPr lang="en-US" sz="3000" b="1" dirty="0" smtClean="0"/>
              <a:t>Clusters</a:t>
            </a:r>
          </a:p>
        </p:txBody>
      </p:sp>
      <p:sp>
        <p:nvSpPr>
          <p:cNvPr id="10242"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0243" name="Slide Number Placeholder 5"/>
          <p:cNvSpPr>
            <a:spLocks noGrp="1"/>
          </p:cNvSpPr>
          <p:nvPr>
            <p:ph type="sldNum" sz="quarter" idx="12"/>
          </p:nvPr>
        </p:nvSpPr>
        <p:spPr>
          <a:noFill/>
        </p:spPr>
        <p:txBody>
          <a:bodyPr/>
          <a:lstStyle/>
          <a:p>
            <a:fld id="{9A5831C9-93FC-4FB2-8569-DDDD72519CA7}" type="slidenum">
              <a:rPr lang="en-US" smtClean="0"/>
              <a:pPr/>
              <a:t>6</a:t>
            </a:fld>
            <a:endParaRPr lang="en-US" smtClean="0"/>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oter Placeholder 4"/>
          <p:cNvSpPr>
            <a:spLocks noGrp="1"/>
          </p:cNvSpPr>
          <p:nvPr>
            <p:ph type="ftr" sz="quarter" idx="11"/>
          </p:nvPr>
        </p:nvSpPr>
        <p:spPr>
          <a:noFill/>
        </p:spPr>
        <p:txBody>
          <a:bodyPr/>
          <a:lstStyle/>
          <a:p>
            <a:r>
              <a:rPr lang="en-US" smtClean="0"/>
              <a:t>For Official Use Only/Law Enforcement Sensitive</a:t>
            </a:r>
          </a:p>
        </p:txBody>
      </p:sp>
      <p:sp>
        <p:nvSpPr>
          <p:cNvPr id="98307" name="Slide Number Placeholder 5"/>
          <p:cNvSpPr>
            <a:spLocks noGrp="1"/>
          </p:cNvSpPr>
          <p:nvPr>
            <p:ph type="sldNum" sz="quarter" idx="12"/>
          </p:nvPr>
        </p:nvSpPr>
        <p:spPr>
          <a:noFill/>
        </p:spPr>
        <p:txBody>
          <a:bodyPr/>
          <a:lstStyle/>
          <a:p>
            <a:fld id="{108DB9E5-F4D4-4896-85DD-D124514600D1}" type="slidenum">
              <a:rPr lang="en-US" smtClean="0"/>
              <a:pPr/>
              <a:t>60</a:t>
            </a:fld>
            <a:endParaRPr lang="en-US" smtClean="0"/>
          </a:p>
        </p:txBody>
      </p:sp>
      <p:sp>
        <p:nvSpPr>
          <p:cNvPr id="98308" name="Rectangle 2"/>
          <p:cNvSpPr>
            <a:spLocks noGrp="1" noChangeArrowheads="1"/>
          </p:cNvSpPr>
          <p:nvPr>
            <p:ph type="title"/>
          </p:nvPr>
        </p:nvSpPr>
        <p:spPr/>
        <p:txBody>
          <a:bodyPr/>
          <a:lstStyle/>
          <a:p>
            <a:pPr eaLnBrk="1" hangingPunct="1"/>
            <a:r>
              <a:rPr lang="en-US" b="1" smtClean="0"/>
              <a:t>Cookie-Cutter Responses</a:t>
            </a:r>
          </a:p>
        </p:txBody>
      </p:sp>
      <p:pic>
        <p:nvPicPr>
          <p:cNvPr id="98309" name="Picture 8"/>
          <p:cNvPicPr>
            <a:picLocks noChangeAspect="1" noChangeArrowheads="1"/>
          </p:cNvPicPr>
          <p:nvPr/>
        </p:nvPicPr>
        <p:blipFill>
          <a:blip r:embed="rId3" cstate="print"/>
          <a:srcRect l="15227" t="18002" r="19858" b="12471"/>
          <a:stretch>
            <a:fillRect/>
          </a:stretch>
        </p:blipFill>
        <p:spPr bwMode="auto">
          <a:xfrm>
            <a:off x="1819275" y="1577975"/>
            <a:ext cx="5410200" cy="4633913"/>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Footer Placeholder 4"/>
          <p:cNvSpPr>
            <a:spLocks noGrp="1"/>
          </p:cNvSpPr>
          <p:nvPr>
            <p:ph type="ftr" sz="quarter" idx="11"/>
          </p:nvPr>
        </p:nvSpPr>
        <p:spPr>
          <a:noFill/>
        </p:spPr>
        <p:txBody>
          <a:bodyPr/>
          <a:lstStyle/>
          <a:p>
            <a:r>
              <a:rPr lang="en-US" smtClean="0"/>
              <a:t>For Official Use Only/Law Enforcement Sensitive</a:t>
            </a:r>
          </a:p>
        </p:txBody>
      </p:sp>
      <p:sp>
        <p:nvSpPr>
          <p:cNvPr id="101379" name="Slide Number Placeholder 5"/>
          <p:cNvSpPr>
            <a:spLocks noGrp="1"/>
          </p:cNvSpPr>
          <p:nvPr>
            <p:ph type="sldNum" sz="quarter" idx="12"/>
          </p:nvPr>
        </p:nvSpPr>
        <p:spPr>
          <a:noFill/>
        </p:spPr>
        <p:txBody>
          <a:bodyPr/>
          <a:lstStyle/>
          <a:p>
            <a:fld id="{95F45122-CA7A-411D-8EDD-6AC30F7F14FD}" type="slidenum">
              <a:rPr lang="en-US" smtClean="0"/>
              <a:pPr/>
              <a:t>61</a:t>
            </a:fld>
            <a:endParaRPr lang="en-US" smtClean="0"/>
          </a:p>
        </p:txBody>
      </p:sp>
      <p:sp>
        <p:nvSpPr>
          <p:cNvPr id="101380" name="Rectangle 2"/>
          <p:cNvSpPr>
            <a:spLocks noGrp="1" noChangeArrowheads="1"/>
          </p:cNvSpPr>
          <p:nvPr>
            <p:ph type="title"/>
          </p:nvPr>
        </p:nvSpPr>
        <p:spPr/>
        <p:txBody>
          <a:bodyPr/>
          <a:lstStyle/>
          <a:p>
            <a:pPr eaLnBrk="1" hangingPunct="1"/>
            <a:r>
              <a:rPr lang="en-US" b="1" smtClean="0"/>
              <a:t>Dramatic Tonic Change in Rate or Morphology</a:t>
            </a:r>
          </a:p>
        </p:txBody>
      </p:sp>
      <p:sp>
        <p:nvSpPr>
          <p:cNvPr id="101381" name="Rectangle 3"/>
          <p:cNvSpPr>
            <a:spLocks noGrp="1" noChangeArrowheads="1"/>
          </p:cNvSpPr>
          <p:nvPr>
            <p:ph type="body" idx="1"/>
          </p:nvPr>
        </p:nvSpPr>
        <p:spPr>
          <a:xfrm>
            <a:off x="949325" y="2209800"/>
            <a:ext cx="7661275" cy="1828800"/>
          </a:xfrm>
        </p:spPr>
        <p:txBody>
          <a:bodyPr/>
          <a:lstStyle/>
          <a:p>
            <a:pPr eaLnBrk="1" hangingPunct="1">
              <a:lnSpc>
                <a:spcPct val="130000"/>
              </a:lnSpc>
            </a:pPr>
            <a:r>
              <a:rPr lang="en-US" b="1" dirty="0" smtClean="0"/>
              <a:t>Significant changes in waveforms</a:t>
            </a:r>
          </a:p>
          <a:p>
            <a:pPr eaLnBrk="1" hangingPunct="1">
              <a:lnSpc>
                <a:spcPct val="130000"/>
              </a:lnSpc>
            </a:pPr>
            <a:r>
              <a:rPr lang="en-US" b="1" dirty="0" smtClean="0"/>
              <a:t>Within or between charts</a:t>
            </a: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Footer Placeholder 5"/>
          <p:cNvSpPr>
            <a:spLocks noGrp="1"/>
          </p:cNvSpPr>
          <p:nvPr>
            <p:ph type="ftr" sz="quarter" idx="11"/>
          </p:nvPr>
        </p:nvSpPr>
        <p:spPr>
          <a:noFill/>
        </p:spPr>
        <p:txBody>
          <a:bodyPr/>
          <a:lstStyle/>
          <a:p>
            <a:r>
              <a:rPr lang="en-US" smtClean="0"/>
              <a:t>For Official Use Only/Law Enforcement Sensitive</a:t>
            </a:r>
          </a:p>
        </p:txBody>
      </p:sp>
      <p:sp>
        <p:nvSpPr>
          <p:cNvPr id="103427" name="Slide Number Placeholder 6"/>
          <p:cNvSpPr>
            <a:spLocks noGrp="1"/>
          </p:cNvSpPr>
          <p:nvPr>
            <p:ph type="sldNum" sz="quarter" idx="12"/>
          </p:nvPr>
        </p:nvSpPr>
        <p:spPr>
          <a:noFill/>
        </p:spPr>
        <p:txBody>
          <a:bodyPr/>
          <a:lstStyle/>
          <a:p>
            <a:fld id="{C00B05B8-5006-4203-B661-65333383D122}" type="slidenum">
              <a:rPr lang="en-US" smtClean="0"/>
              <a:pPr/>
              <a:t>62</a:t>
            </a:fld>
            <a:endParaRPr lang="en-US" smtClean="0"/>
          </a:p>
        </p:txBody>
      </p:sp>
      <p:sp>
        <p:nvSpPr>
          <p:cNvPr id="103428" name="Rectangle 2"/>
          <p:cNvSpPr>
            <a:spLocks noGrp="1" noChangeArrowheads="1"/>
          </p:cNvSpPr>
          <p:nvPr>
            <p:ph type="title"/>
          </p:nvPr>
        </p:nvSpPr>
        <p:spPr/>
        <p:txBody>
          <a:bodyPr/>
          <a:lstStyle/>
          <a:p>
            <a:pPr eaLnBrk="1" hangingPunct="1"/>
            <a:r>
              <a:rPr lang="en-US" b="1" smtClean="0"/>
              <a:t>Dramatic Tonic Change in Rate or Morphology</a:t>
            </a:r>
          </a:p>
        </p:txBody>
      </p:sp>
      <p:pic>
        <p:nvPicPr>
          <p:cNvPr id="103429" name="Picture 3" descr="Tonic2"/>
          <p:cNvPicPr>
            <a:picLocks noGrp="1" noChangeAspect="1" noChangeArrowheads="1"/>
          </p:cNvPicPr>
          <p:nvPr>
            <p:ph sz="half" idx="2"/>
          </p:nvPr>
        </p:nvPicPr>
        <p:blipFill>
          <a:blip r:embed="rId3" cstate="print"/>
          <a:srcRect l="2621" t="1587" r="3630" b="6348"/>
          <a:stretch>
            <a:fillRect/>
          </a:stretch>
        </p:blipFill>
        <p:spPr>
          <a:xfrm>
            <a:off x="1844675" y="1631950"/>
            <a:ext cx="5487988" cy="4584700"/>
          </a:xfrm>
          <a:noFill/>
          <a:ln>
            <a:solidFill>
              <a:schemeClr val="tx1"/>
            </a:solidFill>
          </a:ln>
        </p:spPr>
      </p:pic>
      <p:sp>
        <p:nvSpPr>
          <p:cNvPr id="6" name="Rectangle 5"/>
          <p:cNvSpPr/>
          <p:nvPr/>
        </p:nvSpPr>
        <p:spPr bwMode="auto">
          <a:xfrm>
            <a:off x="4724400" y="1631430"/>
            <a:ext cx="2590800" cy="4572000"/>
          </a:xfrm>
          <a:prstGeom prst="rect">
            <a:avLst/>
          </a:prstGeom>
          <a:solidFill>
            <a:schemeClr val="accent1">
              <a:lumMod val="60000"/>
              <a:lumOff val="40000"/>
            </a:schemeClr>
          </a:solid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Footer Placeholder 4"/>
          <p:cNvSpPr>
            <a:spLocks noGrp="1"/>
          </p:cNvSpPr>
          <p:nvPr>
            <p:ph type="ftr" sz="quarter" idx="11"/>
          </p:nvPr>
        </p:nvSpPr>
        <p:spPr>
          <a:noFill/>
        </p:spPr>
        <p:txBody>
          <a:bodyPr/>
          <a:lstStyle/>
          <a:p>
            <a:r>
              <a:rPr lang="en-US" smtClean="0"/>
              <a:t>For Official Use Only/Law Enforcement Sensitive</a:t>
            </a:r>
          </a:p>
        </p:txBody>
      </p:sp>
      <p:sp>
        <p:nvSpPr>
          <p:cNvPr id="106499" name="Slide Number Placeholder 5"/>
          <p:cNvSpPr>
            <a:spLocks noGrp="1"/>
          </p:cNvSpPr>
          <p:nvPr>
            <p:ph type="sldNum" sz="quarter" idx="12"/>
          </p:nvPr>
        </p:nvSpPr>
        <p:spPr>
          <a:noFill/>
        </p:spPr>
        <p:txBody>
          <a:bodyPr/>
          <a:lstStyle/>
          <a:p>
            <a:fld id="{9E9BFC19-9C1C-4A41-8978-C4BB9EDF5222}" type="slidenum">
              <a:rPr lang="en-US" smtClean="0"/>
              <a:pPr/>
              <a:t>63</a:t>
            </a:fld>
            <a:endParaRPr lang="en-US" smtClean="0"/>
          </a:p>
        </p:txBody>
      </p:sp>
      <p:sp>
        <p:nvSpPr>
          <p:cNvPr id="106500" name="Rectangle 2"/>
          <p:cNvSpPr>
            <a:spLocks noGrp="1" noChangeArrowheads="1"/>
          </p:cNvSpPr>
          <p:nvPr>
            <p:ph type="title"/>
          </p:nvPr>
        </p:nvSpPr>
        <p:spPr/>
        <p:txBody>
          <a:bodyPr/>
          <a:lstStyle/>
          <a:p>
            <a:pPr eaLnBrk="1" hangingPunct="1"/>
            <a:r>
              <a:rPr lang="en-US" b="1" smtClean="0"/>
              <a:t>Answer Delays</a:t>
            </a:r>
          </a:p>
        </p:txBody>
      </p:sp>
      <p:sp>
        <p:nvSpPr>
          <p:cNvPr id="106501" name="Rectangle 3"/>
          <p:cNvSpPr>
            <a:spLocks noGrp="1" noChangeArrowheads="1"/>
          </p:cNvSpPr>
          <p:nvPr>
            <p:ph type="body" idx="1"/>
          </p:nvPr>
        </p:nvSpPr>
        <p:spPr>
          <a:xfrm>
            <a:off x="685800" y="2514600"/>
            <a:ext cx="7661275" cy="2667000"/>
          </a:xfrm>
        </p:spPr>
        <p:txBody>
          <a:bodyPr/>
          <a:lstStyle/>
          <a:p>
            <a:pPr eaLnBrk="1" hangingPunct="1"/>
            <a:r>
              <a:rPr lang="en-US" b="1" dirty="0" smtClean="0"/>
              <a:t>Late answers to CQs.</a:t>
            </a:r>
          </a:p>
          <a:p>
            <a:pPr eaLnBrk="1" hangingPunct="1"/>
            <a:r>
              <a:rPr lang="en-US" b="1" dirty="0" smtClean="0"/>
              <a:t>Delays may be a fraction of a second or several seconds.</a:t>
            </a:r>
          </a:p>
        </p:txBody>
      </p:sp>
    </p:spTree>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noFill/>
        </p:spPr>
        <p:txBody>
          <a:bodyPr/>
          <a:lstStyle/>
          <a:p>
            <a:pPr eaLnBrk="1" hangingPunct="1"/>
            <a:r>
              <a:rPr lang="en-US" b="1" dirty="0" smtClean="0"/>
              <a:t>Answer Delays</a:t>
            </a:r>
          </a:p>
        </p:txBody>
      </p:sp>
      <p:pic>
        <p:nvPicPr>
          <p:cNvPr id="107523" name="Picture 5"/>
          <p:cNvPicPr>
            <a:picLocks noChangeAspect="1" noChangeArrowheads="1"/>
          </p:cNvPicPr>
          <p:nvPr/>
        </p:nvPicPr>
        <p:blipFill>
          <a:blip r:embed="rId2" cstate="print"/>
          <a:srcRect l="824" t="57617" r="53740" b="12431"/>
          <a:stretch>
            <a:fillRect/>
          </a:stretch>
        </p:blipFill>
        <p:spPr bwMode="auto">
          <a:xfrm>
            <a:off x="460895" y="3505200"/>
            <a:ext cx="8194675" cy="2286000"/>
          </a:xfrm>
          <a:prstGeom prst="rect">
            <a:avLst/>
          </a:prstGeom>
          <a:noFill/>
          <a:ln w="15875">
            <a:solidFill>
              <a:schemeClr val="accent1"/>
            </a:solidFill>
            <a:miter lim="800000"/>
            <a:headEnd/>
            <a:tailEnd/>
          </a:ln>
        </p:spPr>
      </p:pic>
      <p:sp>
        <p:nvSpPr>
          <p:cNvPr id="107524" name="TextBox 6"/>
          <p:cNvSpPr txBox="1">
            <a:spLocks noChangeArrowheads="1"/>
          </p:cNvSpPr>
          <p:nvPr/>
        </p:nvSpPr>
        <p:spPr bwMode="auto">
          <a:xfrm>
            <a:off x="914400" y="2663825"/>
            <a:ext cx="7315200" cy="523220"/>
          </a:xfrm>
          <a:prstGeom prst="rect">
            <a:avLst/>
          </a:prstGeom>
          <a:noFill/>
          <a:ln w="9525">
            <a:noFill/>
            <a:miter lim="800000"/>
            <a:headEnd/>
            <a:tailEnd/>
          </a:ln>
        </p:spPr>
        <p:txBody>
          <a:bodyPr wrap="square">
            <a:spAutoFit/>
          </a:bodyPr>
          <a:lstStyle/>
          <a:p>
            <a:r>
              <a:rPr lang="en-US" sz="2800" dirty="0"/>
              <a:t>CQs=1.8 seconds.  Non-CQs=1.0 second.</a:t>
            </a:r>
          </a:p>
        </p:txBody>
      </p:sp>
    </p:spTree>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Footer Placeholder 4"/>
          <p:cNvSpPr>
            <a:spLocks noGrp="1"/>
          </p:cNvSpPr>
          <p:nvPr>
            <p:ph type="ftr" sz="quarter" idx="11"/>
          </p:nvPr>
        </p:nvSpPr>
        <p:spPr>
          <a:noFill/>
        </p:spPr>
        <p:txBody>
          <a:bodyPr/>
          <a:lstStyle/>
          <a:p>
            <a:r>
              <a:rPr lang="en-US" smtClean="0"/>
              <a:t>For Official Use Only/Law Enforcement Sensitive</a:t>
            </a:r>
          </a:p>
        </p:txBody>
      </p:sp>
      <p:sp>
        <p:nvSpPr>
          <p:cNvPr id="108547" name="Slide Number Placeholder 5"/>
          <p:cNvSpPr>
            <a:spLocks noGrp="1"/>
          </p:cNvSpPr>
          <p:nvPr>
            <p:ph type="sldNum" sz="quarter" idx="12"/>
          </p:nvPr>
        </p:nvSpPr>
        <p:spPr>
          <a:noFill/>
        </p:spPr>
        <p:txBody>
          <a:bodyPr/>
          <a:lstStyle/>
          <a:p>
            <a:fld id="{8F592D4A-B4D3-4B15-B7A7-7D63C80EF9E8}" type="slidenum">
              <a:rPr lang="en-US" smtClean="0"/>
              <a:pPr/>
              <a:t>65</a:t>
            </a:fld>
            <a:endParaRPr lang="en-US" smtClean="0"/>
          </a:p>
        </p:txBody>
      </p:sp>
      <p:pic>
        <p:nvPicPr>
          <p:cNvPr id="108548" name="Picture 8"/>
          <p:cNvPicPr>
            <a:picLocks noChangeAspect="1" noChangeArrowheads="1"/>
          </p:cNvPicPr>
          <p:nvPr/>
        </p:nvPicPr>
        <p:blipFill>
          <a:blip r:embed="rId2" cstate="print"/>
          <a:srcRect l="21896" t="53912" r="14398" b="12471"/>
          <a:stretch>
            <a:fillRect/>
          </a:stretch>
        </p:blipFill>
        <p:spPr bwMode="auto">
          <a:xfrm>
            <a:off x="260350" y="2057400"/>
            <a:ext cx="8604250" cy="3633788"/>
          </a:xfrm>
          <a:prstGeom prst="rect">
            <a:avLst/>
          </a:prstGeom>
          <a:noFill/>
          <a:ln w="25400" algn="ctr">
            <a:solidFill>
              <a:schemeClr val="tx1"/>
            </a:solidFill>
            <a:miter lim="800000"/>
            <a:headEnd/>
            <a:tailEnd/>
          </a:ln>
        </p:spPr>
      </p:pic>
      <p:sp>
        <p:nvSpPr>
          <p:cNvPr id="108549" name="Rectangle 2"/>
          <p:cNvSpPr>
            <a:spLocks noGrp="1" noChangeArrowheads="1"/>
          </p:cNvSpPr>
          <p:nvPr>
            <p:ph type="title"/>
          </p:nvPr>
        </p:nvSpPr>
        <p:spPr/>
        <p:txBody>
          <a:bodyPr/>
          <a:lstStyle/>
          <a:p>
            <a:pPr eaLnBrk="1" hangingPunct="1"/>
            <a:r>
              <a:rPr lang="en-US" b="1" smtClean="0"/>
              <a:t>Answer Delays</a:t>
            </a:r>
          </a:p>
        </p:txBody>
      </p:sp>
      <p:sp>
        <p:nvSpPr>
          <p:cNvPr id="108550" name="Line 7"/>
          <p:cNvSpPr>
            <a:spLocks noChangeShapeType="1"/>
          </p:cNvSpPr>
          <p:nvPr/>
        </p:nvSpPr>
        <p:spPr bwMode="auto">
          <a:xfrm>
            <a:off x="7572375" y="5638800"/>
            <a:ext cx="457200" cy="0"/>
          </a:xfrm>
          <a:prstGeom prst="line">
            <a:avLst/>
          </a:prstGeom>
          <a:noFill/>
          <a:ln w="31750">
            <a:solidFill>
              <a:srgbClr val="FF0000"/>
            </a:solidFill>
            <a:round/>
            <a:headEnd type="triangle" w="med" len="med"/>
            <a:tailEnd type="triangle" w="med" len="med"/>
          </a:ln>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Footer Placeholder 4"/>
          <p:cNvSpPr>
            <a:spLocks noGrp="1"/>
          </p:cNvSpPr>
          <p:nvPr>
            <p:ph type="ftr" sz="quarter" idx="11"/>
          </p:nvPr>
        </p:nvSpPr>
        <p:spPr>
          <a:noFill/>
        </p:spPr>
        <p:txBody>
          <a:bodyPr/>
          <a:lstStyle/>
          <a:p>
            <a:r>
              <a:rPr lang="en-US" smtClean="0"/>
              <a:t>For Official Use Only/Law Enforcement Sensitive</a:t>
            </a:r>
          </a:p>
        </p:txBody>
      </p:sp>
      <p:sp>
        <p:nvSpPr>
          <p:cNvPr id="113667" name="Slide Number Placeholder 5"/>
          <p:cNvSpPr>
            <a:spLocks noGrp="1"/>
          </p:cNvSpPr>
          <p:nvPr>
            <p:ph type="sldNum" sz="quarter" idx="12"/>
          </p:nvPr>
        </p:nvSpPr>
        <p:spPr>
          <a:noFill/>
        </p:spPr>
        <p:txBody>
          <a:bodyPr/>
          <a:lstStyle/>
          <a:p>
            <a:fld id="{26B66B33-8927-48EE-8D3C-DB6A921D2F7E}" type="slidenum">
              <a:rPr lang="en-US" smtClean="0"/>
              <a:pPr/>
              <a:t>66</a:t>
            </a:fld>
            <a:endParaRPr lang="en-US" smtClean="0"/>
          </a:p>
        </p:txBody>
      </p:sp>
      <p:sp>
        <p:nvSpPr>
          <p:cNvPr id="113668" name="Rectangle 2"/>
          <p:cNvSpPr>
            <a:spLocks noGrp="1" noChangeArrowheads="1"/>
          </p:cNvSpPr>
          <p:nvPr>
            <p:ph type="title"/>
          </p:nvPr>
        </p:nvSpPr>
        <p:spPr/>
        <p:txBody>
          <a:bodyPr/>
          <a:lstStyle/>
          <a:p>
            <a:pPr eaLnBrk="1" hangingPunct="1"/>
            <a:r>
              <a:rPr lang="en-US" b="1" smtClean="0"/>
              <a:t>Conclusion</a:t>
            </a:r>
          </a:p>
        </p:txBody>
      </p:sp>
      <p:sp>
        <p:nvSpPr>
          <p:cNvPr id="113669" name="Rectangle 3"/>
          <p:cNvSpPr>
            <a:spLocks noGrp="1" noChangeArrowheads="1"/>
          </p:cNvSpPr>
          <p:nvPr>
            <p:ph type="body" idx="1"/>
          </p:nvPr>
        </p:nvSpPr>
        <p:spPr>
          <a:xfrm>
            <a:off x="381000" y="2209800"/>
            <a:ext cx="8305800" cy="3505200"/>
          </a:xfrm>
        </p:spPr>
        <p:txBody>
          <a:bodyPr/>
          <a:lstStyle/>
          <a:p>
            <a:pPr eaLnBrk="1" hangingPunct="1">
              <a:lnSpc>
                <a:spcPct val="110000"/>
              </a:lnSpc>
            </a:pPr>
            <a:r>
              <a:rPr lang="en-US" sz="3400" b="1" dirty="0" smtClean="0"/>
              <a:t>What is the key to CM identification?</a:t>
            </a:r>
          </a:p>
          <a:p>
            <a:pPr lvl="1" eaLnBrk="1" hangingPunct="1">
              <a:lnSpc>
                <a:spcPct val="110000"/>
              </a:lnSpc>
            </a:pPr>
            <a:r>
              <a:rPr lang="en-US" sz="3000" b="1" dirty="0" smtClean="0"/>
              <a:t>Atypical Physiology</a:t>
            </a:r>
          </a:p>
          <a:p>
            <a:pPr lvl="1" eaLnBrk="1" hangingPunct="1">
              <a:lnSpc>
                <a:spcPct val="110000"/>
              </a:lnSpc>
            </a:pPr>
            <a:r>
              <a:rPr lang="en-US" sz="3000" b="1" dirty="0" smtClean="0"/>
              <a:t>Frequency </a:t>
            </a:r>
          </a:p>
          <a:p>
            <a:pPr lvl="1" eaLnBrk="1" hangingPunct="1">
              <a:lnSpc>
                <a:spcPct val="110000"/>
              </a:lnSpc>
            </a:pPr>
            <a:r>
              <a:rPr lang="en-US" sz="3000" b="1" dirty="0" smtClean="0"/>
              <a:t>Specificity</a:t>
            </a:r>
          </a:p>
          <a:p>
            <a:pPr lvl="1" eaLnBrk="1" hangingPunct="1">
              <a:lnSpc>
                <a:spcPct val="110000"/>
              </a:lnSpc>
            </a:pPr>
            <a:r>
              <a:rPr lang="en-US" sz="3000" b="1" dirty="0" smtClean="0"/>
              <a:t>Clusters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669">
                                            <p:txEl>
                                              <p:pRg st="1" end="1"/>
                                            </p:txEl>
                                          </p:spTgt>
                                        </p:tgtEl>
                                        <p:attrNameLst>
                                          <p:attrName>style.visibility</p:attrName>
                                        </p:attrNameLst>
                                      </p:cBhvr>
                                      <p:to>
                                        <p:strVal val="visible"/>
                                      </p:to>
                                    </p:set>
                                    <p:animEffect transition="in" filter="fade">
                                      <p:cBhvr>
                                        <p:cTn id="7" dur="1000"/>
                                        <p:tgtEl>
                                          <p:spTgt spid="11366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3669">
                                            <p:txEl>
                                              <p:pRg st="2" end="2"/>
                                            </p:txEl>
                                          </p:spTgt>
                                        </p:tgtEl>
                                        <p:attrNameLst>
                                          <p:attrName>style.visibility</p:attrName>
                                        </p:attrNameLst>
                                      </p:cBhvr>
                                      <p:to>
                                        <p:strVal val="visible"/>
                                      </p:to>
                                    </p:set>
                                    <p:animEffect transition="in" filter="fade">
                                      <p:cBhvr>
                                        <p:cTn id="10" dur="1000"/>
                                        <p:tgtEl>
                                          <p:spTgt spid="11366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13669">
                                            <p:txEl>
                                              <p:pRg st="3" end="3"/>
                                            </p:txEl>
                                          </p:spTgt>
                                        </p:tgtEl>
                                        <p:attrNameLst>
                                          <p:attrName>style.visibility</p:attrName>
                                        </p:attrNameLst>
                                      </p:cBhvr>
                                      <p:to>
                                        <p:strVal val="visible"/>
                                      </p:to>
                                    </p:set>
                                    <p:animEffect transition="in" filter="fade">
                                      <p:cBhvr>
                                        <p:cTn id="13" dur="1000"/>
                                        <p:tgtEl>
                                          <p:spTgt spid="11366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13669">
                                            <p:txEl>
                                              <p:pRg st="4" end="4"/>
                                            </p:txEl>
                                          </p:spTgt>
                                        </p:tgtEl>
                                        <p:attrNameLst>
                                          <p:attrName>style.visibility</p:attrName>
                                        </p:attrNameLst>
                                      </p:cBhvr>
                                      <p:to>
                                        <p:strVal val="visible"/>
                                      </p:to>
                                    </p:set>
                                    <p:animEffect transition="in" filter="fade">
                                      <p:cBhvr>
                                        <p:cTn id="16" dur="1000"/>
                                        <p:tgtEl>
                                          <p:spTgt spid="1136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pPr eaLnBrk="1" hangingPunct="1"/>
            <a:r>
              <a:rPr lang="en-US" b="1" smtClean="0"/>
              <a:t>Pneumograph</a:t>
            </a:r>
          </a:p>
        </p:txBody>
      </p:sp>
      <p:sp>
        <p:nvSpPr>
          <p:cNvPr id="12290"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2291" name="Slide Number Placeholder 5"/>
          <p:cNvSpPr>
            <a:spLocks noGrp="1"/>
          </p:cNvSpPr>
          <p:nvPr>
            <p:ph type="sldNum" sz="quarter" idx="12"/>
          </p:nvPr>
        </p:nvSpPr>
        <p:spPr>
          <a:noFill/>
        </p:spPr>
        <p:txBody>
          <a:bodyPr/>
          <a:lstStyle/>
          <a:p>
            <a:fld id="{DC189818-6AAD-4190-8E96-D3C0D864B57D}" type="slidenum">
              <a:rPr lang="en-US" smtClean="0"/>
              <a:pPr/>
              <a:t>7</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grpId="0" nodeType="withEffect">
                                  <p:stCondLst>
                                    <p:cond delay="0"/>
                                  </p:stCondLst>
                                  <p:iterate type="lt">
                                    <p:tmPct val="4000"/>
                                  </p:iterate>
                                  <p:childTnLst>
                                    <p:set>
                                      <p:cBhvr override="childStyle">
                                        <p:cTn id="6" dur="500" fill="hold"/>
                                        <p:tgtEl>
                                          <p:spTgt spid="42598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59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b="1" smtClean="0"/>
              <a:t>False Apnea</a:t>
            </a:r>
          </a:p>
        </p:txBody>
      </p:sp>
      <p:sp>
        <p:nvSpPr>
          <p:cNvPr id="13317" name="Rectangle 3"/>
          <p:cNvSpPr>
            <a:spLocks noGrp="1" noChangeArrowheads="1"/>
          </p:cNvSpPr>
          <p:nvPr>
            <p:ph idx="1"/>
          </p:nvPr>
        </p:nvSpPr>
        <p:spPr>
          <a:xfrm>
            <a:off x="381000" y="1981200"/>
            <a:ext cx="8229600" cy="4191000"/>
          </a:xfrm>
        </p:spPr>
        <p:txBody>
          <a:bodyPr/>
          <a:lstStyle/>
          <a:p>
            <a:pPr eaLnBrk="1" hangingPunct="1">
              <a:lnSpc>
                <a:spcPct val="90000"/>
              </a:lnSpc>
            </a:pPr>
            <a:r>
              <a:rPr lang="en-US" sz="3400" b="1" i="1" dirty="0" smtClean="0"/>
              <a:t>True apnea</a:t>
            </a:r>
            <a:r>
              <a:rPr lang="en-US" sz="3400" dirty="0" smtClean="0"/>
              <a:t> (blocking) is rare. Occurs more often at RQs than at CQs.</a:t>
            </a:r>
          </a:p>
          <a:p>
            <a:pPr eaLnBrk="1" hangingPunct="1">
              <a:lnSpc>
                <a:spcPct val="90000"/>
              </a:lnSpc>
            </a:pPr>
            <a:r>
              <a:rPr lang="en-US" sz="3400" dirty="0" smtClean="0"/>
              <a:t>High frequency of blocking at CQs may indicate CM activity.</a:t>
            </a:r>
          </a:p>
          <a:p>
            <a:pPr eaLnBrk="1" hangingPunct="1">
              <a:lnSpc>
                <a:spcPct val="90000"/>
              </a:lnSpc>
            </a:pPr>
            <a:endParaRPr lang="en-US" sz="1200" dirty="0" smtClean="0"/>
          </a:p>
          <a:p>
            <a:pPr eaLnBrk="1" hangingPunct="1">
              <a:lnSpc>
                <a:spcPct val="90000"/>
              </a:lnSpc>
            </a:pPr>
            <a:r>
              <a:rPr lang="en-US" sz="3400" b="1" i="1" dirty="0" smtClean="0"/>
              <a:t>False apnea</a:t>
            </a:r>
            <a:r>
              <a:rPr lang="en-US" sz="3400" dirty="0" smtClean="0"/>
              <a:t> (holding) occurs at other than the bottom of the tracing.</a:t>
            </a:r>
          </a:p>
          <a:p>
            <a:pPr eaLnBrk="1" hangingPunct="1">
              <a:lnSpc>
                <a:spcPct val="90000"/>
              </a:lnSpc>
            </a:pPr>
            <a:r>
              <a:rPr lang="en-US" sz="3400" dirty="0" smtClean="0"/>
              <a:t>May have unnatural recovery.</a:t>
            </a:r>
          </a:p>
        </p:txBody>
      </p:sp>
      <p:sp>
        <p:nvSpPr>
          <p:cNvPr id="13314" name="Footer Placeholder 4"/>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3315" name="Slide Number Placeholder 5"/>
          <p:cNvSpPr>
            <a:spLocks noGrp="1"/>
          </p:cNvSpPr>
          <p:nvPr>
            <p:ph type="sldNum" sz="quarter" idx="12"/>
          </p:nvPr>
        </p:nvSpPr>
        <p:spPr>
          <a:noFill/>
        </p:spPr>
        <p:txBody>
          <a:bodyPr/>
          <a:lstStyle/>
          <a:p>
            <a:fld id="{D807E66E-BBAC-4BA0-A1C0-B0B9DC2DF3AE}" type="slidenum">
              <a:rPr lang="en-US" smtClean="0"/>
              <a:pPr/>
              <a:t>8</a:t>
            </a:fld>
            <a:endParaRPr lang="en-US"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animEffect transition="in" filter="fade">
                                      <p:cBhvr>
                                        <p:cTn id="7" dur="1000"/>
                                        <p:tgtEl>
                                          <p:spTgt spid="1331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3317">
                                            <p:txEl>
                                              <p:pRg st="1" end="1"/>
                                            </p:txEl>
                                          </p:spTgt>
                                        </p:tgtEl>
                                        <p:attrNameLst>
                                          <p:attrName>style.visibility</p:attrName>
                                        </p:attrNameLst>
                                      </p:cBhvr>
                                      <p:to>
                                        <p:strVal val="visible"/>
                                      </p:to>
                                    </p:set>
                                    <p:animEffect transition="in" filter="fade">
                                      <p:cBhvr>
                                        <p:cTn id="10" dur="1000"/>
                                        <p:tgtEl>
                                          <p:spTgt spid="1331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317">
                                            <p:txEl>
                                              <p:pRg st="3" end="3"/>
                                            </p:txEl>
                                          </p:spTgt>
                                        </p:tgtEl>
                                        <p:attrNameLst>
                                          <p:attrName>style.visibility</p:attrName>
                                        </p:attrNameLst>
                                      </p:cBhvr>
                                      <p:to>
                                        <p:strVal val="visible"/>
                                      </p:to>
                                    </p:set>
                                    <p:animEffect transition="in" filter="fade">
                                      <p:cBhvr>
                                        <p:cTn id="15" dur="1000"/>
                                        <p:tgtEl>
                                          <p:spTgt spid="13317">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3317">
                                            <p:txEl>
                                              <p:pRg st="4" end="4"/>
                                            </p:txEl>
                                          </p:spTgt>
                                        </p:tgtEl>
                                        <p:attrNameLst>
                                          <p:attrName>style.visibility</p:attrName>
                                        </p:attrNameLst>
                                      </p:cBhvr>
                                      <p:to>
                                        <p:strVal val="visible"/>
                                      </p:to>
                                    </p:set>
                                    <p:animEffect transition="in" filter="fade">
                                      <p:cBhvr>
                                        <p:cTn id="18" dur="1000"/>
                                        <p:tgtEl>
                                          <p:spTgt spid="133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b="1" smtClean="0"/>
              <a:t>True Apnea</a:t>
            </a:r>
          </a:p>
        </p:txBody>
      </p:sp>
      <p:sp>
        <p:nvSpPr>
          <p:cNvPr id="14341" name="Rectangle 6"/>
          <p:cNvSpPr>
            <a:spLocks noGrp="1" noChangeArrowheads="1"/>
          </p:cNvSpPr>
          <p:nvPr>
            <p:ph type="body" sz="half" idx="2"/>
          </p:nvPr>
        </p:nvSpPr>
        <p:spPr>
          <a:xfrm>
            <a:off x="5541963" y="2209800"/>
            <a:ext cx="3449637" cy="3581400"/>
          </a:xfrm>
          <a:noFill/>
        </p:spPr>
        <p:txBody>
          <a:bodyPr/>
          <a:lstStyle/>
          <a:p>
            <a:pPr marL="223838" indent="-223838" eaLnBrk="1" hangingPunct="1"/>
            <a:r>
              <a:rPr lang="en-US" sz="2800" dirty="0" smtClean="0"/>
              <a:t>Rare! Why?</a:t>
            </a:r>
          </a:p>
          <a:p>
            <a:pPr marL="223838" indent="-223838" eaLnBrk="1" hangingPunct="1"/>
            <a:r>
              <a:rPr lang="en-US" sz="2800" dirty="0" smtClean="0"/>
              <a:t>More often seen at RQs than at CQs.</a:t>
            </a:r>
          </a:p>
          <a:p>
            <a:pPr marL="223838" indent="-223838" eaLnBrk="1" hangingPunct="1"/>
            <a:r>
              <a:rPr lang="en-US" sz="2800" dirty="0" smtClean="0"/>
              <a:t>High frequency at CQs may indicate Cms.</a:t>
            </a:r>
          </a:p>
        </p:txBody>
      </p:sp>
      <p:sp>
        <p:nvSpPr>
          <p:cNvPr id="14338" name="Footer Placeholder 5"/>
          <p:cNvSpPr>
            <a:spLocks noGrp="1"/>
          </p:cNvSpPr>
          <p:nvPr>
            <p:ph type="ftr" sz="quarter" idx="11"/>
          </p:nvPr>
        </p:nvSpPr>
        <p:spPr>
          <a:noFill/>
        </p:spPr>
        <p:txBody>
          <a:bodyPr/>
          <a:lstStyle/>
          <a:p>
            <a:r>
              <a:rPr lang="en-US" smtClean="0"/>
              <a:t>For Official Use Only/Law Enforcement Sensitive</a:t>
            </a:r>
          </a:p>
          <a:p>
            <a:endParaRPr lang="en-US" smtClean="0"/>
          </a:p>
        </p:txBody>
      </p:sp>
      <p:sp>
        <p:nvSpPr>
          <p:cNvPr id="14339" name="Slide Number Placeholder 6"/>
          <p:cNvSpPr>
            <a:spLocks noGrp="1"/>
          </p:cNvSpPr>
          <p:nvPr>
            <p:ph type="sldNum" sz="quarter" idx="12"/>
          </p:nvPr>
        </p:nvSpPr>
        <p:spPr>
          <a:noFill/>
        </p:spPr>
        <p:txBody>
          <a:bodyPr/>
          <a:lstStyle/>
          <a:p>
            <a:fld id="{DB104D16-6EE0-4727-84EB-F01348D7ACF7}" type="slidenum">
              <a:rPr lang="en-US" smtClean="0"/>
              <a:pPr/>
              <a:t>9</a:t>
            </a:fld>
            <a:endParaRPr lang="en-US" dirty="0" smtClean="0"/>
          </a:p>
        </p:txBody>
      </p:sp>
      <p:pic>
        <p:nvPicPr>
          <p:cNvPr id="14342" name="Picture 8"/>
          <p:cNvPicPr>
            <a:picLocks noChangeAspect="1" noChangeArrowheads="1"/>
          </p:cNvPicPr>
          <p:nvPr/>
        </p:nvPicPr>
        <p:blipFill>
          <a:blip r:embed="rId3" cstate="print"/>
          <a:srcRect l="30595" t="16066" r="26247" b="10197"/>
          <a:stretch>
            <a:fillRect/>
          </a:stretch>
        </p:blipFill>
        <p:spPr bwMode="auto">
          <a:xfrm>
            <a:off x="838200" y="1828800"/>
            <a:ext cx="4343400" cy="4343400"/>
          </a:xfrm>
          <a:prstGeom prst="rect">
            <a:avLst/>
          </a:prstGeom>
          <a:noFill/>
          <a:ln w="9525">
            <a:solidFill>
              <a:schemeClr val="tx1"/>
            </a:solid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Axis">
  <a:themeElements>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fontScheme name="1_Ax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Axis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1_Axis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1_Axis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1_Axis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1_Axis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1_Axis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1_Axis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1_Axis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2177</TotalTime>
  <Words>3656</Words>
  <Application>Microsoft Office PowerPoint</Application>
  <PresentationFormat>On-screen Show (4:3)</PresentationFormat>
  <Paragraphs>480</Paragraphs>
  <Slides>66</Slides>
  <Notes>57</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1_Axis</vt:lpstr>
      <vt:lpstr>Agenda</vt:lpstr>
      <vt:lpstr>Types of Cms</vt:lpstr>
      <vt:lpstr>Types of Cms</vt:lpstr>
      <vt:lpstr>Atypical Tracings</vt:lpstr>
      <vt:lpstr>The Key</vt:lpstr>
      <vt:lpstr>The Key</vt:lpstr>
      <vt:lpstr>Pneumograph</vt:lpstr>
      <vt:lpstr>False Apnea</vt:lpstr>
      <vt:lpstr>True Apnea</vt:lpstr>
      <vt:lpstr>False Apnea</vt:lpstr>
      <vt:lpstr>False Apnea</vt:lpstr>
      <vt:lpstr>False Apnea</vt:lpstr>
      <vt:lpstr>Exaggerated  Exhalation Cycle</vt:lpstr>
      <vt:lpstr>Exaggerated Exhalation Cycle</vt:lpstr>
      <vt:lpstr>Exaggerated Exhalation Cycle</vt:lpstr>
      <vt:lpstr>Hyperventilation—Two Types</vt:lpstr>
      <vt:lpstr>Hyperventilation</vt:lpstr>
      <vt:lpstr>Hyperventilation</vt:lpstr>
      <vt:lpstr>Hyperventilation</vt:lpstr>
      <vt:lpstr>Misplaced or Multiple Answer-Like Distortions</vt:lpstr>
      <vt:lpstr>Misplaced or Multiple Answer-Like Distortions</vt:lpstr>
      <vt:lpstr>Misplaced or Multiple Answer-Like Distortions</vt:lpstr>
      <vt:lpstr>Loss of Parallelism</vt:lpstr>
      <vt:lpstr>Loss of Parallelism</vt:lpstr>
      <vt:lpstr>Loss of Parallelism</vt:lpstr>
      <vt:lpstr>New Permanent Baseline</vt:lpstr>
      <vt:lpstr>New Permanent Baseline</vt:lpstr>
      <vt:lpstr>New Permanent Baseline</vt:lpstr>
      <vt:lpstr>Bradypnea</vt:lpstr>
      <vt:lpstr>Bradypnea</vt:lpstr>
      <vt:lpstr>Review - Pneumos</vt:lpstr>
      <vt:lpstr>Electrodermal</vt:lpstr>
      <vt:lpstr>Labile EDR</vt:lpstr>
      <vt:lpstr>Labile EDR</vt:lpstr>
      <vt:lpstr>Inconsistent EDR Latency</vt:lpstr>
      <vt:lpstr>Inconsistent EDR Latency</vt:lpstr>
      <vt:lpstr>Exaggerated EDRs</vt:lpstr>
      <vt:lpstr>Exaggerated EDRs</vt:lpstr>
      <vt:lpstr>Downward Spike of the EDR</vt:lpstr>
      <vt:lpstr>Downward Spike of the EDR</vt:lpstr>
      <vt:lpstr>Review - EDA</vt:lpstr>
      <vt:lpstr>Cardiovascular</vt:lpstr>
      <vt:lpstr>Exaggerated Blood Volume Increase</vt:lpstr>
      <vt:lpstr>Exaggerated Blood Volume Increase</vt:lpstr>
      <vt:lpstr>Exaggerated Blood Volume Increase</vt:lpstr>
      <vt:lpstr>Secondary Blood Volume Response</vt:lpstr>
      <vt:lpstr>Secondary Blood Volume Response</vt:lpstr>
      <vt:lpstr>Secondary Blood Volume Response</vt:lpstr>
      <vt:lpstr>Tachycardia or Bradycardia</vt:lpstr>
      <vt:lpstr>Tachycardia</vt:lpstr>
      <vt:lpstr>Bradycardia</vt:lpstr>
      <vt:lpstr>Inconsistent Cardiovascular Response Latency</vt:lpstr>
      <vt:lpstr>Inconsistent Cardiovascular Response Latency</vt:lpstr>
      <vt:lpstr>Review - Cardio</vt:lpstr>
      <vt:lpstr>Other CM Signature Considerations</vt:lpstr>
      <vt:lpstr>Other CM Signature Considerations</vt:lpstr>
      <vt:lpstr>Other CM Signature Considerations</vt:lpstr>
      <vt:lpstr>Cookie-Cutter Responses</vt:lpstr>
      <vt:lpstr>Cookie-Cutter Responses</vt:lpstr>
      <vt:lpstr>Cookie-Cutter Responses</vt:lpstr>
      <vt:lpstr>Dramatic Tonic Change in Rate or Morphology</vt:lpstr>
      <vt:lpstr>Dramatic Tonic Change in Rate or Morphology</vt:lpstr>
      <vt:lpstr>Answer Delays</vt:lpstr>
      <vt:lpstr>Answer Delays</vt:lpstr>
      <vt:lpstr>Answer Delays</vt:lpstr>
      <vt:lpstr>Conclusion</vt:lpstr>
    </vt:vector>
  </TitlesOfParts>
  <Company>Counterintelligence Field Activity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C-Factor Definitions</dc:title>
  <dc:creator>US Government</dc:creator>
  <cp:lastModifiedBy>Dutton, Donnie CIV NCCA DIA/D2X7-B</cp:lastModifiedBy>
  <cp:revision>193</cp:revision>
  <dcterms:created xsi:type="dcterms:W3CDTF">2005-11-29T12:46:49Z</dcterms:created>
  <dcterms:modified xsi:type="dcterms:W3CDTF">2012-06-13T11:49:47Z</dcterms:modified>
</cp:coreProperties>
</file>