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8"/>
  </p:notesMasterIdLst>
  <p:sldIdLst>
    <p:sldId id="337" r:id="rId2"/>
    <p:sldId id="524" r:id="rId3"/>
    <p:sldId id="525" r:id="rId4"/>
    <p:sldId id="527" r:id="rId5"/>
    <p:sldId id="528" r:id="rId6"/>
    <p:sldId id="529" r:id="rId7"/>
    <p:sldId id="530" r:id="rId8"/>
    <p:sldId id="531" r:id="rId9"/>
    <p:sldId id="532" r:id="rId10"/>
    <p:sldId id="533" r:id="rId11"/>
    <p:sldId id="534" r:id="rId12"/>
    <p:sldId id="535" r:id="rId13"/>
    <p:sldId id="536" r:id="rId14"/>
    <p:sldId id="537" r:id="rId15"/>
    <p:sldId id="538" r:id="rId16"/>
    <p:sldId id="539" r:id="rId17"/>
    <p:sldId id="540" r:id="rId18"/>
    <p:sldId id="541" r:id="rId19"/>
    <p:sldId id="542" r:id="rId20"/>
    <p:sldId id="543" r:id="rId21"/>
    <p:sldId id="544" r:id="rId22"/>
    <p:sldId id="545" r:id="rId23"/>
    <p:sldId id="546" r:id="rId24"/>
    <p:sldId id="547" r:id="rId25"/>
    <p:sldId id="257" r:id="rId26"/>
    <p:sldId id="258" r:id="rId27"/>
    <p:sldId id="260" r:id="rId28"/>
    <p:sldId id="261" r:id="rId29"/>
    <p:sldId id="262" r:id="rId30"/>
    <p:sldId id="263" r:id="rId31"/>
    <p:sldId id="320" r:id="rId32"/>
    <p:sldId id="265" r:id="rId33"/>
    <p:sldId id="266" r:id="rId34"/>
    <p:sldId id="321" r:id="rId35"/>
    <p:sldId id="271" r:id="rId36"/>
    <p:sldId id="336" r:id="rId37"/>
    <p:sldId id="269" r:id="rId38"/>
    <p:sldId id="272" r:id="rId39"/>
    <p:sldId id="273" r:id="rId40"/>
    <p:sldId id="325" r:id="rId41"/>
    <p:sldId id="278" r:id="rId42"/>
    <p:sldId id="276" r:id="rId43"/>
    <p:sldId id="277" r:id="rId44"/>
    <p:sldId id="279" r:id="rId45"/>
    <p:sldId id="280" r:id="rId46"/>
    <p:sldId id="281" r:id="rId47"/>
    <p:sldId id="285" r:id="rId48"/>
    <p:sldId id="327" r:id="rId49"/>
    <p:sldId id="287" r:id="rId50"/>
    <p:sldId id="288" r:id="rId51"/>
    <p:sldId id="289" r:id="rId52"/>
    <p:sldId id="295" r:id="rId53"/>
    <p:sldId id="297" r:id="rId54"/>
    <p:sldId id="298" r:id="rId55"/>
    <p:sldId id="299" r:id="rId56"/>
    <p:sldId id="300" r:id="rId57"/>
    <p:sldId id="302" r:id="rId58"/>
    <p:sldId id="303" r:id="rId59"/>
    <p:sldId id="329" r:id="rId60"/>
    <p:sldId id="307" r:id="rId61"/>
    <p:sldId id="306" r:id="rId62"/>
    <p:sldId id="331" r:id="rId63"/>
    <p:sldId id="308" r:id="rId64"/>
    <p:sldId id="309" r:id="rId65"/>
    <p:sldId id="310" r:id="rId66"/>
    <p:sldId id="333" r:id="rId67"/>
    <p:sldId id="314" r:id="rId68"/>
    <p:sldId id="315" r:id="rId69"/>
    <p:sldId id="335" r:id="rId70"/>
    <p:sldId id="406" r:id="rId71"/>
    <p:sldId id="407" r:id="rId72"/>
    <p:sldId id="408" r:id="rId73"/>
    <p:sldId id="409" r:id="rId74"/>
    <p:sldId id="410" r:id="rId75"/>
    <p:sldId id="411" r:id="rId76"/>
    <p:sldId id="412" r:id="rId77"/>
    <p:sldId id="413" r:id="rId78"/>
    <p:sldId id="414" r:id="rId79"/>
    <p:sldId id="415" r:id="rId80"/>
    <p:sldId id="416" r:id="rId81"/>
    <p:sldId id="417" r:id="rId82"/>
    <p:sldId id="418" r:id="rId83"/>
    <p:sldId id="419" r:id="rId84"/>
    <p:sldId id="420" r:id="rId85"/>
    <p:sldId id="421" r:id="rId86"/>
    <p:sldId id="422" r:id="rId87"/>
    <p:sldId id="423" r:id="rId88"/>
    <p:sldId id="424" r:id="rId89"/>
    <p:sldId id="425" r:id="rId90"/>
    <p:sldId id="426" r:id="rId91"/>
    <p:sldId id="427" r:id="rId92"/>
    <p:sldId id="428" r:id="rId93"/>
    <p:sldId id="429" r:id="rId94"/>
    <p:sldId id="430" r:id="rId95"/>
    <p:sldId id="431" r:id="rId96"/>
    <p:sldId id="432" r:id="rId97"/>
    <p:sldId id="433" r:id="rId98"/>
    <p:sldId id="434" r:id="rId99"/>
    <p:sldId id="435" r:id="rId100"/>
    <p:sldId id="436" r:id="rId101"/>
    <p:sldId id="438" r:id="rId102"/>
    <p:sldId id="439" r:id="rId103"/>
    <p:sldId id="440" r:id="rId104"/>
    <p:sldId id="441" r:id="rId105"/>
    <p:sldId id="442" r:id="rId106"/>
    <p:sldId id="443" r:id="rId107"/>
    <p:sldId id="444" r:id="rId108"/>
    <p:sldId id="445" r:id="rId109"/>
    <p:sldId id="446" r:id="rId110"/>
    <p:sldId id="447" r:id="rId111"/>
    <p:sldId id="448" r:id="rId112"/>
    <p:sldId id="449" r:id="rId113"/>
    <p:sldId id="450" r:id="rId114"/>
    <p:sldId id="451" r:id="rId115"/>
    <p:sldId id="452" r:id="rId116"/>
    <p:sldId id="453" r:id="rId117"/>
    <p:sldId id="454" r:id="rId118"/>
    <p:sldId id="455" r:id="rId119"/>
    <p:sldId id="456" r:id="rId120"/>
    <p:sldId id="457" r:id="rId121"/>
    <p:sldId id="458" r:id="rId122"/>
    <p:sldId id="459" r:id="rId123"/>
    <p:sldId id="460" r:id="rId124"/>
    <p:sldId id="461" r:id="rId125"/>
    <p:sldId id="462" r:id="rId126"/>
    <p:sldId id="463" r:id="rId127"/>
    <p:sldId id="464" r:id="rId128"/>
    <p:sldId id="465" r:id="rId129"/>
    <p:sldId id="466" r:id="rId130"/>
    <p:sldId id="467" r:id="rId131"/>
    <p:sldId id="468" r:id="rId132"/>
    <p:sldId id="469" r:id="rId133"/>
    <p:sldId id="470" r:id="rId134"/>
    <p:sldId id="471" r:id="rId135"/>
    <p:sldId id="472" r:id="rId136"/>
    <p:sldId id="473" r:id="rId137"/>
    <p:sldId id="474" r:id="rId138"/>
    <p:sldId id="475" r:id="rId139"/>
    <p:sldId id="476" r:id="rId140"/>
    <p:sldId id="477" r:id="rId141"/>
    <p:sldId id="478" r:id="rId142"/>
    <p:sldId id="479" r:id="rId143"/>
    <p:sldId id="480" r:id="rId144"/>
    <p:sldId id="481" r:id="rId145"/>
    <p:sldId id="482" r:id="rId146"/>
    <p:sldId id="483" r:id="rId147"/>
    <p:sldId id="484" r:id="rId148"/>
    <p:sldId id="485" r:id="rId149"/>
    <p:sldId id="486" r:id="rId150"/>
    <p:sldId id="487" r:id="rId151"/>
    <p:sldId id="488" r:id="rId152"/>
    <p:sldId id="489" r:id="rId153"/>
    <p:sldId id="490" r:id="rId154"/>
    <p:sldId id="491" r:id="rId155"/>
    <p:sldId id="492" r:id="rId156"/>
    <p:sldId id="493" r:id="rId157"/>
    <p:sldId id="494" r:id="rId158"/>
    <p:sldId id="495" r:id="rId159"/>
    <p:sldId id="496" r:id="rId160"/>
    <p:sldId id="497" r:id="rId161"/>
    <p:sldId id="498" r:id="rId162"/>
    <p:sldId id="499" r:id="rId163"/>
    <p:sldId id="500" r:id="rId164"/>
    <p:sldId id="501" r:id="rId165"/>
    <p:sldId id="502" r:id="rId166"/>
    <p:sldId id="503" r:id="rId167"/>
    <p:sldId id="504" r:id="rId168"/>
    <p:sldId id="505" r:id="rId169"/>
    <p:sldId id="506" r:id="rId170"/>
    <p:sldId id="507" r:id="rId171"/>
    <p:sldId id="508" r:id="rId172"/>
    <p:sldId id="509" r:id="rId173"/>
    <p:sldId id="510" r:id="rId174"/>
    <p:sldId id="511" r:id="rId175"/>
    <p:sldId id="512" r:id="rId176"/>
    <p:sldId id="513" r:id="rId177"/>
    <p:sldId id="514" r:id="rId178"/>
    <p:sldId id="515" r:id="rId179"/>
    <p:sldId id="516" r:id="rId180"/>
    <p:sldId id="517" r:id="rId181"/>
    <p:sldId id="518" r:id="rId182"/>
    <p:sldId id="519" r:id="rId183"/>
    <p:sldId id="520" r:id="rId184"/>
    <p:sldId id="521" r:id="rId185"/>
    <p:sldId id="522" r:id="rId186"/>
    <p:sldId id="523" r:id="rId187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735" autoAdjust="0"/>
    <p:restoredTop sz="92090" autoAdjust="0"/>
  </p:normalViewPr>
  <p:slideViewPr>
    <p:cSldViewPr>
      <p:cViewPr>
        <p:scale>
          <a:sx n="66" d="100"/>
          <a:sy n="66" d="100"/>
        </p:scale>
        <p:origin x="-128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28"/>
    </p:cViewPr>
  </p:sorterViewPr>
  <p:notesViewPr>
    <p:cSldViewPr>
      <p:cViewPr>
        <p:scale>
          <a:sx n="100" d="100"/>
          <a:sy n="100" d="100"/>
        </p:scale>
        <p:origin x="-1584" y="9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endParaRPr lang="en-US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1EB0AE3A-52F0-42A8-8C15-246388C314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846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 Discuss classification of CM signatures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 lvl="1">
              <a:buFont typeface="Arial" pitchFamily="34" charset="0"/>
              <a:buChar char="•"/>
            </a:pPr>
            <a:r>
              <a:rPr lang="en-US" b="1" dirty="0" smtClean="0"/>
              <a:t> </a:t>
            </a:r>
            <a:r>
              <a:rPr lang="en-US" b="1" smtClean="0"/>
              <a:t>DoD Instruction C5240.08</a:t>
            </a:r>
            <a:endParaRPr lang="en-US" b="1" dirty="0" smtClean="0"/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 lvl="1">
              <a:buFont typeface="Arial" pitchFamily="34" charset="0"/>
              <a:buChar char="•"/>
            </a:pPr>
            <a:r>
              <a:rPr lang="en-US" b="1" dirty="0" smtClean="0"/>
              <a:t> When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/>
              <a:t> Why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BC2F52-6C6B-4A1C-A2F1-83799AFF0DE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This is another instruction that is easily read but may not be easy to replicate, 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Look at the picture – now </a:t>
            </a:r>
            <a:r>
              <a:rPr lang="en-US" sz="1400" b="1" i="1" dirty="0" smtClean="0"/>
              <a:t>gradually</a:t>
            </a:r>
            <a:r>
              <a:rPr lang="en-US" sz="1400" b="1" dirty="0" smtClean="0"/>
              <a:t> breath shallower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rgbClr val="0000CC"/>
                </a:solidFill>
              </a:rPr>
              <a:t>Are you convinced your  recorded physiology will mirror the picture?</a:t>
            </a:r>
            <a:endParaRPr lang="en-US" sz="1400" b="1" dirty="0">
              <a:solidFill>
                <a:srgbClr val="0000CC"/>
              </a:solidFill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0246-FB3D-4F2F-8D37-7B2631391BBF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/>
              <a:t> C29 &amp; C25 – MV in sensor cushions + both PN channels have atypical breathing after the answer + C25 CV channel too good to be true with its sharp rise.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8D6ABE-421E-4433-A499-83987CDD59B9}" type="slidenum">
              <a:rPr lang="en-US" smtClean="0"/>
              <a:pPr>
                <a:defRPr/>
              </a:pPr>
              <a:t>124</a:t>
            </a:fld>
            <a:endParaRPr lang="en-US" dirty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/>
              <a:t> Examiner observed examinee move arm and clench jaw  at C23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Now we have frequency and specificity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003F4E-D5F5-465E-9D88-A5B389BD7AC0}" type="slidenum">
              <a:rPr lang="en-US" smtClean="0"/>
              <a:pPr>
                <a:defRPr/>
              </a:pPr>
              <a:t>125</a:t>
            </a:fld>
            <a:endParaRPr lang="en-US" dirty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/>
              <a:t> Beat a DEA exam.  Scheduled to go to work for them.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This was a CBP exam – they passed to DEA regarding subject’s drug use and defeat of their exam using CM.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09C164-843A-4EA5-B489-65FD79B556E1}" type="slidenum">
              <a:rPr lang="en-US" smtClean="0"/>
              <a:pPr>
                <a:defRPr/>
              </a:pPr>
              <a:t>126</a:t>
            </a:fld>
            <a:endParaRPr lang="en-US" dirty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D37542-F788-4764-A114-2DEEB82B8546}" type="slidenum">
              <a:rPr lang="en-US"/>
              <a:pPr>
                <a:defRPr/>
              </a:pPr>
              <a:t>128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mtClean="0">
                <a:solidFill>
                  <a:srgbClr val="0000CC"/>
                </a:solidFill>
              </a:rPr>
              <a:t>Example 5</a:t>
            </a:r>
          </a:p>
          <a:p>
            <a:pPr eaLnBrk="1" hangingPunct="1"/>
            <a:endParaRPr lang="en-US" b="1" smtClean="0">
              <a:solidFill>
                <a:srgbClr val="0000CC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b="1" smtClean="0"/>
              <a:t> C27 &amp; C29 – Note the rate change and I/E change that goes on for 15 seconds + the CV channels for both comparison questions have very sharp reactions.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0B9EA8-C150-46D5-8EA9-2AEB9F2DB34F}" type="slidenum">
              <a:rPr lang="en-US"/>
              <a:pPr>
                <a:defRPr/>
              </a:pPr>
              <a:t>129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mtClean="0">
                <a:solidFill>
                  <a:srgbClr val="0000CC"/>
                </a:solidFill>
              </a:rPr>
              <a:t>Example 5</a:t>
            </a:r>
          </a:p>
          <a:p>
            <a:pPr eaLnBrk="1" hangingPunct="1"/>
            <a:endParaRPr lang="en-US" b="1" smtClean="0">
              <a:solidFill>
                <a:srgbClr val="0000CC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b="1" smtClean="0"/>
              <a:t> C23 &amp; C29 – Cookie cutter responses in both PN channels – frequency and specificity + strong EDA at C23 &amp; large CV channel responses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4C46FD-2940-45BB-AFF7-BD68408C755C}" type="slidenum">
              <a:rPr lang="en-US"/>
              <a:pPr>
                <a:defRPr/>
              </a:pPr>
              <a:t>130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mtClean="0">
                <a:solidFill>
                  <a:srgbClr val="0000CC"/>
                </a:solidFill>
              </a:rPr>
              <a:t>Example 5</a:t>
            </a:r>
          </a:p>
          <a:p>
            <a:pPr eaLnBrk="1" hangingPunct="1"/>
            <a:endParaRPr lang="en-US" b="1" smtClean="0">
              <a:solidFill>
                <a:srgbClr val="0000CC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b="1" smtClean="0"/>
              <a:t> C29 &amp; C23 – Cookie cutter (lacking variability) responses in PN channels + sharp CV at C23.</a:t>
            </a: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/>
              <a:t> 2-sensors are being used (one for the seat and one for the feet)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1C1 – slight movement in both pads after the answer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1C2 – larger responses in both pads + sharp CV rise which is unusual for a DLCQ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338A9B-C74F-4C5E-A918-70A130D7D1DD}" type="slidenum">
              <a:rPr lang="en-US" smtClean="0"/>
              <a:pPr>
                <a:defRPr/>
              </a:pPr>
              <a:t>133</a:t>
            </a:fld>
            <a:endParaRPr lang="en-US" dirty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/>
              <a:t> 1C2 – discussed last chart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2C1 – MV both pads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Large EDA responses and CV responses both DLCQ</a:t>
            </a:r>
          </a:p>
          <a:p>
            <a:endParaRPr lang="en-US" b="1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B25924-6D50-434D-A3A4-DDA0A1E07B64}" type="slidenum">
              <a:rPr lang="en-US" smtClean="0"/>
              <a:pPr>
                <a:defRPr/>
              </a:pPr>
              <a:t>134</a:t>
            </a:fld>
            <a:endParaRPr lang="en-US" dirty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/>
              <a:t> 2C1 – already discussed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Labile EDA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76154F-5F65-4617-9693-E506869AD3FB}" type="slidenum">
              <a:rPr lang="en-US" smtClean="0"/>
              <a:pPr>
                <a:defRPr/>
              </a:pPr>
              <a:t>135</a:t>
            </a:fld>
            <a:endParaRPr lang="en-US" dirty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>
                <a:solidFill>
                  <a:srgbClr val="0000CC"/>
                </a:solidFill>
              </a:rPr>
              <a:t>TESB – 1</a:t>
            </a:r>
            <a:r>
              <a:rPr lang="en-US" b="1" baseline="30000" smtClean="0">
                <a:solidFill>
                  <a:srgbClr val="0000CC"/>
                </a:solidFill>
              </a:rPr>
              <a:t>st</a:t>
            </a:r>
            <a:r>
              <a:rPr lang="en-US" b="1" smtClean="0">
                <a:solidFill>
                  <a:srgbClr val="0000CC"/>
                </a:solidFill>
              </a:rPr>
              <a:t> asking</a:t>
            </a:r>
            <a:r>
              <a:rPr lang="en-US" b="1" smtClean="0"/>
              <a:t> 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Sensor pad movement at all of the questions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1C1 – very strong CV channel starting early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1C2 – Sharp CV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Messy CV channel with strong responses at the relevant questions particularly R3.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274A04-5C47-45D9-AA66-3904B50E10D7}" type="slidenum">
              <a:rPr lang="en-US" smtClean="0"/>
              <a:pPr>
                <a:defRPr/>
              </a:pPr>
              <a:t>136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</a:t>
            </a:r>
            <a:r>
              <a:rPr lang="en-US" sz="1400" b="1" u="sng" dirty="0" smtClean="0">
                <a:solidFill>
                  <a:srgbClr val="0000CC"/>
                </a:solidFill>
              </a:rPr>
              <a:t>Mental CM</a:t>
            </a:r>
            <a:r>
              <a:rPr lang="en-US" sz="1400" b="1" dirty="0" smtClean="0"/>
              <a:t>:  All websites discuss mental CM (Excitable image or math problem requiring concentration  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Add to controlled breathing – 1 of the breathing criteria plus a mental CM</a:t>
            </a: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</a:rPr>
              <a:t>What do you think will happen to the PN channel?</a:t>
            </a:r>
          </a:p>
          <a:p>
            <a:pPr>
              <a:buFont typeface="Arial" pitchFamily="34" charset="0"/>
              <a:buChar char="•"/>
            </a:pPr>
            <a:r>
              <a:rPr lang="en-US" sz="1400" b="1" u="sng" dirty="0" smtClean="0">
                <a:solidFill>
                  <a:srgbClr val="0000CC"/>
                </a:solidFill>
              </a:rPr>
              <a:t>Tongue biting</a:t>
            </a:r>
            <a:r>
              <a:rPr lang="en-US" sz="1400" b="1" dirty="0" smtClean="0"/>
              <a:t> – Cheek biting or pushing tongue against teeth or the roof of the mouth – Depends on the website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</a:t>
            </a:r>
            <a:r>
              <a:rPr lang="en-US" sz="1400" b="1" u="sng" dirty="0" smtClean="0">
                <a:solidFill>
                  <a:srgbClr val="0000CC"/>
                </a:solidFill>
              </a:rPr>
              <a:t>Anal sphincter</a:t>
            </a:r>
            <a:r>
              <a:rPr lang="en-US" sz="1400" b="1" dirty="0" smtClean="0"/>
              <a:t> – Most except </a:t>
            </a:r>
            <a:r>
              <a:rPr lang="en-US" sz="1400" b="1" i="1" dirty="0" smtClean="0"/>
              <a:t>polygraph.com</a:t>
            </a:r>
            <a:r>
              <a:rPr lang="en-US" sz="1400" b="1" dirty="0" smtClean="0"/>
              <a:t> suggest not using if the cushion is present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</a:t>
            </a:r>
            <a:r>
              <a:rPr lang="en-US" sz="1400" b="1" u="sng" dirty="0" smtClean="0">
                <a:solidFill>
                  <a:srgbClr val="0000CC"/>
                </a:solidFill>
              </a:rPr>
              <a:t>ACQT</a:t>
            </a:r>
            <a:r>
              <a:rPr lang="en-US" sz="1400" b="1" dirty="0" smtClean="0"/>
              <a:t> – Most suggest attacking the ACQT  key</a:t>
            </a:r>
          </a:p>
          <a:p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u="sng" dirty="0" smtClean="0"/>
              <a:t> </a:t>
            </a:r>
            <a:r>
              <a:rPr lang="en-US" sz="1400" b="1" u="sng" dirty="0" smtClean="0">
                <a:solidFill>
                  <a:srgbClr val="0000CC"/>
                </a:solidFill>
              </a:rPr>
              <a:t>Question</a:t>
            </a:r>
            <a:r>
              <a:rPr lang="en-US" sz="1400" b="1" dirty="0" smtClean="0">
                <a:solidFill>
                  <a:srgbClr val="0000CC"/>
                </a:solidFill>
              </a:rPr>
              <a:t> – If you see CM activity at the key should you identify the activity to the examinee?</a:t>
            </a:r>
            <a:endParaRPr lang="en-US" sz="1400" b="1" u="sng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0246-FB3D-4F2F-8D37-7B2631391BBF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solidFill>
                  <a:srgbClr val="0000CC"/>
                </a:solidFill>
              </a:rPr>
              <a:t>TESB – 2</a:t>
            </a:r>
            <a:r>
              <a:rPr lang="en-US" b="1" baseline="30000" smtClean="0">
                <a:solidFill>
                  <a:srgbClr val="0000CC"/>
                </a:solidFill>
              </a:rPr>
              <a:t>nd</a:t>
            </a:r>
            <a:r>
              <a:rPr lang="en-US" b="1" smtClean="0">
                <a:solidFill>
                  <a:srgbClr val="0000CC"/>
                </a:solidFill>
              </a:rPr>
              <a:t> asking</a:t>
            </a:r>
          </a:p>
          <a:p>
            <a:endParaRPr lang="en-US" b="1" smtClean="0">
              <a:solidFill>
                <a:srgbClr val="0000CC"/>
              </a:solidFill>
            </a:endParaRPr>
          </a:p>
          <a:p>
            <a:pPr>
              <a:buFontTx/>
              <a:buChar char="•"/>
            </a:pPr>
            <a:r>
              <a:rPr lang="en-US" b="1" smtClean="0"/>
              <a:t> DLCQ – MV in sensor pad</a:t>
            </a:r>
          </a:p>
          <a:p>
            <a:pPr>
              <a:buFontTx/>
              <a:buChar char="•"/>
            </a:pPr>
            <a:endParaRPr lang="en-US" b="1" smtClean="0"/>
          </a:p>
          <a:p>
            <a:pPr lvl="1">
              <a:buFontTx/>
              <a:buChar char="•"/>
            </a:pPr>
            <a:r>
              <a:rPr lang="en-US" b="1" smtClean="0"/>
              <a:t> 1C2 – Temporary rise off baseline in upper PN channel</a:t>
            </a:r>
          </a:p>
          <a:p>
            <a:pPr lvl="1">
              <a:buFontTx/>
              <a:buChar char="•"/>
            </a:pPr>
            <a:r>
              <a:rPr lang="en-US" b="1" smtClean="0"/>
              <a:t> 2C1 – Very sharp CV rising almost 5 chart divisions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84FB2F-DED5-41B2-A280-F2830B9C7ADD}" type="slidenum">
              <a:rPr lang="en-US" smtClean="0"/>
              <a:pPr>
                <a:defRPr/>
              </a:pPr>
              <a:t>137</a:t>
            </a:fld>
            <a:endParaRPr lang="en-US" dirty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/>
              <a:t> DLCQ – the CV channels are cookie-cutter (lack variability)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MV in sensor pad for both DLCQ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BF91E1-6A41-4E91-AC0A-6565CD795AD6}" type="slidenum">
              <a:rPr lang="en-US" smtClean="0"/>
              <a:pPr>
                <a:defRPr/>
              </a:pPr>
              <a:t>138</a:t>
            </a:fld>
            <a:endParaRPr lang="en-US" dirty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55DDE-3D95-44B4-84F9-48DEF0FCDAD4}" type="slidenum">
              <a:rPr lang="en-US" smtClean="0"/>
              <a:pPr/>
              <a:t>142</a:t>
            </a:fld>
            <a:endParaRPr lang="en-US" dirty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55DDE-3D95-44B4-84F9-48DEF0FCDAD4}" type="slidenum">
              <a:rPr lang="en-US" smtClean="0"/>
              <a:pPr/>
              <a:t>148</a:t>
            </a:fld>
            <a:endParaRPr lang="en-US" dirty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07C3C2-1CF7-4456-B90B-00EB83BD587D}" type="slidenum">
              <a:rPr lang="en-US"/>
              <a:pPr>
                <a:defRPr/>
              </a:pPr>
              <a:t>164</a:t>
            </a:fld>
            <a:endParaRPr lang="en-US" dirty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1400" b="1" dirty="0" smtClean="0"/>
              <a:t>Countermeasures Exercise</a:t>
            </a:r>
          </a:p>
          <a:p>
            <a:pPr eaLnBrk="1" hangingPunct="1"/>
            <a:endParaRPr lang="en-US" sz="1400" b="1" dirty="0" smtClean="0"/>
          </a:p>
          <a:p>
            <a:pPr eaLnBrk="1" hangingPunct="1">
              <a:buFont typeface="Arial" pitchFamily="34" charset="0"/>
              <a:buChar char="•"/>
            </a:pPr>
            <a:r>
              <a:rPr lang="en-US" sz="1400" b="1" dirty="0" smtClean="0"/>
              <a:t> When the NCCA developed the sensor cushion all of the polygraph program managers were given an opportunity to see if they could defeat the sensor.</a:t>
            </a:r>
          </a:p>
          <a:p>
            <a:pPr eaLnBrk="1" hangingPunct="1">
              <a:buFont typeface="Arial" pitchFamily="34" charset="0"/>
              <a:buChar char="•"/>
            </a:pPr>
            <a:endParaRPr lang="en-US" sz="1400" b="1" dirty="0" smtClean="0"/>
          </a:p>
          <a:p>
            <a:pPr eaLnBrk="1" hangingPunct="1">
              <a:buFont typeface="Arial" pitchFamily="34" charset="0"/>
              <a:buChar char="•"/>
            </a:pPr>
            <a:r>
              <a:rPr lang="en-US" sz="1400" b="1" dirty="0" smtClean="0"/>
              <a:t> The next set of slides are their attempts.</a:t>
            </a:r>
          </a:p>
          <a:p>
            <a:pPr eaLnBrk="1" hangingPunct="1">
              <a:buFont typeface="Arial" pitchFamily="34" charset="0"/>
              <a:buChar char="•"/>
            </a:pPr>
            <a:endParaRPr lang="en-US" sz="1400" b="1" dirty="0" smtClean="0"/>
          </a:p>
          <a:p>
            <a:pPr eaLnBrk="1" hangingPunct="1">
              <a:buFont typeface="Arial" pitchFamily="34" charset="0"/>
              <a:buChar char="•"/>
            </a:pPr>
            <a:r>
              <a:rPr lang="en-US" sz="1400" b="1" dirty="0" smtClean="0"/>
              <a:t> The key here is that these are all senior examiners attempting to be defeat the sensor so the physiology is very subtle + there is no anxiety.</a:t>
            </a: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9C9371-4856-4C5E-984A-B86D3B910381}" type="slidenum">
              <a:rPr lang="en-US"/>
              <a:pPr>
                <a:defRPr/>
              </a:pPr>
              <a:t>165</a:t>
            </a:fld>
            <a:endParaRPr lang="en-US" dirty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1400" b="1" dirty="0" smtClean="0"/>
              <a:t>Best Guess #1 – </a:t>
            </a:r>
            <a:r>
              <a:rPr lang="en-US" sz="1400" b="1" dirty="0" smtClean="0">
                <a:solidFill>
                  <a:srgbClr val="0000CC"/>
                </a:solidFill>
              </a:rPr>
              <a:t>Do you see a CM?</a:t>
            </a:r>
          </a:p>
          <a:p>
            <a:pPr eaLnBrk="1" hangingPunct="1"/>
            <a:endParaRPr lang="en-US" sz="1400" b="1" dirty="0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26ACE1-465C-4212-9CB8-8F23547CA0ED}" type="slidenum">
              <a:rPr lang="en-US"/>
              <a:pPr>
                <a:defRPr/>
              </a:pPr>
              <a:t>166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buFontTx/>
              <a:buChar char="•"/>
            </a:pPr>
            <a:r>
              <a:rPr lang="en-US" sz="1400" b="1" dirty="0" smtClean="0"/>
              <a:t>In this case the movement was caused by the anal sphincter.</a:t>
            </a: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8799C9-9E28-4D71-8998-7CC7DF17E766}" type="slidenum">
              <a:rPr lang="en-US"/>
              <a:pPr>
                <a:defRPr/>
              </a:pPr>
              <a:t>167</a:t>
            </a:fld>
            <a:endParaRPr lang="en-US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1400" b="1" dirty="0" smtClean="0"/>
              <a:t>Best Guess #2 – What do you see?  </a:t>
            </a: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9898E9-F462-41A7-8ECF-362EE21C4052}" type="slidenum">
              <a:rPr lang="en-US"/>
              <a:pPr>
                <a:defRPr/>
              </a:pPr>
              <a:t>168</a:t>
            </a:fld>
            <a:endParaRPr lang="en-US" dirty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1400" b="1" dirty="0" smtClean="0"/>
              <a:t>Answer #2 – AS at C10</a:t>
            </a: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D96D4D-3F4D-4B71-86E1-B5209CD840CB}" type="slidenum">
              <a:rPr lang="en-US"/>
              <a:pPr>
                <a:defRPr/>
              </a:pPr>
              <a:t>169</a:t>
            </a:fld>
            <a:endParaRPr lang="en-US" dirty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1400" b="1" dirty="0" smtClean="0"/>
              <a:t>Best Guess #3 – What do you see?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Some sites call the irrelevant questions ‘control’ questions and suggest that they be attacked.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</a:rPr>
              <a:t>Do you think behavioral CM help the examinee?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0AE3A-52F0-42A8-8C15-246388C314D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FE64DA-EAE4-4423-8A29-84CB560752F5}" type="slidenum">
              <a:rPr lang="en-US"/>
              <a:pPr>
                <a:defRPr/>
              </a:pPr>
              <a:t>170</a:t>
            </a:fld>
            <a:endParaRPr lang="en-US" dirty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400" b="1" dirty="0" smtClean="0"/>
              <a:t>Answer #3 – Anal Sphincter</a:t>
            </a:r>
          </a:p>
          <a:p>
            <a:pPr eaLnBrk="1" hangingPunct="1"/>
            <a:endParaRPr lang="en-US" b="1" dirty="0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8F1982-DD73-4963-96E3-7D49B9CFCE5D}" type="slidenum">
              <a:rPr lang="en-US"/>
              <a:pPr>
                <a:defRPr/>
              </a:pPr>
              <a:t>171</a:t>
            </a:fld>
            <a:endParaRPr lang="en-US" dirty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 smtClean="0"/>
              <a:t>Best Guess #4 – What do you see?</a:t>
            </a: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F0134E-45E1-4183-8C5F-ED536917F11D}" type="slidenum">
              <a:rPr lang="en-US"/>
              <a:pPr>
                <a:defRPr/>
              </a:pPr>
              <a:t>172</a:t>
            </a:fld>
            <a:endParaRPr lang="en-US" dirty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1400" b="1" dirty="0" smtClean="0"/>
              <a:t>Answer #4 – Toe Press</a:t>
            </a: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A3EC88-24FB-4619-8C2D-2C14D299BD34}" type="slidenum">
              <a:rPr lang="en-US"/>
              <a:pPr>
                <a:defRPr/>
              </a:pPr>
              <a:t>173</a:t>
            </a:fld>
            <a:endParaRPr lang="en-US" dirty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1400" b="1" dirty="0" smtClean="0"/>
              <a:t>Best Guess #5 – What do you see?</a:t>
            </a: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CC9F1E-345F-4B10-A364-5C17D540C6AB}" type="slidenum">
              <a:rPr lang="en-US"/>
              <a:pPr>
                <a:defRPr/>
              </a:pPr>
              <a:t>174</a:t>
            </a:fld>
            <a:endParaRPr lang="en-US" dirty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 smtClean="0"/>
              <a:t>Answer #5 – Toe press</a:t>
            </a:r>
          </a:p>
          <a:p>
            <a:pPr eaLnBrk="1" hangingPunct="1"/>
            <a:endParaRPr lang="en-US" b="1" dirty="0" smtClean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D11A1F-E7ED-4250-B437-8E5E9C9F7A3B}" type="slidenum">
              <a:rPr lang="en-US"/>
              <a:pPr>
                <a:defRPr/>
              </a:pPr>
              <a:t>175</a:t>
            </a:fld>
            <a:endParaRPr lang="en-US" dirty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1400" b="1" dirty="0" smtClean="0"/>
              <a:t>Best Guess #6 – What do you see?</a:t>
            </a: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CCE8C2-E972-4256-B5CF-42F4F30FD90A}" type="slidenum">
              <a:rPr lang="en-US"/>
              <a:pPr>
                <a:defRPr/>
              </a:pPr>
              <a:t>176</a:t>
            </a:fld>
            <a:endParaRPr lang="en-US" dirty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400" b="1" dirty="0" smtClean="0"/>
              <a:t>Answer #6 - AS</a:t>
            </a:r>
          </a:p>
          <a:p>
            <a:pPr eaLnBrk="1" hangingPunct="1"/>
            <a:endParaRPr lang="en-US" b="1" dirty="0" smtClean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65F2DC-A871-41D2-AC29-41034DBF18A4}" type="slidenum">
              <a:rPr lang="en-US"/>
              <a:pPr>
                <a:defRPr/>
              </a:pPr>
              <a:t>177</a:t>
            </a:fld>
            <a:endParaRPr lang="en-US" dirty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1400" b="1" dirty="0" smtClean="0"/>
              <a:t>Best Guess #7 – Best guess?</a:t>
            </a: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2CFDEE-FED4-481B-A1C4-75F797FC7993}" type="slidenum">
              <a:rPr lang="en-US"/>
              <a:pPr>
                <a:defRPr/>
              </a:pPr>
              <a:t>178</a:t>
            </a:fld>
            <a:endParaRPr lang="en-US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400" b="1" dirty="0" smtClean="0"/>
              <a:t>Answer #7 – Examiner tried to be sneaky – AS at the relevant question</a:t>
            </a:r>
          </a:p>
          <a:p>
            <a:pPr eaLnBrk="1" hangingPunct="1"/>
            <a:endParaRPr lang="en-US" sz="1400" b="1" dirty="0" smtClean="0">
              <a:solidFill>
                <a:srgbClr val="0000CC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CC"/>
                </a:solidFill>
              </a:rPr>
              <a:t> </a:t>
            </a:r>
            <a:r>
              <a:rPr lang="en-US" sz="1400" b="1" dirty="0" smtClean="0"/>
              <a:t>CM at the relevant questions are not uncommon – some folks just do not study well before taking a test</a:t>
            </a:r>
            <a:endParaRPr lang="en-US" sz="1400" b="1" dirty="0" smtClean="0">
              <a:solidFill>
                <a:srgbClr val="0000CC"/>
              </a:solidFill>
            </a:endParaRPr>
          </a:p>
          <a:p>
            <a:pPr eaLnBrk="1" hangingPunct="1"/>
            <a:endParaRPr lang="en-US" b="1" dirty="0" smtClean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9D19A7-89BD-4482-8C5C-C3AF271A3959}" type="slidenum">
              <a:rPr lang="en-US"/>
              <a:pPr>
                <a:defRPr/>
              </a:pPr>
              <a:t>179</a:t>
            </a:fld>
            <a:endParaRPr lang="en-US" dirty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1400" b="1" dirty="0" smtClean="0"/>
              <a:t>Best Guess #9 – Nothing to see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chemeClr val="tx2"/>
                </a:solidFill>
              </a:rPr>
              <a:t>The 3 excuses were pulled from </a:t>
            </a:r>
            <a:r>
              <a:rPr lang="en-US" sz="1400" b="1" i="1" dirty="0" smtClean="0">
                <a:solidFill>
                  <a:schemeClr val="tx2"/>
                </a:solidFill>
              </a:rPr>
              <a:t>antipolygraph.org</a:t>
            </a:r>
            <a:endParaRPr lang="en-US" sz="1400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rgbClr val="0000CC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CC"/>
                </a:solidFill>
              </a:rPr>
              <a:t> Do you think these excuses are sufficient to warrant a second series?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rgbClr val="0000CC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CC"/>
                </a:solidFill>
              </a:rPr>
              <a:t> Are they sufficient to warrant a 3</a:t>
            </a:r>
            <a:r>
              <a:rPr lang="en-US" sz="1400" b="1" baseline="30000" dirty="0" smtClean="0">
                <a:solidFill>
                  <a:srgbClr val="0000CC"/>
                </a:solidFill>
              </a:rPr>
              <a:t>rd</a:t>
            </a:r>
            <a:r>
              <a:rPr lang="en-US" sz="1400" b="1" dirty="0" smtClean="0">
                <a:solidFill>
                  <a:srgbClr val="0000CC"/>
                </a:solidFill>
              </a:rPr>
              <a:t> series?</a:t>
            </a:r>
          </a:p>
          <a:p>
            <a:pPr>
              <a:buFont typeface="Arial" pitchFamily="34" charset="0"/>
              <a:buChar char="•"/>
            </a:pP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0AE3A-52F0-42A8-8C15-246388C314D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220C46-BC3E-488F-9E9B-3FFDCD993B48}" type="slidenum">
              <a:rPr lang="en-US"/>
              <a:pPr>
                <a:defRPr/>
              </a:pPr>
              <a:t>180</a:t>
            </a:fld>
            <a:endParaRPr lang="en-US" dirty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1400" b="1" dirty="0" smtClean="0"/>
              <a:t>Answer #9 – No CM activity in the sensor.</a:t>
            </a: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A804EB-CD53-43E7-9941-B12245D6EEC8}" type="slidenum">
              <a:rPr lang="en-US"/>
              <a:pPr>
                <a:defRPr/>
              </a:pPr>
              <a:t>181</a:t>
            </a:fld>
            <a:endParaRPr lang="en-US" dirty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1400" b="1" dirty="0" smtClean="0"/>
              <a:t>Best Guess #10 – Take a guess.  </a:t>
            </a: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EBE8DE-D0FB-4456-A637-9FF034DAF0C2}" type="slidenum">
              <a:rPr lang="en-US"/>
              <a:pPr>
                <a:defRPr/>
              </a:pPr>
              <a:t>182</a:t>
            </a:fld>
            <a:endParaRPr lang="en-US" dirty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1400" b="1" dirty="0" smtClean="0"/>
              <a:t>Answer #10 – C3 pretty obvious</a:t>
            </a:r>
          </a:p>
          <a:p>
            <a:pPr eaLnBrk="1" hangingPunct="1"/>
            <a:endParaRPr lang="en-US" sz="1400" b="1" dirty="0" smtClean="0"/>
          </a:p>
          <a:p>
            <a:pPr eaLnBrk="1" hangingPunct="1">
              <a:buFont typeface="Arial" pitchFamily="34" charset="0"/>
              <a:buChar char="•"/>
            </a:pPr>
            <a:r>
              <a:rPr lang="en-US" sz="1400" b="1" dirty="0" smtClean="0"/>
              <a:t> Examinee doing AS – slowly increasing as Doug Williams suggests and slowly decreasing pressure.  Being very subtle</a:t>
            </a: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681271-C5AD-4596-B48A-92E6AC819451}" type="slidenum">
              <a:rPr lang="en-US"/>
              <a:pPr>
                <a:defRPr/>
              </a:pPr>
              <a:t>183</a:t>
            </a:fld>
            <a:endParaRPr lang="en-US" dirty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400" b="1" dirty="0" smtClean="0"/>
              <a:t>Best Guess #11 – Number 5</a:t>
            </a:r>
          </a:p>
          <a:p>
            <a:pPr eaLnBrk="1" hangingPunct="1"/>
            <a:endParaRPr lang="en-US" sz="1400" b="1" dirty="0" smtClean="0"/>
          </a:p>
          <a:p>
            <a:pPr eaLnBrk="1" hangingPunct="1">
              <a:buFont typeface="Arial" pitchFamily="34" charset="0"/>
              <a:buChar char="•"/>
            </a:pPr>
            <a:r>
              <a:rPr lang="en-US" sz="1400" b="1" dirty="0" smtClean="0"/>
              <a:t> Attacking the ACQT key</a:t>
            </a:r>
          </a:p>
          <a:p>
            <a:pPr eaLnBrk="1" hangingPunct="1"/>
            <a:endParaRPr lang="en-US" b="1" dirty="0" smtClean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466997-EE74-4BCA-B0BF-E18697DFE449}" type="slidenum">
              <a:rPr lang="en-US"/>
              <a:pPr>
                <a:defRPr/>
              </a:pPr>
              <a:t>184</a:t>
            </a:fld>
            <a:endParaRPr lang="en-US" dirty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 smtClean="0"/>
              <a:t>AS at the key</a:t>
            </a: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146A50-8D9B-43F9-B084-8FC3E2FECB65}" type="slidenum">
              <a:rPr lang="en-US"/>
              <a:pPr>
                <a:defRPr/>
              </a:pPr>
              <a:t>185</a:t>
            </a:fld>
            <a:endParaRPr lang="en-US" dirty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1400" b="1" dirty="0" smtClean="0"/>
              <a:t>Best Guess #12 – What do you see?</a:t>
            </a: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7F7D88-ECE7-4CF3-8C07-C9F21DC1DA83}" type="slidenum">
              <a:rPr lang="en-US"/>
              <a:pPr>
                <a:defRPr/>
              </a:pPr>
              <a:t>186</a:t>
            </a:fld>
            <a:endParaRPr lang="en-US" dirty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1400" b="1" dirty="0" smtClean="0"/>
              <a:t>Answer #12 </a:t>
            </a:r>
          </a:p>
          <a:p>
            <a:pPr eaLnBrk="1" hangingPunct="1">
              <a:buFontTx/>
              <a:buChar char="•"/>
            </a:pPr>
            <a:r>
              <a:rPr lang="en-US" sz="1400" b="1" dirty="0" smtClean="0"/>
              <a:t>Note the distortion in the sensor does not match up with the answer at 3C &amp; 6C, but does match up with the answer marks at the relevants.</a:t>
            </a:r>
          </a:p>
          <a:p>
            <a:pPr eaLnBrk="1" hangingPunct="1"/>
            <a:endParaRPr lang="en-US" sz="1400" b="1" dirty="0" smtClean="0"/>
          </a:p>
          <a:p>
            <a:pPr eaLnBrk="1" hangingPunct="1">
              <a:buFontTx/>
              <a:buChar char="•"/>
            </a:pPr>
            <a:r>
              <a:rPr lang="en-US" sz="1400" b="1" dirty="0" smtClean="0"/>
              <a:t>3C &amp; 6C are toe presses &amp; 1A is an anal sphincter.</a:t>
            </a:r>
          </a:p>
          <a:p>
            <a:pPr eaLnBrk="1" hangingPunct="1"/>
            <a:endParaRPr lang="en-US" sz="1400" b="1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</a:t>
            </a:r>
            <a:r>
              <a:rPr lang="en-US" sz="1400" b="1" i="1" dirty="0" smtClean="0"/>
              <a:t>Polygraph.com</a:t>
            </a:r>
            <a:r>
              <a:rPr lang="en-US" sz="1400" b="1" dirty="0" smtClean="0"/>
              <a:t> is another antipolygraph site that many sites quote attempt to mirror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Motivation - money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Doug Williams spent time as a polygraph examiner in the late 1970s.  </a:t>
            </a: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That was 30+ years ago</a:t>
            </a: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Poly School he attended used poly as an interrogation tool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His web site changes every few years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The breathing CM in his booklet are similar to the breathing criteria in Antipolygraph.org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Read instructions on how to reproduce the pictured criteria, practice the criteria with your polygraph instrument and see what you produce.</a:t>
            </a:r>
            <a:endParaRPr lang="en-US" sz="1400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0246-FB3D-4F2F-8D37-7B2631391BBF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His CD with the manual is $49.95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Many sites offering similar services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If you come to his location in Oklahoma he will train you in CM for $1000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For $3500 + First Class airline ticket + 4 star hotel + expenses he will come to your location and train you in CM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Key – If you get caught – do not confess</a:t>
            </a:r>
            <a:endParaRPr lang="en-US" sz="1400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0246-FB3D-4F2F-8D37-7B2631391BBF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 </a:t>
            </a:r>
            <a:r>
              <a:rPr lang="en-US" sz="1400" b="1" dirty="0" smtClean="0"/>
              <a:t>This warning taken from poly.com manual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The warning is repeated several times throughout the manual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rgbClr val="0000CC"/>
                </a:solidFill>
              </a:rPr>
              <a:t>I wonder why?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Have everyone tighten their sphincter VERY slowly to ½ tension.  </a:t>
            </a:r>
            <a:r>
              <a:rPr lang="en-US" sz="1400" b="1" dirty="0" smtClean="0">
                <a:solidFill>
                  <a:srgbClr val="0000CC"/>
                </a:solidFill>
              </a:rPr>
              <a:t>Do you now release slowly or quickly release?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0246-FB3D-4F2F-8D37-7B2631391BBF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These are the 5 breathing criteria identified in the manual for sale on polygraph.com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Compare them against the 5 NCCA criteria 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CC"/>
                </a:solidFill>
              </a:rPr>
              <a:t> What is the difference?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rgbClr val="0000CC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Apnea is the same – but Williams says to not use it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Figures 1 &amp; 2 are </a:t>
            </a:r>
            <a:r>
              <a:rPr lang="en-US" sz="1400" b="1" u="sng" dirty="0" smtClean="0"/>
              <a:t>not </a:t>
            </a:r>
            <a:r>
              <a:rPr lang="en-US" sz="1400" b="1" dirty="0" smtClean="0"/>
              <a:t>listed in antipolygraph.org site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Figures 4 &amp; 5 will lead to forms of suppression but the instructions are different from antipolygraph.org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Will look at breathing individually next few slides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0246-FB3D-4F2F-8D37-7B2631391BBF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Attempting to create a “stair-stepping” increase in amplitude (used to be a scorable criteria)  15 years ago</a:t>
            </a:r>
            <a:endParaRPr lang="en-US" sz="1400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0246-FB3D-4F2F-8D37-7B2631391BBF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The key here:  If the examinee appears to be “gasping for breath” like a fish out of water…probably a CM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Consider what an examinee’s physiology might look like following these directions</a:t>
            </a:r>
            <a:endParaRPr lang="en-US" sz="1400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0246-FB3D-4F2F-8D37-7B2631391BBF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Google “Beat a Polygraph” and see what comes up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rgbClr val="0000CC"/>
                </a:solidFill>
              </a:rPr>
              <a:t>Key point</a:t>
            </a:r>
            <a:r>
              <a:rPr lang="en-US" sz="1400" b="1" dirty="0" smtClean="0"/>
              <a:t>:  It is no longer unusual for an examinee to do an internet search on polygraph prior to a test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Virtually all sites discuss CM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Most sites recommend: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Controlled breathing</a:t>
            </a: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Behavioral CM</a:t>
            </a: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Mental CM</a:t>
            </a: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Tongue biting</a:t>
            </a: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Toe presses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Recommendations based on CM research primarily by </a:t>
            </a:r>
            <a:r>
              <a:rPr lang="en-US" sz="1400" b="1" dirty="0" err="1" smtClean="0"/>
              <a:t>Honts</a:t>
            </a:r>
            <a:endParaRPr lang="en-US" sz="1400" b="1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0246-FB3D-4F2F-8D37-7B2631391BBF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Real apneas are very rare.  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When seen they are usually occur at a relevant question – not a comparison question or an irrelevant question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Williams most likely had a number of his clients get caught by using this CM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And that is the reason he is telling his clients not to use this CM</a:t>
            </a:r>
            <a:endParaRPr lang="en-US" sz="1400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0246-FB3D-4F2F-8D37-7B2631391BBF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If it looks like a kings crown with multiple diadems it is probably this CM</a:t>
            </a:r>
            <a:endParaRPr lang="en-US" sz="1400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0246-FB3D-4F2F-8D37-7B2631391BBF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Push most of the air out of your lungs and take 5 to 7 shallow breaths - </a:t>
            </a:r>
            <a:r>
              <a:rPr lang="en-US" sz="1400" b="1" dirty="0" smtClean="0">
                <a:solidFill>
                  <a:srgbClr val="0000CC"/>
                </a:solidFill>
              </a:rPr>
              <a:t>What do you think the tracing will look like?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rgbClr val="0000CC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Attach a non-polygraph trained person to your instrument and have them read the directions for each figure and do it.  Look at the results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If the results look normal to you – you are getting beat</a:t>
            </a:r>
            <a:endParaRPr lang="en-US" sz="1400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0246-FB3D-4F2F-8D37-7B2631391BBF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These instructions have changed repeatedly in williams manual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2</a:t>
            </a:r>
            <a:r>
              <a:rPr lang="en-US" sz="1400" b="1" baseline="30000" dirty="0" smtClean="0"/>
              <a:t>nd</a:t>
            </a:r>
            <a:r>
              <a:rPr lang="en-US" sz="1400" b="1" dirty="0" smtClean="0"/>
              <a:t> series where he says to “just” manipulate the CV channel – he is talking about doing the AS (VERY SUBTLE)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He also suggests placing a towel or heavy duty Kotex in your underwear separating the “stinger” from the movement sensor</a:t>
            </a:r>
            <a:endParaRPr lang="en-US" sz="1400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0246-FB3D-4F2F-8D37-7B2631391BBF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Additional instructions found in poly.com manual</a:t>
            </a:r>
            <a:endParaRPr lang="en-US" sz="1400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0246-FB3D-4F2F-8D37-7B2631391BBF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8BEA25-0D9F-4C3B-8FDD-A0A679A528E0}" type="slidenum">
              <a:rPr lang="en-US"/>
              <a:pPr/>
              <a:t>25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415790"/>
          </a:xfrm>
        </p:spPr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9148C2-8146-401D-B96F-8303F0B32EF5}" type="slidenum">
              <a:rPr lang="en-US"/>
              <a:pPr/>
              <a:t>26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AS easily identified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False apnea could be the result of the AS 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Or, </a:t>
            </a:r>
            <a:r>
              <a:rPr lang="en-US" sz="1400" b="1" dirty="0" smtClean="0">
                <a:solidFill>
                  <a:schemeClr val="tx2"/>
                </a:solidFill>
              </a:rPr>
              <a:t>Figure 4 - inhaling a normal amount of air and followed by 5 to 7 shallow breaths with your lungs partially full</a:t>
            </a:r>
          </a:p>
          <a:p>
            <a:pPr>
              <a:buFont typeface="Arial" pitchFamily="34" charset="0"/>
              <a:buChar char="•"/>
            </a:pPr>
            <a:endParaRPr lang="en-US" sz="1400" b="1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26954C-1ED7-4AB4-A5E2-0B204B841ED6}" type="slidenum">
              <a:rPr lang="en-US"/>
              <a:pPr/>
              <a:t>27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b="1" dirty="0" smtClean="0"/>
              <a:t> </a:t>
            </a:r>
            <a:r>
              <a:rPr lang="en-US" sz="1400" b="1" dirty="0" smtClean="0"/>
              <a:t>Upper PN the apnea is at the bottom &amp; the lower PN the apnea is at the top</a:t>
            </a:r>
          </a:p>
          <a:p>
            <a:pPr>
              <a:buFontTx/>
              <a:buChar char="•"/>
            </a:pPr>
            <a:endParaRPr lang="en-US" sz="1400" b="1" dirty="0" smtClean="0"/>
          </a:p>
          <a:p>
            <a:pPr>
              <a:buFontTx/>
              <a:buChar char="•"/>
            </a:pPr>
            <a:r>
              <a:rPr lang="en-US" sz="1400" b="1" dirty="0" smtClean="0"/>
              <a:t> AS might be responsible for the apnea (cognitive processing)</a:t>
            </a:r>
          </a:p>
          <a:p>
            <a:pPr>
              <a:buFontTx/>
              <a:buChar char="•"/>
            </a:pPr>
            <a:endParaRPr lang="en-US" sz="1400" b="1" dirty="0" smtClean="0"/>
          </a:p>
          <a:p>
            <a:pPr>
              <a:buFontTx/>
              <a:buChar char="•"/>
            </a:pPr>
            <a:r>
              <a:rPr lang="en-US" sz="1400" b="1" dirty="0" smtClean="0"/>
              <a:t> PLCQ – not it is answered about a second later than the relevant – </a:t>
            </a:r>
            <a:r>
              <a:rPr lang="en-US" sz="1400" b="1" dirty="0" smtClean="0">
                <a:solidFill>
                  <a:srgbClr val="0000CC"/>
                </a:solidFill>
              </a:rPr>
              <a:t>Why?</a:t>
            </a:r>
            <a:endParaRPr lang="en-US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5B0480-44D9-4632-81A0-C62AD146079F}" type="slidenum">
              <a:rPr lang="en-US"/>
              <a:pPr/>
              <a:t>28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41579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CC"/>
                </a:solidFill>
              </a:rPr>
              <a:t> Would you question whether the true apnea was a CM if it appeared at 2 or more relevant questions?  Comparison questions?</a:t>
            </a:r>
            <a:endParaRPr lang="en-US" sz="14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FE924A-8263-4626-9777-D6E81D71F259}" type="slidenum">
              <a:rPr lang="en-US"/>
              <a:pPr/>
              <a:t>29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The listed websites are a sampling of what is on the internet regarding how to beat a polygraph.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The first two sites containing the asterisks will be covered in greater detail – most other sites refer back to these two.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Look at Antipolygraph.org first  - most professional site.  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The sites author is not motivated by money – motivated by ideology, and possibly revenge </a:t>
            </a:r>
          </a:p>
          <a:p>
            <a:pPr lvl="1"/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Since he failed at least two polygraph examinations</a:t>
            </a:r>
            <a:endParaRPr lang="en-US" sz="1400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0246-FB3D-4F2F-8D37-7B2631391BBF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632A79-094D-41D4-9B3A-141978849317}" type="slidenum">
              <a:rPr lang="en-US"/>
              <a:pPr/>
              <a:t>30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MV in sensor pad – 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The exaggerated exhalation falls below the baseline and pulls either one or both PN channels off the baseline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</a:rPr>
              <a:t>Do you see anything strange about the EDA at the relevant question?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rgbClr val="0000CC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The drop at R8 as the question is being asked is probably a MV.  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>
              <a:solidFill>
                <a:schemeClr val="tx2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</a:rPr>
              <a:t>Did the MV cause the software to pull the EDA up in order to re-establish a baseline?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0560AC-F9D9-4A58-9395-DC24C4786DC4}" type="slidenum">
              <a:rPr lang="en-US"/>
              <a:pPr/>
              <a:t>31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Top PN exaggerated exhalation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Bottom PN false apnea</a:t>
            </a:r>
            <a:endParaRPr lang="en-US" sz="1400" b="1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806CD7-DCF3-4A65-9E61-998FB91ED3DB}" type="slidenum">
              <a:rPr lang="en-US"/>
              <a:pPr/>
              <a:t>32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57073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Antipolygraph.org informs readers to control breathing in this range from the time the PN tubes are placed on until they are taken off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Dick </a:t>
            </a:r>
            <a:r>
              <a:rPr lang="en-US" sz="1400" b="1" dirty="0" err="1" smtClean="0">
                <a:solidFill>
                  <a:schemeClr val="tx2"/>
                </a:solidFill>
              </a:rPr>
              <a:t>Arther</a:t>
            </a:r>
            <a:r>
              <a:rPr lang="en-US" sz="1400" b="1" dirty="0" smtClean="0">
                <a:solidFill>
                  <a:schemeClr val="tx2"/>
                </a:solidFill>
              </a:rPr>
              <a:t> – 32,000 charts – breathing at 6 to 8 BPM - DI breathing (contrived)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John Reid found the same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Very fast breathing is unusual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34DDF4-683E-4655-8EFD-F78CE20616DD}" type="slidenum">
              <a:rPr lang="en-US"/>
              <a:pPr/>
              <a:t>33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MI called this DLC breathing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chemeClr val="tx2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Note the late answer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>
              <a:solidFill>
                <a:schemeClr val="tx2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MI suggested that this breathing is the result of the cognitive effort to visualize the directed lie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>
              <a:solidFill>
                <a:schemeClr val="tx2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It was not considered a CM – but the test data was not evaluated either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E74EE6-1196-432D-B797-DCE585BF8200}" type="slidenum">
              <a:rPr lang="en-US"/>
              <a:pPr/>
              <a:t>34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This could be poly.com suggesting: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chemeClr val="tx2"/>
                </a:solidFill>
              </a:rPr>
              <a:t>Figure 4 is manipulated by inhaling a normal amount of air and then take a series of 5 to 7 shallow breaths with your lungs partially full</a:t>
            </a:r>
          </a:p>
          <a:p>
            <a:pPr>
              <a:buFont typeface="Arial" pitchFamily="34" charset="0"/>
              <a:buChar char="•"/>
            </a:pPr>
            <a:endParaRPr lang="en-US" sz="1400" b="1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1DD5E9-DB55-4778-A183-52C13D030A69}" type="slidenum">
              <a:rPr lang="en-US"/>
              <a:pPr/>
              <a:t>35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33832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Answer-like distortions were occasionally observed by Paul &amp; me in </a:t>
            </a:r>
            <a:r>
              <a:rPr lang="en-US" sz="1400" b="1" dirty="0" err="1" smtClean="0">
                <a:solidFill>
                  <a:schemeClr val="tx2"/>
                </a:solidFill>
              </a:rPr>
              <a:t>Barland’s</a:t>
            </a:r>
            <a:r>
              <a:rPr lang="en-US" sz="1400" b="1" dirty="0" smtClean="0">
                <a:solidFill>
                  <a:schemeClr val="tx2"/>
                </a:solidFill>
              </a:rPr>
              <a:t> mental CM study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chemeClr val="tx2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We surmised that examinee counting backwards were moving their throat muscles.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>
              <a:solidFill>
                <a:schemeClr val="tx2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If field data we occasionally see answer-like distortions when tongue bites occur.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9E99B7-AEB8-4F6F-96D4-46708DCF2E3C}" type="slidenum">
              <a:rPr lang="en-US"/>
              <a:pPr/>
              <a:t>36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b="1" dirty="0" smtClean="0"/>
          </a:p>
          <a:p>
            <a:pPr>
              <a:buFontTx/>
              <a:buChar char="•"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D1153C-F3BF-46F6-B978-20328E4934C7}" type="slidenum">
              <a:rPr lang="en-US"/>
              <a:pPr/>
              <a:t>37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B51799-1D20-4F53-8C29-D59C424C50AE}" type="slidenum">
              <a:rPr lang="en-US"/>
              <a:pPr/>
              <a:t>38</a:t>
            </a:fld>
            <a:endParaRPr 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B93E40-3809-4E46-9B3C-BE6F1EFE54BC}" type="slidenum">
              <a:rPr lang="en-US"/>
              <a:pPr/>
              <a:t>39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George Maschke resides in the Hague and is responsible for the site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Chapter 4 - T</a:t>
            </a:r>
            <a:r>
              <a:rPr lang="en-US" sz="1400" b="1" i="1" dirty="0" smtClean="0"/>
              <a:t>he Lie Behind the Lie Detector</a:t>
            </a:r>
            <a:r>
              <a:rPr lang="en-US" sz="1400" b="1" dirty="0" smtClean="0"/>
              <a:t>  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Detailed instructions on how to use polygraph CM to protect oneself against a false positive</a:t>
            </a:r>
          </a:p>
          <a:p>
            <a:pPr>
              <a:buFont typeface="Arial" pitchFamily="34" charset="0"/>
              <a:buChar char="•"/>
            </a:pPr>
            <a:endParaRPr lang="en-US" sz="1400" b="1" i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i="1" dirty="0" smtClean="0"/>
              <a:t> </a:t>
            </a:r>
            <a:r>
              <a:rPr lang="en-US" sz="1400" b="1" i="1" dirty="0" smtClean="0">
                <a:solidFill>
                  <a:srgbClr val="0000CC"/>
                </a:solidFill>
              </a:rPr>
              <a:t>Or in the case of being a guilty liar – How to beat the polygraph test</a:t>
            </a:r>
            <a:endParaRPr lang="en-US" sz="1400" b="1" i="1" dirty="0">
              <a:solidFill>
                <a:srgbClr val="0000CC"/>
              </a:solidFill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0246-FB3D-4F2F-8D37-7B2631391BBF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C3265C-C759-4010-9E0F-3F5EAEA95A50}" type="slidenum">
              <a:rPr lang="en-US"/>
              <a:pPr/>
              <a:t>40</a:t>
            </a:fld>
            <a:endParaRPr lang="en-US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1A9018-110D-42B0-8AD5-A9CE4BD65562}" type="slidenum">
              <a:rPr lang="en-US"/>
              <a:pPr/>
              <a:t>41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338320"/>
          </a:xfrm>
        </p:spPr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8EEBB0-D9A6-4D33-BAC4-C3F9F0045B2A}" type="slidenum">
              <a:rPr lang="en-US"/>
              <a:pPr/>
              <a:t>42</a:t>
            </a:fld>
            <a:endParaRPr lang="en-US" dirty="0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8AE1B3-5D29-4F04-A997-0B376BD7103F}" type="slidenum">
              <a:rPr lang="en-US"/>
              <a:pPr/>
              <a:t>43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0A325D-2105-49AE-BAC6-5B2BFC0DDA86}" type="slidenum">
              <a:rPr lang="en-US"/>
              <a:pPr/>
              <a:t>44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This signature has been specifically identified on antipolygraph.org site.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The suggestion is not to use the same CM at every comparison question</a:t>
            </a:r>
            <a:endParaRPr lang="en-US" sz="1400" b="1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E9FB6F-3508-4763-97A7-030010D2358D}" type="slidenum">
              <a:rPr lang="en-US"/>
              <a:pPr/>
              <a:t>45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8B4139-4CDA-469D-9394-638A29E852F9}" type="slidenum">
              <a:rPr lang="en-US"/>
              <a:pPr/>
              <a:t>46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E609C4-4616-4FE6-9FFA-11A57BC5693E}" type="slidenum">
              <a:rPr lang="en-US"/>
              <a:pPr/>
              <a:t>47</a:t>
            </a:fld>
            <a:endParaRPr lang="en-US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B27C4A-74DA-455C-AA33-23EE62FDBD7B}" type="slidenum">
              <a:rPr lang="en-US"/>
              <a:pPr/>
              <a:t>48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E1B8A6-36A3-4486-99BC-65E3A4F9E419}" type="slidenum">
              <a:rPr lang="en-US"/>
              <a:pPr/>
              <a:t>49</a:t>
            </a:fld>
            <a:endParaRPr 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rgbClr val="0000CC"/>
                </a:solidFill>
              </a:rPr>
              <a:t>These instructions come from the </a:t>
            </a:r>
            <a:r>
              <a:rPr lang="en-US" sz="1400" b="1" i="1" dirty="0" smtClean="0">
                <a:solidFill>
                  <a:srgbClr val="0000CC"/>
                </a:solidFill>
              </a:rPr>
              <a:t>Antipolygraph.org</a:t>
            </a:r>
            <a:r>
              <a:rPr lang="en-US" sz="1400" b="1" dirty="0" smtClean="0">
                <a:solidFill>
                  <a:srgbClr val="0000CC"/>
                </a:solidFill>
              </a:rPr>
              <a:t> website</a:t>
            </a: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Virtually all antipolygraph sites follow this websites lead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Different sites may add an item or two: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 e.g., Tack in shoe, antiperspirant on fingers and hands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0246-FB3D-4F2F-8D37-7B2631391BBF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3DDF1-15D7-45CB-A7E0-C7B667EBDF2D}" type="slidenum">
              <a:rPr lang="en-US"/>
              <a:pPr/>
              <a:t>50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415790"/>
          </a:xfrm>
        </p:spPr>
        <p:txBody>
          <a:bodyPr/>
          <a:lstStyle/>
          <a:p>
            <a:pPr eaLnBrk="1" hangingPunct="1"/>
            <a:endParaRPr lang="en-US" b="1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B5B8C-67D8-4DC4-A8AC-641E907AC5A9}" type="slidenum">
              <a:rPr lang="en-US"/>
              <a:pPr/>
              <a:t>51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0EADC9-4B7E-4829-BA56-23BCF6BEB78C}" type="slidenum">
              <a:rPr lang="en-US"/>
              <a:pPr/>
              <a:t>52</a:t>
            </a:fld>
            <a:endParaRPr lang="en-US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415790"/>
          </a:xfrm>
        </p:spPr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BE8013-43E4-4374-8EC2-D7F09F39144B}" type="slidenum">
              <a:rPr lang="en-US"/>
              <a:pPr/>
              <a:t>53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805837-B850-42B1-98DE-E3D61B220E6E}" type="slidenum">
              <a:rPr lang="en-US"/>
              <a:pPr/>
              <a:t>54</a:t>
            </a:fld>
            <a:endParaRPr lang="en-US" dirty="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Toe press – picked up in cushion at 1C2</a:t>
            </a:r>
            <a:endParaRPr lang="en-US" sz="1400" b="1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0AE3A-52F0-42A8-8C15-246388C314D4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441A8-C9C6-4698-979C-77671D138463}" type="slidenum">
              <a:rPr lang="en-US"/>
              <a:pPr/>
              <a:t>56</a:t>
            </a:fld>
            <a:endParaRPr lang="en-US" dirty="0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EDA MV can be deliberate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Sometimes it is inadvertent – we have seen people concentrating on performing another CM such as mental math and inadvertently push down on the EDA plates then release pressure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1B5457-B786-4C7A-B22C-90DD535495B4}" type="slidenum">
              <a:rPr lang="en-US"/>
              <a:pPr/>
              <a:t>57</a:t>
            </a:fld>
            <a:endParaRPr lang="en-US" dirty="0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6482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Exaggerated blood volume increase is often overlooked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Possibly because too often the cardio cuff is inappropriately placed or does not contain sufficient pressure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If proper operations has taken place – right now 60 degrees for a period of 5 seconds may be indicative of a CM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19F4E5-FBB9-4AF5-AAC2-8047AE86DBF9}" type="slidenum">
              <a:rPr lang="en-US"/>
              <a:pPr/>
              <a:t>58</a:t>
            </a:fld>
            <a:endParaRPr lang="en-US" dirty="0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192306-D0C3-4B0F-B0A9-FBEC8FC96BAD}" type="slidenum">
              <a:rPr lang="en-US"/>
              <a:pPr/>
              <a:t>59</a:t>
            </a:fld>
            <a:endParaRPr lang="en-US" dirty="0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The key to the next 5 slides: (Apnea/Blocking)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CC"/>
                </a:solidFill>
              </a:rPr>
              <a:t> Read what antipolygraph.org instruction for each tracing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>
              <a:solidFill>
                <a:srgbClr val="0000CC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CC"/>
                </a:solidFill>
              </a:rPr>
              <a:t> Do you think examinee physiology will mirror the picture?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>
              <a:solidFill>
                <a:srgbClr val="0000CC"/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CC"/>
                </a:solidFill>
              </a:rPr>
              <a:t> </a:t>
            </a:r>
            <a:r>
              <a:rPr lang="en-US" sz="1400" b="1" dirty="0" smtClean="0">
                <a:solidFill>
                  <a:schemeClr val="tx2"/>
                </a:solidFill>
              </a:rPr>
              <a:t>Particularly with no bio-feedback</a:t>
            </a:r>
          </a:p>
          <a:p>
            <a:pPr lvl="2">
              <a:buFont typeface="Arial" pitchFamily="34" charset="0"/>
              <a:buChar char="•"/>
            </a:pPr>
            <a:endParaRPr lang="en-US" sz="1400" b="1" dirty="0" smtClean="0">
              <a:solidFill>
                <a:srgbClr val="0000CC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Criteria taken from NCCA handout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Do you think contrived physiology looks contrived?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>
              <a:solidFill>
                <a:srgbClr val="0000CC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CC"/>
                </a:solidFill>
              </a:rPr>
              <a:t> Look for patterns of behavior</a:t>
            </a:r>
          </a:p>
          <a:p>
            <a:pPr lvl="1">
              <a:buFont typeface="Arial" pitchFamily="34" charset="0"/>
              <a:buChar char="•"/>
            </a:pPr>
            <a:endParaRPr lang="en-US" b="1" dirty="0" smtClean="0">
              <a:solidFill>
                <a:srgbClr val="0000CC"/>
              </a:solidFill>
            </a:endParaRPr>
          </a:p>
          <a:p>
            <a:pPr lvl="1"/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0246-FB3D-4F2F-8D37-7B2631391BBF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E77B48-FD02-40D1-800C-25D5C1F0A05B}" type="slidenum">
              <a:rPr lang="en-US"/>
              <a:pPr/>
              <a:t>60</a:t>
            </a:fld>
            <a:endParaRPr lang="en-US" dirty="0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This response adds to the sharp rise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Unusual – particularly at irrelevant and DLCQs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chemeClr val="tx2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Should be unusual for a PLCQ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EE8537-8ACF-4E3E-8107-C6A765F1D602}" type="slidenum">
              <a:rPr lang="en-US"/>
              <a:pPr/>
              <a:t>61</a:t>
            </a:fld>
            <a:endParaRPr lang="en-US" dirty="0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D987F6-C379-4217-89C6-5C91EE991C70}" type="slidenum">
              <a:rPr lang="en-US"/>
              <a:pPr/>
              <a:t>62</a:t>
            </a:fld>
            <a:endParaRPr lang="en-US" dirty="0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24751E-4056-49C7-8632-BC2B59DFA31F}" type="slidenum">
              <a:rPr lang="en-US"/>
              <a:pPr/>
              <a:t>63</a:t>
            </a:fld>
            <a:endParaRPr lang="en-US" dirty="0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CA2BE3-8886-40AA-90B6-4C2F7046B11E}" type="slidenum">
              <a:rPr lang="en-US"/>
              <a:pPr/>
              <a:t>64</a:t>
            </a:fld>
            <a:endParaRPr lang="en-US" dirty="0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Most indicative of either a CM or a DI exam is pulse rate in excess of 100 BPM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If in excess of 100 BPM – look for other CM signatures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If the pulse rate is really slow (under 50 BPM) consider drug use (muscle relaxants or barbiturates)</a:t>
            </a:r>
          </a:p>
          <a:p>
            <a:pPr>
              <a:buFont typeface="Arial" pitchFamily="34" charset="0"/>
              <a:buChar char="•"/>
            </a:pPr>
            <a:endParaRPr lang="en-US" sz="1400" b="1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0AE3A-52F0-42A8-8C15-246388C314D4}" type="slidenum">
              <a:rPr lang="en-US" smtClean="0"/>
              <a:pPr/>
              <a:t>65</a:t>
            </a:fld>
            <a:endParaRPr lang="en-US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0AE3A-52F0-42A8-8C15-246388C314D4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2DA45F-CB39-4FAD-B27D-E97BB69D1722}" type="slidenum">
              <a:rPr lang="en-US"/>
              <a:pPr/>
              <a:t>67</a:t>
            </a:fld>
            <a:endParaRPr lang="en-US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6CB9A-4C8E-4574-86C5-7E08B4BA9572}" type="slidenum">
              <a:rPr lang="en-US"/>
              <a:pPr/>
              <a:t>68</a:t>
            </a:fld>
            <a:endParaRPr lang="en-US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This slide 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Examinee’s physiology was good until the X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A3972E-A72A-4C55-B849-FAEB40D6E27F}" type="slidenum">
              <a:rPr lang="en-US"/>
              <a:pPr/>
              <a:t>69</a:t>
            </a:fld>
            <a:endParaRPr lang="en-US"/>
          </a:p>
        </p:txBody>
      </p:sp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5253" y="4415790"/>
            <a:ext cx="5608320" cy="418338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This slide</a:t>
            </a:r>
          </a:p>
          <a:p>
            <a:pPr>
              <a:buFont typeface="Arial" pitchFamily="34" charset="0"/>
              <a:buChar char="•"/>
            </a:pP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Examinee had good physiology until the first PLCQ was asked</a:t>
            </a:r>
            <a:endParaRPr lang="en-US" sz="14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u="sng" dirty="0" smtClean="0">
                <a:solidFill>
                  <a:srgbClr val="0000CC"/>
                </a:solidFill>
              </a:rPr>
              <a:t>Question</a:t>
            </a:r>
            <a:r>
              <a:rPr lang="en-US" sz="1400" b="1" dirty="0" smtClean="0">
                <a:solidFill>
                  <a:srgbClr val="0000CC"/>
                </a:solidFill>
              </a:rPr>
              <a:t>:  </a:t>
            </a:r>
            <a:r>
              <a:rPr lang="en-US" sz="1400" b="1" dirty="0" smtClean="0">
                <a:solidFill>
                  <a:schemeClr val="tx2"/>
                </a:solidFill>
              </a:rPr>
              <a:t>If the examinee has deliberately slowed their breathing for 15 seconds (</a:t>
            </a:r>
            <a:r>
              <a:rPr lang="en-US" sz="1400" b="1" i="1" dirty="0" smtClean="0">
                <a:solidFill>
                  <a:schemeClr val="tx2"/>
                </a:solidFill>
              </a:rPr>
              <a:t>they will often wait until they hear the next question)</a:t>
            </a:r>
            <a:r>
              <a:rPr lang="en-US" sz="1400" b="1" dirty="0" smtClean="0">
                <a:solidFill>
                  <a:schemeClr val="tx2"/>
                </a:solidFill>
              </a:rPr>
              <a:t> and you (the examiner) ask a relevant question </a:t>
            </a:r>
            <a:r>
              <a:rPr lang="en-US" sz="1400" b="1" dirty="0" smtClean="0">
                <a:solidFill>
                  <a:srgbClr val="0000CC"/>
                </a:solidFill>
              </a:rPr>
              <a:t>– What is going to happen in the PN channels at the relevant question?</a:t>
            </a:r>
          </a:p>
          <a:p>
            <a:pPr>
              <a:buFont typeface="Arial" pitchFamily="34" charset="0"/>
              <a:buChar char="•"/>
            </a:pPr>
            <a:endParaRPr lang="en-US" sz="1400" b="1" u="sng" dirty="0" smtClean="0">
              <a:solidFill>
                <a:srgbClr val="0000CC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</a:t>
            </a:r>
            <a:r>
              <a:rPr lang="en-US" sz="1400" b="1" u="sng" dirty="0" smtClean="0"/>
              <a:t>The answer</a:t>
            </a:r>
            <a:r>
              <a:rPr lang="en-US" sz="1400" b="1" dirty="0" smtClean="0"/>
              <a:t>:</a:t>
            </a:r>
          </a:p>
          <a:p>
            <a:pPr lvl="1"/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For every action there is a reaction. (Discuss)</a:t>
            </a: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A irrelevant question should be asked.</a:t>
            </a:r>
            <a:endParaRPr lang="en-US" sz="1400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0246-FB3D-4F2F-8D37-7B2631391BBF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</a:t>
            </a:r>
            <a:r>
              <a:rPr lang="en-US" sz="1400" b="1" u="sng" dirty="0" smtClean="0"/>
              <a:t>Key point</a:t>
            </a:r>
            <a:r>
              <a:rPr lang="en-US" sz="1400" b="1" dirty="0" smtClean="0"/>
              <a:t> – This is typical of confirmed cases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Examinee researches a number of sites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Antipolygraph.org gives the following instruction regarding </a:t>
            </a:r>
            <a:r>
              <a:rPr lang="en-US" sz="1400" b="1" u="sng" dirty="0" smtClean="0">
                <a:solidFill>
                  <a:schemeClr val="tx2"/>
                </a:solidFill>
              </a:rPr>
              <a:t>Apnea or Blocking</a:t>
            </a:r>
            <a:r>
              <a:rPr lang="en-US" sz="1400" b="1" dirty="0" smtClean="0">
                <a:solidFill>
                  <a:schemeClr val="tx2"/>
                </a:solidFill>
              </a:rPr>
              <a:t>: Achieved by simply holding one’s breath for four or five seconds after breathing out (anything much longer may make your polygrapher suspicious)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>
              <a:solidFill>
                <a:schemeClr val="tx2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See if examinee followed the instruction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0AE3A-52F0-42A8-8C15-246388C314D4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Consider:  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What is causing the sharp CV rises?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Note: Every comparison question approximately 5 seconds of apnea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0AE3A-52F0-42A8-8C15-246388C314D4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Typical excuse given for CM activity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A promise is made – </a:t>
            </a:r>
            <a:r>
              <a:rPr lang="en-US" sz="1400" b="1" dirty="0" smtClean="0">
                <a:solidFill>
                  <a:srgbClr val="0000CC"/>
                </a:solidFill>
              </a:rPr>
              <a:t>should we be more conservative on the next test?  Why?  Why not?</a:t>
            </a:r>
            <a:endParaRPr lang="en-US" sz="1400" b="1" dirty="0">
              <a:solidFill>
                <a:srgbClr val="0000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0AE3A-52F0-42A8-8C15-246388C314D4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What is the difference between this series and the last?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chemeClr val="tx2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Clean CV channel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>
              <a:solidFill>
                <a:schemeClr val="tx2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No more false apnea</a:t>
            </a:r>
          </a:p>
          <a:p>
            <a:pPr lvl="1">
              <a:buFont typeface="Arial" pitchFamily="34" charset="0"/>
              <a:buChar char="•"/>
            </a:pPr>
            <a:endParaRPr lang="en-US" sz="1400" b="1" dirty="0" smtClean="0">
              <a:solidFill>
                <a:schemeClr val="tx2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Appears to be DI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0AE3A-52F0-42A8-8C15-246388C314D4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He used the terms ‘false positive’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He is using a variety of CM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Stomach muscles</a:t>
            </a: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AS &amp; clenching teeth 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0AE3A-52F0-42A8-8C15-246388C314D4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CC"/>
                </a:solidFill>
              </a:rPr>
              <a:t>  Why is the CV channel this sharp at the key?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rgbClr val="0000CC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CC"/>
                </a:solidFill>
              </a:rPr>
              <a:t> Pulse rate is about 108 BPM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rgbClr val="0000CC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Consider being more conservative once next chart starts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0AE3A-52F0-42A8-8C15-246388C314D4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Double CV at C29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0AE3A-52F0-42A8-8C15-246388C314D4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This examiner chose to ask 3 PLCQ at the end of the chart to make a final CM determination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Note that the PN channels are fairly stable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0AE3A-52F0-42A8-8C15-246388C314D4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 Inserting something into a child’s anus…</a:t>
            </a:r>
          </a:p>
          <a:p>
            <a:pPr>
              <a:buFont typeface="Arial" pitchFamily="34" charset="0"/>
              <a:buChar char="•"/>
            </a:pPr>
            <a:endParaRPr lang="en-US" sz="1400" b="1" dirty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U-Phase ZCT</a:t>
            </a:r>
          </a:p>
          <a:p>
            <a:pPr>
              <a:buFont typeface="Arial" pitchFamily="34" charset="0"/>
              <a:buChar char="•"/>
            </a:pPr>
            <a:endParaRPr lang="en-US" sz="1400" b="1" dirty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C4 – Prior to year 2009, did you ever perform an unnatural sex act?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/>
              <a:t> </a:t>
            </a:r>
            <a:r>
              <a:rPr lang="en-US" sz="1400" b="1" dirty="0" smtClean="0"/>
              <a:t>R5 -  Did you insert anything into Angie’s anus?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/>
              <a:t> </a:t>
            </a:r>
            <a:r>
              <a:rPr lang="en-US" sz="1400" b="1" dirty="0" smtClean="0"/>
              <a:t>C6 – Prior to your 21</a:t>
            </a:r>
            <a:r>
              <a:rPr lang="en-US" sz="1400" b="1" baseline="30000" dirty="0" smtClean="0"/>
              <a:t>st</a:t>
            </a:r>
            <a:r>
              <a:rPr lang="en-US" sz="1400" b="1" dirty="0" smtClean="0"/>
              <a:t> birthday, did you ever masturbate?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/>
              <a:t> </a:t>
            </a:r>
            <a:r>
              <a:rPr lang="en-US" sz="1400" b="1" dirty="0" smtClean="0"/>
              <a:t>R7 -  Did you insert anything into Angie’s anus while in that room?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/>
              <a:t> </a:t>
            </a:r>
            <a:r>
              <a:rPr lang="en-US" sz="1400" b="1" dirty="0" smtClean="0"/>
              <a:t>C8 – Before 2009, did you ever do something sexual for which you are ashamed ?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CC"/>
                </a:solidFill>
              </a:rPr>
              <a:t> Isn’t it interesting that someone who would insert objects into a child’s anus would be concerned about a painful CM</a:t>
            </a:r>
            <a:endParaRPr lang="en-US" sz="1400" b="1" dirty="0">
              <a:solidFill>
                <a:srgbClr val="0000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46397-9BD3-453E-906B-96118BD75BB3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 Examinee attacked</a:t>
            </a:r>
            <a:r>
              <a:rPr lang="en-US" b="1" baseline="0" dirty="0" smtClean="0"/>
              <a:t> the key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46397-9BD3-453E-906B-96118BD75BB3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Follow the directions given on the </a:t>
            </a:r>
            <a:r>
              <a:rPr lang="en-US" sz="1400" b="1" i="1" dirty="0" smtClean="0"/>
              <a:t>antipolygraph.org</a:t>
            </a:r>
            <a:r>
              <a:rPr lang="en-US" sz="1400" b="1" dirty="0" smtClean="0"/>
              <a:t> site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rgbClr val="0000CC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CC"/>
                </a:solidFill>
              </a:rPr>
              <a:t> What do you think the PN tracings will actually look like?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rgbClr val="0000CC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CC"/>
                </a:solidFill>
              </a:rPr>
              <a:t>Do you think that many will tighten stomach muscles while trying to follow this instruction?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r>
              <a:rPr lang="en-US" sz="1400" b="1" dirty="0" smtClean="0"/>
              <a:t> 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endParaRPr lang="en-US" sz="1400" b="1" dirty="0">
              <a:solidFill>
                <a:srgbClr val="0000CC"/>
              </a:solidFill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0246-FB3D-4F2F-8D37-7B2631391BBF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46397-9BD3-453E-906B-96118BD75BB3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b="1" smtClean="0"/>
              <a:t> The purpose of viewing these samples is to provide an opportunity to see test data. 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b="1" smtClean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b="1" smtClean="0"/>
              <a:t> Some of the test data is messy – Some may contain CM – Some may not – look at the data and make your decision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539BBA-C93C-4551-8418-06FB4957069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 </a:t>
            </a:r>
            <a:r>
              <a:rPr lang="en-US" b="1" smtClean="0">
                <a:solidFill>
                  <a:srgbClr val="0000CC"/>
                </a:solidFill>
              </a:rPr>
              <a:t>Why is the test data (particularly the PN Channels) messy?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b="1" smtClean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b="1" smtClean="0">
                <a:solidFill>
                  <a:srgbClr val="0000CC"/>
                </a:solidFill>
              </a:rPr>
              <a:t> Are the Pneumograph tubes attached correctly?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b="1" smtClean="0">
              <a:solidFill>
                <a:srgbClr val="0000CC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b="1" smtClean="0">
                <a:solidFill>
                  <a:srgbClr val="0000CC"/>
                </a:solidFill>
              </a:rPr>
              <a:t> </a:t>
            </a:r>
            <a:r>
              <a:rPr lang="en-US" b="1" smtClean="0"/>
              <a:t>Upper across the chest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b="1" smtClean="0"/>
              <a:t> Lower across the diaphragm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b="1" smtClean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b="1" smtClean="0">
                <a:solidFill>
                  <a:srgbClr val="0000CC"/>
                </a:solidFill>
              </a:rPr>
              <a:t> Are the Pneumograph tubes too tight?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b="1" smtClean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b="1" smtClean="0">
                <a:solidFill>
                  <a:srgbClr val="0000CC"/>
                </a:solidFill>
              </a:rPr>
              <a:t> Are the Pneumograph tubes rolling?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b="1" smtClean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b="1" smtClean="0">
                <a:solidFill>
                  <a:srgbClr val="0000CC"/>
                </a:solidFill>
              </a:rPr>
              <a:t> Is there a loose or broken wire along the EDA shielded cable?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b="1" smtClean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b="1" smtClean="0">
                <a:solidFill>
                  <a:srgbClr val="0000CC"/>
                </a:solidFill>
              </a:rPr>
              <a:t> If finger plates are being used – are they loose causing a break in contact between the plate and the fingers?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b="1" smtClean="0">
              <a:solidFill>
                <a:srgbClr val="0000CC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b="1" smtClean="0"/>
              <a:t> EDA sensitivity is 0.8 on 1</a:t>
            </a:r>
            <a:r>
              <a:rPr lang="en-US" b="1" baseline="30000" smtClean="0"/>
              <a:t>st</a:t>
            </a:r>
            <a:r>
              <a:rPr lang="en-US" b="1" smtClean="0"/>
              <a:t> chart;  1.7 on 2</a:t>
            </a:r>
            <a:r>
              <a:rPr lang="en-US" b="1" baseline="30000" smtClean="0"/>
              <a:t>nd</a:t>
            </a:r>
            <a:r>
              <a:rPr lang="en-US" b="1" smtClean="0"/>
              <a:t>; &amp; 2.5 on 3rd</a:t>
            </a: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5908AD-2617-40DD-ABF9-41D2303DBA7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solidFill>
                  <a:srgbClr val="0000CC"/>
                </a:solidFill>
              </a:rPr>
              <a:t>Example 1</a:t>
            </a:r>
          </a:p>
          <a:p>
            <a:pPr>
              <a:buFontTx/>
              <a:buChar char="•"/>
            </a:pPr>
            <a:r>
              <a:rPr lang="en-US" b="1" smtClean="0"/>
              <a:t> PN channels are not stable.</a:t>
            </a:r>
          </a:p>
          <a:p>
            <a:pPr>
              <a:buFontTx/>
              <a:buChar char="•"/>
            </a:pPr>
            <a:r>
              <a:rPr lang="en-US" b="1" smtClean="0"/>
              <a:t> R28 – PN channels atypical – rise off the baseline forming a new baseline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EDA channel chatter with random responses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CV channel – Pulse rate 96 BPM with strong responses at the relevant questions.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At this point – no decision can be made regarding CM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DB98ED-B86E-4F3B-83EB-121932D6CCEF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/>
              <a:t> PN channels are not stable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C27 – Upper PN rising off the baseline.  Lower PN re-centered by examiner.  It appears that it would have been a diverging PN.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C27 - EDA channel at C27 almost looks like a broken wire.  Possibly movements.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 C27 - CV channel secondary blood volume increase too good to be true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C25 – PN channels baseline drop + CV channel secondary blood volume increase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IRQ – DB and apnea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EA6850-52A5-4A71-B79D-6D15EF6E26A9}" type="slidenum">
              <a:rPr lang="en-US" smtClean="0"/>
              <a:pPr>
                <a:defRPr/>
              </a:pPr>
              <a:t>104</a:t>
            </a:fld>
            <a:endParaRPr lang="en-US"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/>
              <a:t> IRQ – PN channels - False apnea + baseline changes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C27 – Appears to be trying to recover from manipulated irrelevant question.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21A – Examiner moved both PN in opposite directions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R28 – Strong CV responses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Lower PN channel began wandering down from 21A through C25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50E9E8-7CE4-451F-A2AE-1200C4546023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/>
              <a:t> C29 – PN channels changing baseline + MV in sensor pad at the answer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C23 – Lower PN channel dropped off baseline + EDA drop – both indicate MV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R26 – Strong CV responses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It is clear that examinee is manipulating test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FFC835-D9AA-4548-94C2-8700A95E8C77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 smtClean="0"/>
              <a:t>R26 is the drug question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86AF57-3AAF-4E26-B48D-B02C887037E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107</a:t>
            </a:fld>
            <a:endParaRPr 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/>
              <a:t> PN channels are not stable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C25 – PN channel drops off the baseline then rises.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21A – PN channel is clearly atypical – both channels drop a full baseline suggesting movement.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C27 – Lower PN channel about 12 seconds after the answer rises with a corresponding rise in the CV channel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C29 – 3 breaths in a 5 second question window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R28 – Significant change in rate at the PN channels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21B – PN channels drop and DBs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8BF14A-95A9-4A5E-B7CA-FA48161696B7}" type="slidenum">
              <a:rPr lang="en-US" smtClean="0"/>
              <a:pPr>
                <a:defRPr/>
              </a:pPr>
              <a:t>109</a:t>
            </a:fld>
            <a:endParaRPr lang="en-US" dirty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/>
              <a:t> 21A – Converging PN channels + lower PN channel exaggerated exhalation.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C29 – MV in sensor cushion + crown in PN channels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R26 – PN channels rate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4F18BF-08B9-4160-B147-70232CBFB358}" type="slidenum">
              <a:rPr lang="en-US" smtClean="0"/>
              <a:pPr>
                <a:defRPr/>
              </a:pPr>
              <a:t>110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Remember – other instructions by the website is to control breathing from PN tubes on until PN tubes off. 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This instruction says to take several shallower breaths for 5 to 15 seconds then return to baseline.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rgbClr val="0000CC"/>
                </a:solidFill>
              </a:rPr>
              <a:t>What is a “shallower breath” and what does it look like on a polygraph instrument?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rgbClr val="0000CC"/>
              </a:solidFill>
            </a:endParaRPr>
          </a:p>
          <a:p>
            <a:endParaRPr lang="en-US" sz="1400" b="1" dirty="0">
              <a:solidFill>
                <a:srgbClr val="0000CC"/>
              </a:solidFill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A0246-FB3D-4F2F-8D37-7B2631391BBF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/>
              <a:t> C23 – Lower PN channel – Exaggerated exhalation pulling lower PN off the baseline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21 – Lower PN channel rising off the baseline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C25 – Note shows a SW, but I see several seconds of apnea.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20C12C-EC1C-448F-8DA6-19217E091BD7}" type="slidenum">
              <a:rPr lang="en-US" smtClean="0"/>
              <a:pPr>
                <a:defRPr/>
              </a:pPr>
              <a:t>111</a:t>
            </a:fld>
            <a:endParaRPr lang="en-US" dirty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/>
              <a:t> 21B – PN channels drop in baseline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21A – Same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C29 – Examiner noted MV in sensor cushion.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E7AA6E-C799-4E01-B5BA-42D5D4A97617}" type="slidenum">
              <a:rPr lang="en-US" smtClean="0"/>
              <a:pPr>
                <a:defRPr/>
              </a:pPr>
              <a:t>112</a:t>
            </a:fld>
            <a:endParaRPr lang="en-US" dirty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/>
              <a:t> PN channels are not stable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C23 &amp; C25 MV in sensor cushion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21 – MV in sensor cushion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636AF6-5BFE-4683-B2A4-804593F9302C}" type="slidenum">
              <a:rPr lang="en-US" smtClean="0"/>
              <a:pPr>
                <a:defRPr/>
              </a:pPr>
              <a:t>113</a:t>
            </a:fld>
            <a:endParaRPr lang="en-US" dirty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/>
              <a:t> 21 – Lower PN channel exaggerated exhalation pulling off baseline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C29 – False apnea + MV in sensor cushion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C27 – Lower PN channel drops off the baseline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3F386D-B010-4BC2-A7A6-0CE9926C596D}" type="slidenum">
              <a:rPr lang="en-US" smtClean="0"/>
              <a:pPr>
                <a:defRPr/>
              </a:pPr>
              <a:t>114</a:t>
            </a:fld>
            <a:endParaRPr lang="en-US" dirty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/>
              <a:t> C25 – MV in sensor cushion + Lower PN channel dropped off baseline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21A – MV in sensor cushion + PN channels dropped off baseline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21B – Lower PN channel – exaggerated exhalation plus both PN channels drop off the baseline.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547E51-D437-4F2A-AB66-A4728AC46AC1}" type="slidenum">
              <a:rPr lang="en-US" smtClean="0"/>
              <a:pPr>
                <a:defRPr/>
              </a:pPr>
              <a:t>115</a:t>
            </a:fld>
            <a:endParaRPr lang="en-US" dirty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/>
              <a:t> Examinee was also manipulating the comparison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FBC33F-EA64-471A-BA27-60578B889A8C}" type="slidenum">
              <a:rPr lang="en-US" smtClean="0"/>
              <a:pPr>
                <a:defRPr/>
              </a:pPr>
              <a:t>116</a:t>
            </a:fld>
            <a:endParaRPr lang="en-US" dirty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smtClean="0"/>
              <a:t> </a:t>
            </a:r>
            <a:r>
              <a:rPr lang="en-US" b="1" smtClean="0"/>
              <a:t>C23 &amp; C25 – Apnea begins just before the question is asked.  Examinee is anticipating the questions (suggesting he knows what question (relevant or comparison) is coming.  </a:t>
            </a:r>
          </a:p>
          <a:p>
            <a:pPr>
              <a:buFontTx/>
              <a:buChar char="•"/>
            </a:pPr>
            <a:endParaRPr lang="en-US" b="1" smtClean="0"/>
          </a:p>
          <a:p>
            <a:pPr lvl="1">
              <a:buFontTx/>
              <a:buChar char="•"/>
            </a:pPr>
            <a:r>
              <a:rPr lang="en-US" b="1" smtClean="0"/>
              <a:t> Early apnea causes an early rise in the CV channel</a:t>
            </a:r>
          </a:p>
          <a:p>
            <a:pPr lvl="1">
              <a:buFontTx/>
              <a:buChar char="•"/>
            </a:pPr>
            <a:endParaRPr lang="en-US" b="1" smtClean="0"/>
          </a:p>
          <a:p>
            <a:pPr lvl="1">
              <a:buFontTx/>
              <a:buChar char="•"/>
            </a:pPr>
            <a:r>
              <a:rPr lang="en-US" b="1" smtClean="0"/>
              <a:t> Secondary blood volume increase at both PN channels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69F3C-ADCF-4625-BA43-6A6CA1ABA6DC}" type="slidenum">
              <a:rPr lang="en-US" smtClean="0"/>
              <a:pPr>
                <a:defRPr/>
              </a:pPr>
              <a:t>118</a:t>
            </a:fld>
            <a:endParaRPr lang="en-US" dirty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/>
              <a:t> This chart is a mess between moving and talking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C25 – PN channels – examinee took a breath &amp; answering while breathing in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C27 – Apnea after the answer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R24 -  PVCs only at the relevant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A7E01B-050B-4541-ADE0-0D19EBAD2822}" type="slidenum">
              <a:rPr lang="en-US" smtClean="0"/>
              <a:pPr>
                <a:defRPr/>
              </a:pPr>
              <a:t>119</a:t>
            </a:fld>
            <a:endParaRPr lang="en-US" dirty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/>
              <a:t> Clean chart with a secondary rise in blood volume at C29.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R24 – Once again we have a PVC only at the relevant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398B53-9E21-4DD6-896D-F0392A04DF69}" type="slidenum">
              <a:rPr lang="en-US" smtClean="0"/>
              <a:pPr>
                <a:defRPr/>
              </a:pPr>
              <a:t>120</a:t>
            </a:fld>
            <a:endParaRPr lang="en-US" dirty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="1" smtClean="0"/>
              <a:t> Controlled breathing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C23 – sharp CV tracing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Strong relevant responses in both EDA &amp; CV channels</a:t>
            </a:r>
          </a:p>
          <a:p>
            <a:pPr>
              <a:buFontTx/>
              <a:buChar char="•"/>
            </a:pP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 Not much in the way of CM signatures at this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46668B-808D-4A7E-B40C-B974DC7AD643}" type="slidenum">
              <a:rPr lang="en-US" smtClean="0"/>
              <a:pPr>
                <a:defRPr/>
              </a:pPr>
              <a:t>123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581400"/>
            <a:ext cx="5638800" cy="19050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02FCB8F-06CB-4C19-8512-D4900D927D8F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58374" name="Group 6"/>
          <p:cNvGrpSpPr>
            <a:grpSpLocks/>
          </p:cNvGrpSpPr>
          <p:nvPr/>
        </p:nvGrpSpPr>
        <p:grpSpPr bwMode="auto">
          <a:xfrm>
            <a:off x="0" y="914400"/>
            <a:ext cx="8686800" cy="2514600"/>
            <a:chOff x="0" y="576"/>
            <a:chExt cx="5472" cy="1584"/>
          </a:xfrm>
        </p:grpSpPr>
        <p:sp>
          <p:nvSpPr>
            <p:cNvPr id="58375" name="Oval 7"/>
            <p:cNvSpPr>
              <a:spLocks noChangeArrowheads="1"/>
            </p:cNvSpPr>
            <p:nvPr/>
          </p:nvSpPr>
          <p:spPr bwMode="auto">
            <a:xfrm>
              <a:off x="144" y="576"/>
              <a:ext cx="1584" cy="158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 b="0"/>
            </a:p>
          </p:txBody>
        </p:sp>
        <p:sp>
          <p:nvSpPr>
            <p:cNvPr id="58376" name="Rectangle 8"/>
            <p:cNvSpPr>
              <a:spLocks noChangeArrowheads="1"/>
            </p:cNvSpPr>
            <p:nvPr/>
          </p:nvSpPr>
          <p:spPr bwMode="hidden">
            <a:xfrm>
              <a:off x="0" y="1056"/>
              <a:ext cx="2976" cy="7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 sz="2400" b="0">
                <a:latin typeface="Times New Roman" pitchFamily="18" charset="0"/>
              </a:endParaRPr>
            </a:p>
          </p:txBody>
        </p:sp>
        <p:sp>
          <p:nvSpPr>
            <p:cNvPr id="58377" name="Rectangle 9"/>
            <p:cNvSpPr>
              <a:spLocks noChangeArrowheads="1"/>
            </p:cNvSpPr>
            <p:nvPr/>
          </p:nvSpPr>
          <p:spPr bwMode="hidden">
            <a:xfrm>
              <a:off x="2496" y="1056"/>
              <a:ext cx="2976" cy="7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 sz="2400" b="0">
                <a:latin typeface="Times New Roman" pitchFamily="18" charset="0"/>
              </a:endParaRPr>
            </a:p>
          </p:txBody>
        </p:sp>
        <p:sp>
          <p:nvSpPr>
            <p:cNvPr id="58378" name="Freeform 10"/>
            <p:cNvSpPr>
              <a:spLocks noChangeArrowheads="1"/>
            </p:cNvSpPr>
            <p:nvPr/>
          </p:nvSpPr>
          <p:spPr bwMode="auto">
            <a:xfrm>
              <a:off x="384" y="960"/>
              <a:ext cx="144" cy="913"/>
            </a:xfrm>
            <a:custGeom>
              <a:avLst/>
              <a:gdLst/>
              <a:ahLst/>
              <a:cxnLst>
                <a:cxn ang="0">
                  <a:pos x="1000" y="1000"/>
                </a:cxn>
                <a:cxn ang="0">
                  <a:pos x="0" y="1000"/>
                </a:cxn>
                <a:cxn ang="0">
                  <a:pos x="0" y="0"/>
                </a:cxn>
                <a:cxn ang="0">
                  <a:pos x="1000" y="0"/>
                </a:cxn>
              </a:cxnLst>
              <a:rect l="0" t="0" r="r" b="b"/>
              <a:pathLst>
                <a:path w="1000" h="1000">
                  <a:moveTo>
                    <a:pt x="1000" y="1000"/>
                  </a:moveTo>
                  <a:lnTo>
                    <a:pt x="0" y="1000"/>
                  </a:lnTo>
                  <a:lnTo>
                    <a:pt x="0" y="0"/>
                  </a:lnTo>
                  <a:lnTo>
                    <a:pt x="1000" y="0"/>
                  </a:lnTo>
                </a:path>
              </a:pathLst>
            </a:custGeom>
            <a:noFill/>
            <a:ln w="76200" cmpd="sng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79" name="Freeform 11"/>
            <p:cNvSpPr>
              <a:spLocks noChangeArrowheads="1"/>
            </p:cNvSpPr>
            <p:nvPr/>
          </p:nvSpPr>
          <p:spPr bwMode="auto">
            <a:xfrm>
              <a:off x="4944" y="762"/>
              <a:ext cx="165" cy="8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00" y="0"/>
                </a:cxn>
                <a:cxn ang="0">
                  <a:pos x="1000" y="1000"/>
                </a:cxn>
                <a:cxn ang="0">
                  <a:pos x="0" y="1000"/>
                </a:cxn>
              </a:cxnLst>
              <a:rect l="0" t="0" r="r" b="b"/>
              <a:pathLst>
                <a:path w="1000" h="1000">
                  <a:moveTo>
                    <a:pt x="0" y="0"/>
                  </a:moveTo>
                  <a:lnTo>
                    <a:pt x="1000" y="0"/>
                  </a:lnTo>
                  <a:lnTo>
                    <a:pt x="1000" y="1000"/>
                  </a:lnTo>
                  <a:lnTo>
                    <a:pt x="0" y="1000"/>
                  </a:ln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38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838200" y="1443038"/>
            <a:ext cx="7086600" cy="16002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CBFA7-224A-4714-B596-65B6A69ADA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1313" y="96838"/>
            <a:ext cx="1919287" cy="5999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31863" y="96838"/>
            <a:ext cx="5607050" cy="5999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57A9D-E149-4B94-9CB6-2EA5942E2F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61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69D0CE5-3F12-4FB7-90C7-8C35FCB504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4171E-96EC-4C9C-8325-7929297CAE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4E2F3-FA54-4DDE-A7E4-F0B2CFB0B4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74E01-8E06-4DE3-9DD1-4C5A34DACA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EEF96-F5D2-4C4E-AC5A-259CAAAD90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C9BD4-649E-4194-8C58-D25160587F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FC39A-EAE3-4E24-840E-33F7E4F4CB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993DC-2F2B-4E73-9C18-9E5488A33A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60AB4-244B-41AB-9BDD-8B4694D05F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1377950"/>
            <a:ext cx="2133600" cy="1016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sz="2400" b="0">
              <a:latin typeface="Times New Roman" pitchFamily="18" charset="0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1447800" y="1377950"/>
            <a:ext cx="7239000" cy="101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sz="2400" b="0">
              <a:latin typeface="Times New Roman" pitchFamily="18" charset="0"/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31863" y="96838"/>
            <a:ext cx="7158037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1981200"/>
            <a:ext cx="76612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4615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/>
            </a:lvl1pPr>
          </a:lstStyle>
          <a:p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/>
            </a:lvl1pPr>
          </a:lstStyle>
          <a:p>
            <a:endParaRPr lang="en-US"/>
          </a:p>
        </p:txBody>
      </p:sp>
      <p:sp>
        <p:nvSpPr>
          <p:cNvPr id="5735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/>
            </a:lvl1pPr>
          </a:lstStyle>
          <a:p>
            <a:fld id="{9E2A9CF6-85C1-44D9-8FA5-8501C97188D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7353" name="Freeform 9"/>
          <p:cNvSpPr>
            <a:spLocks noChangeArrowheads="1"/>
          </p:cNvSpPr>
          <p:nvPr/>
        </p:nvSpPr>
        <p:spPr bwMode="auto">
          <a:xfrm>
            <a:off x="838200" y="561975"/>
            <a:ext cx="152400" cy="1066800"/>
          </a:xfrm>
          <a:custGeom>
            <a:avLst/>
            <a:gdLst/>
            <a:ahLst/>
            <a:cxnLst>
              <a:cxn ang="0">
                <a:pos x="1000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1000" y="1000"/>
                </a:moveTo>
                <a:lnTo>
                  <a:pt x="0" y="1000"/>
                </a:ln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76200" cmpd="sng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Freeform 10"/>
          <p:cNvSpPr>
            <a:spLocks noChangeArrowheads="1"/>
          </p:cNvSpPr>
          <p:nvPr/>
        </p:nvSpPr>
        <p:spPr bwMode="auto">
          <a:xfrm>
            <a:off x="8262938" y="269875"/>
            <a:ext cx="152400" cy="1073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0" y="0"/>
              </a:cxn>
              <a:cxn ang="0">
                <a:pos x="1000" y="1000"/>
              </a:cxn>
              <a:cxn ang="0">
                <a:pos x="0" y="1000"/>
              </a:cxn>
            </a:cxnLst>
            <a:rect l="0" t="0" r="r" b="b"/>
            <a:pathLst>
              <a:path w="1000" h="1000">
                <a:moveTo>
                  <a:pt x="0" y="0"/>
                </a:moveTo>
                <a:lnTo>
                  <a:pt x="1000" y="0"/>
                </a:lnTo>
                <a:lnTo>
                  <a:pt x="1000" y="1000"/>
                </a:lnTo>
                <a:lnTo>
                  <a:pt x="0" y="100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447675" indent="-44767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89000" indent="-439738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¡"/>
        <a:defRPr sz="2800">
          <a:solidFill>
            <a:schemeClr val="tx1"/>
          </a:solidFill>
          <a:latin typeface="+mn-lt"/>
        </a:defRPr>
      </a:lvl2pPr>
      <a:lvl3pPr marL="1293813" indent="-4032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81163" indent="-385763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4pPr>
      <a:lvl5pPr marL="20701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National Center for Credibility Assessment</a:t>
            </a:r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CM Refresher 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0A8102-3417-4884-9EFA-6FDA7300A5D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Antipolygraph.org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Breathing CM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828800"/>
            <a:ext cx="8305800" cy="146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" y="36576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tx2"/>
                </a:solidFill>
              </a:rPr>
              <a:t>Progressively Decreasing in Amplitude</a:t>
            </a:r>
            <a:r>
              <a:rPr lang="en-US" sz="2400" b="1" dirty="0" smtClean="0">
                <a:solidFill>
                  <a:schemeClr val="tx2"/>
                </a:solidFill>
              </a:rPr>
              <a:t>: Breath shallower gradually for 5 to 15 seconds before returning to one’s baseline breathing pattern, ending before the asking of the next question</a:t>
            </a:r>
            <a:endParaRPr lang="en-US" sz="2400" b="1" u="sng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Example 4 - Teaching Points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52600"/>
            <a:ext cx="7661275" cy="434340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Sloppy and erratic test data should tell us something</a:t>
            </a:r>
          </a:p>
          <a:p>
            <a:pPr lvl="1"/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Stop running charts</a:t>
            </a:r>
          </a:p>
          <a:p>
            <a:pPr lvl="1"/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Stop giving BI/MI instructions</a:t>
            </a:r>
          </a:p>
          <a:p>
            <a:pPr lvl="1"/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Examinee is either DI, or performing CM, or both DI and performing CM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 Series with 9 charts conducted before the examiner decided to talk to the examinee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Kudos to examiner for stop trying to “get examinee through the test”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/>
            <a:r>
              <a:rPr lang="en-US" b="1" smtClean="0">
                <a:solidFill>
                  <a:schemeClr val="tx2"/>
                </a:solidFill>
              </a:rPr>
              <a:t>Do you see CM?</a:t>
            </a:r>
          </a:p>
          <a:p>
            <a:pPr algn="ctr" eaLnBrk="1" hangingPunct="1"/>
            <a:r>
              <a:rPr lang="en-US" b="1" smtClean="0">
                <a:solidFill>
                  <a:schemeClr val="tx2"/>
                </a:solidFill>
              </a:rPr>
              <a:t>Yes/No</a:t>
            </a:r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  <a:t>Countermeasures Exercise</a:t>
            </a:r>
          </a:p>
        </p:txBody>
      </p:sp>
      <p:sp>
        <p:nvSpPr>
          <p:cNvPr id="307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C4675-A031-48EA-85C6-0FBE58167FA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en-US" smtClean="0"/>
          </a:p>
        </p:txBody>
      </p:sp>
      <p:sp>
        <p:nvSpPr>
          <p:cNvPr id="307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FOR OFFICIAL USE ONLY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  <a:t>Example 1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chemeClr val="tx2"/>
                </a:solidFill>
              </a:rPr>
              <a:t>LEPET (Suitability) Exam</a:t>
            </a:r>
          </a:p>
          <a:p>
            <a:pPr eaLnBrk="1" hangingPunct="1"/>
            <a:endParaRPr lang="en-US" b="1" smtClean="0">
              <a:solidFill>
                <a:schemeClr val="tx2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b="1" smtClean="0">
              <a:solidFill>
                <a:srgbClr val="0000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b="1" smtClean="0">
                <a:solidFill>
                  <a:schemeClr val="tx2"/>
                </a:solidFill>
              </a:rPr>
              <a:t> </a:t>
            </a:r>
          </a:p>
          <a:p>
            <a:pPr eaLnBrk="1" hangingPunct="1"/>
            <a:endParaRPr lang="en-US" b="1" smtClean="0">
              <a:solidFill>
                <a:schemeClr val="tx2"/>
              </a:solidFill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FB5E1F-C72E-4825-841C-990C9F1ED8F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en-US" smtClean="0"/>
          </a:p>
        </p:txBody>
      </p:sp>
      <p:sp>
        <p:nvSpPr>
          <p:cNvPr id="410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FOR OFFICIAL USE ONLY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C0E705-D94D-4810-AF32-71B78BC4C28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103</a:t>
            </a:fld>
            <a:endParaRPr lang="en-US" smtClean="0"/>
          </a:p>
        </p:txBody>
      </p:sp>
      <p:sp>
        <p:nvSpPr>
          <p:cNvPr id="51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FOR OFFICIAL USE ONLY</a:t>
            </a:r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3048000" y="152400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Times New Roman" pitchFamily="18" charset="0"/>
              </a:rPr>
              <a:t>Example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FOR OFFICIAL USE ONLY</a:t>
            </a:r>
          </a:p>
        </p:txBody>
      </p:sp>
      <p:sp>
        <p:nvSpPr>
          <p:cNvPr id="6147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CA7389-3EA1-4C38-89DA-14DA2D9F682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104</a:t>
            </a:fld>
            <a:endParaRPr lang="en-US" smtClean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3048000" y="152400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Times New Roman" pitchFamily="18" charset="0"/>
              </a:rPr>
              <a:t>Example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FOR OFFICIAL USE ONLY</a:t>
            </a:r>
          </a:p>
        </p:txBody>
      </p:sp>
      <p:sp>
        <p:nvSpPr>
          <p:cNvPr id="7171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0FD68A-0814-48C6-9448-4C1D576D99D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105</a:t>
            </a:fld>
            <a:endParaRPr lang="en-US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3048000" y="152400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Times New Roman" pitchFamily="18" charset="0"/>
              </a:rPr>
              <a:t>Example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FOR OFFICIAL USE ONLY</a:t>
            </a:r>
          </a:p>
        </p:txBody>
      </p:sp>
      <p:sp>
        <p:nvSpPr>
          <p:cNvPr id="819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B94FE-9651-42EF-96FB-C2268B4D902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106</a:t>
            </a:fld>
            <a:endParaRPr lang="en-US" smtClean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3048000" y="152400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Times New Roman" pitchFamily="18" charset="0"/>
              </a:rPr>
              <a:t>Example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  <a:t>Exercise 1</a:t>
            </a:r>
            <a:b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  <a:t>What is your Decision?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 rest of the story:</a:t>
            </a:r>
          </a:p>
          <a:p>
            <a:pPr lvl="1" eaLnBrk="1" hangingPunct="1"/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Examinee admitted mental CM</a:t>
            </a:r>
          </a:p>
          <a:p>
            <a:pPr lvl="1" eaLnBrk="1" hangingPunct="1"/>
            <a:r>
              <a:rPr lang="en-US" sz="3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Dissociating 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himself to avoid thinking about the questions</a:t>
            </a:r>
          </a:p>
          <a:p>
            <a:pPr lvl="1" eaLnBrk="1" hangingPunct="1"/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 avoid admitting to using Crystal Meth over 10,000 times</a:t>
            </a:r>
          </a:p>
        </p:txBody>
      </p:sp>
      <p:sp>
        <p:nvSpPr>
          <p:cNvPr id="922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FOR OFFICIAL USE ONLY</a:t>
            </a:r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579932-96A5-4ABD-BF2C-C0CECCC4F17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107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  <a:t>Example 2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chemeClr val="tx2"/>
                </a:solidFill>
              </a:rPr>
              <a:t>LEPET (Suitability) Exam</a:t>
            </a:r>
          </a:p>
        </p:txBody>
      </p:sp>
      <p:sp>
        <p:nvSpPr>
          <p:cNvPr id="1024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FOR OFFICIAL USE ONLY</a:t>
            </a:r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539B52-7CB5-4189-AB5B-4F368678D7A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108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FOR OFFICIAL USE ONLY</a:t>
            </a:r>
          </a:p>
        </p:txBody>
      </p:sp>
      <p:sp>
        <p:nvSpPr>
          <p:cNvPr id="11267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56BB5B-AD70-46AD-BF26-82FF013F71A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109</a:t>
            </a:fld>
            <a:endParaRPr lang="en-US" smtClean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2895600" y="304800"/>
            <a:ext cx="327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Example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Antipolygraph.org</a:t>
            </a:r>
            <a:b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200" b="1" dirty="0" smtClean="0">
                <a:solidFill>
                  <a:srgbClr val="003300"/>
                </a:solidFill>
                <a:latin typeface="Arial Black" pitchFamily="34" charset="0"/>
              </a:rPr>
              <a:t>Cardio/Electrodermal CM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52600"/>
            <a:ext cx="7661275" cy="43434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 addition to breathing CM pick 1 of the following: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Mental CM:</a:t>
            </a:r>
          </a:p>
          <a:p>
            <a:pPr lvl="1"/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(Pick arbitrary number) count backward by 7s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Think exciting thoughts (8-20 seconds)</a:t>
            </a:r>
            <a:endParaRPr lang="en-US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Tongue biting: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Side of tongue hard enough to cause pain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Suggests </a:t>
            </a:r>
            <a:r>
              <a:rPr lang="en-US" sz="28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doing AS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Target Key on ACQT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FOR OFFICIAL USE ONLY</a:t>
            </a:r>
          </a:p>
        </p:txBody>
      </p:sp>
      <p:sp>
        <p:nvSpPr>
          <p:cNvPr id="12291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883907-4C0A-4590-BD15-36656237CE4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110</a:t>
            </a:fld>
            <a:endParaRPr lang="en-US" smtClean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3886200" y="381000"/>
            <a:ext cx="132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Example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FOR OFFICIAL USE ONLY</a:t>
            </a:r>
          </a:p>
        </p:txBody>
      </p:sp>
      <p:sp>
        <p:nvSpPr>
          <p:cNvPr id="1331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B87463-2FC4-4D6B-8F5A-1028C96A43B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111</a:t>
            </a:fld>
            <a:endParaRPr lang="en-US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85800"/>
            <a:ext cx="8991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3886200" y="228600"/>
            <a:ext cx="132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Example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FOR OFFICIAL USE ONLY</a:t>
            </a:r>
          </a:p>
        </p:txBody>
      </p:sp>
      <p:sp>
        <p:nvSpPr>
          <p:cNvPr id="14339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6FB01-AB00-40A7-BE89-D26A16EB081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112</a:t>
            </a:fld>
            <a:endParaRPr lang="en-US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3886200" y="228600"/>
            <a:ext cx="132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Example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FOR OFFICIAL USE ONLY</a:t>
            </a:r>
          </a:p>
        </p:txBody>
      </p:sp>
      <p:sp>
        <p:nvSpPr>
          <p:cNvPr id="1536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C8071C-34E6-4DE0-96A3-309BD202103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113</a:t>
            </a:fld>
            <a:endParaRPr lang="en-US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3810000" y="228600"/>
            <a:ext cx="132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Example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FOR OFFICIAL USE ONLY</a:t>
            </a: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F16926-269E-478A-8AFC-C3B4806CD96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114</a:t>
            </a:fld>
            <a:endParaRPr lang="en-US" smtClean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3886200" y="304800"/>
            <a:ext cx="132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Example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FOR OFFICIAL USE ONLY</a:t>
            </a:r>
          </a:p>
        </p:txBody>
      </p:sp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B03C52-6DF6-47E8-8408-6C92413767B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115</a:t>
            </a:fld>
            <a:endParaRPr lang="en-US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3886200" y="304800"/>
            <a:ext cx="132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Example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  <a:t>Example 2</a:t>
            </a:r>
            <a:b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  <a:t>What is your Decision?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52600"/>
            <a:ext cx="7661275" cy="41148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Identified IRQ as “setup questions”</a:t>
            </a:r>
          </a:p>
          <a:p>
            <a:pPr eaLnBrk="1" hangingPunct="1"/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Turned them into lie questions – thought hard at each – thinking of specific lies</a:t>
            </a:r>
          </a:p>
          <a:p>
            <a:pPr eaLnBrk="1" hangingPunct="1"/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Sang Christmas songs in head at the IRQ</a:t>
            </a:r>
          </a:p>
          <a:p>
            <a:pPr eaLnBrk="1" hangingPunct="1"/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Thinking so hard at IRQ he realized one foot off CM pad</a:t>
            </a:r>
          </a:p>
          <a:p>
            <a:pPr eaLnBrk="1" hangingPunct="1"/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Hiding steroid use</a:t>
            </a:r>
          </a:p>
          <a:p>
            <a:pPr eaLnBrk="1" hangingPunct="1"/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Numerically, NDI</a:t>
            </a:r>
          </a:p>
        </p:txBody>
      </p:sp>
      <p:sp>
        <p:nvSpPr>
          <p:cNvPr id="1843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FOR OFFICIAL USE ONLY</a:t>
            </a: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36F419-7778-40D5-8F21-1C7D5D0C867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116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  <a:t>Example 3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LEPET (Suitability) Exam</a:t>
            </a:r>
          </a:p>
          <a:p>
            <a:pPr eaLnBrk="1" hangingPunct="1"/>
            <a:endParaRPr lang="en-US" b="1" smtClean="0"/>
          </a:p>
          <a:p>
            <a:pPr eaLnBrk="1" hangingPunct="1"/>
            <a:r>
              <a:rPr lang="en-US" b="1" smtClean="0"/>
              <a:t>Evaluate R24 spot only</a:t>
            </a:r>
          </a:p>
          <a:p>
            <a:pPr eaLnBrk="1" hangingPunct="1"/>
            <a:endParaRPr lang="en-US" b="1" smtClean="0"/>
          </a:p>
          <a:p>
            <a:pPr eaLnBrk="1" hangingPunct="1">
              <a:buFont typeface="Wingdings" pitchFamily="2" charset="2"/>
              <a:buNone/>
            </a:pPr>
            <a:endParaRPr lang="en-US" b="1" smtClean="0"/>
          </a:p>
        </p:txBody>
      </p:sp>
      <p:sp>
        <p:nvSpPr>
          <p:cNvPr id="1946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FOR OFFICIAL USE ONLY</a:t>
            </a:r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4E2AE-89C1-433C-9987-6624042E329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117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 OFFICIAL USE ONLY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3692D4-171A-4630-BA8B-0898EB7EB932}" type="slidenum">
              <a:rPr lang="en-US" smtClean="0"/>
              <a:pPr>
                <a:defRPr/>
              </a:pPr>
              <a:t>118</a:t>
            </a:fld>
            <a:endParaRPr lang="en-US" dirty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8991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3276600" y="152400"/>
            <a:ext cx="289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Example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 OFFICIAL USE ONLY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E1A0E2-D556-45B1-9E5D-910AA8541685}" type="slidenum">
              <a:rPr lang="en-US" smtClean="0"/>
              <a:pPr>
                <a:defRPr/>
              </a:pPr>
              <a:t>119</a:t>
            </a:fld>
            <a:endParaRPr lang="en-US" dirty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3962400" y="228600"/>
            <a:ext cx="132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Example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Antipolygraph.org</a:t>
            </a:r>
            <a:b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CM &amp; the </a:t>
            </a:r>
            <a:r>
              <a:rPr lang="en-US" b="1" u="sng" dirty="0" smtClean="0">
                <a:solidFill>
                  <a:srgbClr val="003300"/>
                </a:solidFill>
                <a:latin typeface="Arial Black" pitchFamily="34" charset="0"/>
              </a:rPr>
              <a:t>R/I Test</a:t>
            </a:r>
            <a:endParaRPr lang="en-US" b="1" u="sng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Site suggests attacking a different “relevant” question over several charts in order to avoid a pattern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He also suggests using behavior CM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Dress professionally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Have professional reading material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Mirror the examiner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Compliment the examiner (don’t go overboard)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Be on time – Do not cancel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 OFFICIAL USE ONLY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D795F5-1D9E-4F81-AC9D-87444EE4E549}" type="slidenum">
              <a:rPr lang="en-US" smtClean="0"/>
              <a:pPr>
                <a:defRPr/>
              </a:pPr>
              <a:t>120</a:t>
            </a:fld>
            <a:endParaRPr lang="en-US" dirty="0"/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733800" y="228600"/>
            <a:ext cx="132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Example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  <a:t>Example 3</a:t>
            </a:r>
            <a:b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  <a:t>What is your Decision?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Examinee tightening legs specifically at C25 and C27</a:t>
            </a:r>
          </a:p>
          <a:p>
            <a:pPr eaLnBrk="1" hangingPunct="1"/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Read information about CM &amp; discussed polygraph CM in a criminal justice class</a:t>
            </a:r>
          </a:p>
          <a:p>
            <a:pPr eaLnBrk="1" hangingPunct="1"/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Hiding serious crime issue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 OFFICIAL USE ONLY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D9AFA0-4EE2-4D54-A2CC-ED862FF23E61}" type="slidenum">
              <a:rPr lang="en-US" smtClean="0"/>
              <a:pPr>
                <a:defRPr/>
              </a:pPr>
              <a:t>121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  <a:t>Example 4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chemeClr val="tx2"/>
                </a:solidFill>
              </a:rPr>
              <a:t>LEPET (Suitability) Exam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 OFFICIAL USE ONLY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1A12A2-93A3-474F-8557-BD7250DF51DE}" type="slidenum">
              <a:rPr lang="en-US" smtClean="0"/>
              <a:pPr>
                <a:defRPr/>
              </a:pPr>
              <a:t>122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 OFFICIAL USE ONLY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177A5-002A-4941-9488-7E5087B729F3}" type="slidenum">
              <a:rPr lang="en-US" smtClean="0"/>
              <a:pPr>
                <a:defRPr/>
              </a:pPr>
              <a:t>123</a:t>
            </a:fld>
            <a:endParaRPr lang="en-US" dirty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3276600" y="304800"/>
            <a:ext cx="3505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Example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 OFFICIAL USE ONLY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2A71A1-7D31-4AE3-896A-AD3C10391029}" type="slidenum">
              <a:rPr lang="en-US" smtClean="0"/>
              <a:pPr>
                <a:defRPr/>
              </a:pPr>
              <a:t>124</a:t>
            </a:fld>
            <a:endParaRPr lang="en-US" dirty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3810000" y="304800"/>
            <a:ext cx="132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Example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 OFFICIAL USE ONLY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4C97F-CE1E-4D58-9F13-F6109C5D4772}" type="slidenum">
              <a:rPr lang="en-US" smtClean="0"/>
              <a:pPr>
                <a:defRPr/>
              </a:pPr>
              <a:t>125</a:t>
            </a:fld>
            <a:endParaRPr lang="en-US" dirty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3886200" y="304800"/>
            <a:ext cx="132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Example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  <a:t>Example 4</a:t>
            </a:r>
            <a:b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  <a:t>What is your Decision?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52600"/>
            <a:ext cx="7661275" cy="41148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Mental thoughts (happy place); Anal sphincter; Running tongue across teeth; Controlled breathing.</a:t>
            </a:r>
          </a:p>
          <a:p>
            <a:pPr eaLnBrk="1" hangingPunct="1"/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Admitted to defeating two polygraph exams – one with a local Sheriff’s office &amp; the second with a Federal agency.  He  was scheduled to start work for the Federal agency in a week.</a:t>
            </a:r>
          </a:p>
          <a:p>
            <a:pPr eaLnBrk="1" hangingPunct="1"/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Admitted to hiding extensive drug involvement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 OFFICIAL USE ONLY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4460E-CD22-4F50-9A14-C35311A35A4D}" type="slidenum">
              <a:rPr lang="en-US" smtClean="0"/>
              <a:pPr>
                <a:defRPr/>
              </a:pPr>
              <a:t>126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  <a:t>Example 5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2"/>
                </a:solidFill>
              </a:rPr>
              <a:t>LEPET (Suitability)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 OFFICIAL USE ONLY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AB3C89-0FFA-45A2-960F-D96BF133B65E}" type="slidenum">
              <a:rPr lang="en-US" smtClean="0"/>
              <a:pPr>
                <a:defRPr/>
              </a:pPr>
              <a:t>127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onfirmed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38188"/>
            <a:ext cx="8991600" cy="58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733800" y="228600"/>
            <a:ext cx="132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Example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onfirmed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57238"/>
            <a:ext cx="8915400" cy="610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657600" y="228600"/>
            <a:ext cx="132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Example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Antipolygraph.org</a:t>
            </a:r>
            <a:b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b="1" u="sng" dirty="0" smtClean="0">
                <a:solidFill>
                  <a:srgbClr val="003300"/>
                </a:solidFill>
                <a:latin typeface="Arial Black" pitchFamily="34" charset="0"/>
              </a:rPr>
              <a:t>Post Test Interview</a:t>
            </a:r>
            <a:endParaRPr lang="en-US" b="1" u="sng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Be concerned and puzzled – offer some explanation that cannot be considered an admission: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“All I can think of is that I’ve always felt guilty when I’m accused of something.”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“The only thing that comes to mind is that I’m in the middle of reading a Tom Clancy novel which involves espionage/drug dealing.”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“I recently heard that an old childhood friend died of a drug overdose.  I haven’t seen him in years.  I never imagined he would grow up to become a drug user.”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onfirmed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52475"/>
            <a:ext cx="914400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810000" y="152400"/>
            <a:ext cx="132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Example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  <a:t>Example 5 </a:t>
            </a:r>
            <a:b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  <a:t>What is your Decision?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Examinee performing mental math and controlling his breathing</a:t>
            </a:r>
          </a:p>
          <a:p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Learned about the activity on the Internet</a:t>
            </a:r>
          </a:p>
          <a:p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Hiding drug activity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 OFFICIAL USE ONLY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C0132-E2D2-488D-8F5A-A2087A0570FA}" type="slidenum">
              <a:rPr lang="en-US" smtClean="0"/>
              <a:pPr>
                <a:defRPr/>
              </a:pPr>
              <a:t>131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>
                <a:solidFill>
                  <a:srgbClr val="003300"/>
                </a:solidFill>
                <a:latin typeface="Arial Black" pitchFamily="34" charset="0"/>
              </a:rPr>
              <a:t>Example 6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2"/>
                </a:solidFill>
              </a:rPr>
              <a:t>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 OFFICIAL USE ONLY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F4290-C36E-4FEA-A50D-F36DE03B46F8}" type="slidenum">
              <a:rPr lang="en-US" smtClean="0"/>
              <a:pPr>
                <a:defRPr/>
              </a:pPr>
              <a:t>132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 OFFICIAL USE ONLY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2D4F22-1F9B-4FDF-A871-A735A9004A7E}" type="slidenum">
              <a:rPr lang="en-US" smtClean="0"/>
              <a:pPr>
                <a:defRPr/>
              </a:pPr>
              <a:t>133</a:t>
            </a:fld>
            <a:endParaRPr lang="en-US" dirty="0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3657600" y="152400"/>
            <a:ext cx="2057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TESA 1</a:t>
            </a:r>
            <a:r>
              <a:rPr lang="en-US" b="1" baseline="30000"/>
              <a:t>st</a:t>
            </a:r>
            <a:r>
              <a:rPr lang="en-US" b="1"/>
              <a:t> Asking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 OFFICIAL USE ONLY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A0A764-2FAA-4CB9-8A63-2F5D00A2BB17}" type="slidenum">
              <a:rPr lang="en-US" smtClean="0"/>
              <a:pPr>
                <a:defRPr/>
              </a:pPr>
              <a:t>134</a:t>
            </a:fld>
            <a:endParaRPr lang="en-US" dirty="0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Box 4"/>
          <p:cNvSpPr txBox="1">
            <a:spLocks noChangeArrowheads="1"/>
          </p:cNvSpPr>
          <p:nvPr/>
        </p:nvSpPr>
        <p:spPr bwMode="auto">
          <a:xfrm>
            <a:off x="3581400" y="152400"/>
            <a:ext cx="236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TESA 2</a:t>
            </a:r>
            <a:r>
              <a:rPr lang="en-US" b="1" baseline="30000"/>
              <a:t>nd</a:t>
            </a:r>
            <a:r>
              <a:rPr lang="en-US" b="1"/>
              <a:t> Asking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 OFFICIAL USE ONLY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0DC90-AC84-4C4E-8DF4-11A08C52FE42}" type="slidenum">
              <a:rPr lang="en-US" smtClean="0"/>
              <a:pPr>
                <a:defRPr/>
              </a:pPr>
              <a:t>135</a:t>
            </a:fld>
            <a:endParaRPr lang="en-US" dirty="0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Box 4"/>
          <p:cNvSpPr txBox="1">
            <a:spLocks noChangeArrowheads="1"/>
          </p:cNvSpPr>
          <p:nvPr/>
        </p:nvSpPr>
        <p:spPr bwMode="auto">
          <a:xfrm>
            <a:off x="3505200" y="228600"/>
            <a:ext cx="259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TESA 3rd Asking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 OFFICIAL USE ONLY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0643C9-7087-4BD5-B808-EA1CDB7F2E40}" type="slidenum">
              <a:rPr lang="en-US" smtClean="0"/>
              <a:pPr>
                <a:defRPr/>
              </a:pPr>
              <a:t>136</a:t>
            </a:fld>
            <a:endParaRPr lang="en-US" dirty="0"/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Box 5"/>
          <p:cNvSpPr txBox="1">
            <a:spLocks noChangeArrowheads="1"/>
          </p:cNvSpPr>
          <p:nvPr/>
        </p:nvSpPr>
        <p:spPr bwMode="auto">
          <a:xfrm>
            <a:off x="3505200" y="2286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TESB 1</a:t>
            </a:r>
            <a:r>
              <a:rPr lang="en-US" b="1" baseline="30000"/>
              <a:t>st</a:t>
            </a:r>
            <a:r>
              <a:rPr lang="en-US" b="1"/>
              <a:t> Asking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 OFFICIAL USE ONLY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324D0-6420-4C7B-87ED-632090701BB2}" type="slidenum">
              <a:rPr lang="en-US" smtClean="0"/>
              <a:pPr>
                <a:defRPr/>
              </a:pPr>
              <a:t>137</a:t>
            </a:fld>
            <a:endParaRPr lang="en-US" dirty="0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Box 4"/>
          <p:cNvSpPr txBox="1">
            <a:spLocks noChangeArrowheads="1"/>
          </p:cNvSpPr>
          <p:nvPr/>
        </p:nvSpPr>
        <p:spPr bwMode="auto">
          <a:xfrm>
            <a:off x="3048000" y="2286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TESB 2</a:t>
            </a:r>
            <a:r>
              <a:rPr lang="en-US" b="1" baseline="30000"/>
              <a:t>nd</a:t>
            </a:r>
            <a:r>
              <a:rPr lang="en-US" b="1"/>
              <a:t> Asking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 OFFICIAL USE ONLY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58C99-F90B-451B-817D-3B56782ED0D8}" type="slidenum">
              <a:rPr lang="en-US" smtClean="0"/>
              <a:pPr>
                <a:defRPr/>
              </a:pPr>
              <a:t>138</a:t>
            </a:fld>
            <a:endParaRPr lang="en-US" dirty="0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3352800" y="304800"/>
            <a:ext cx="274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TESB 3</a:t>
            </a:r>
            <a:r>
              <a:rPr lang="en-US" b="1" baseline="30000"/>
              <a:t>rd</a:t>
            </a:r>
            <a:r>
              <a:rPr lang="en-US" b="1"/>
              <a:t> Asking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  <a:t>Example 6</a:t>
            </a:r>
            <a:b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smtClean="0">
                <a:solidFill>
                  <a:srgbClr val="003300"/>
                </a:solidFill>
                <a:latin typeface="Arial Black" pitchFamily="34" charset="0"/>
              </a:rPr>
              <a:t>What is your Decision?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661275" cy="41148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Researched polygraph on Internet prior to his last polygraph 5 years ago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Received an email from a friend telling him not to take DB but to breath normally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Clinched buttocks and curled toes at the DLCQ</a:t>
            </a:r>
          </a:p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Admitted to accidently taking classified (TS) document home &amp; telling his wife about information he read in a classified database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 OFFICIAL USE ONLY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0CB923-13CF-47F1-8AA6-9FF816864F7A}" type="slidenum">
              <a:rPr lang="en-US" smtClean="0"/>
              <a:pPr>
                <a:defRPr/>
              </a:pPr>
              <a:t>139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13750" r="19376" b="20313"/>
          <a:stretch>
            <a:fillRect/>
          </a:stretch>
        </p:blipFill>
        <p:spPr bwMode="auto">
          <a:xfrm>
            <a:off x="0" y="0"/>
            <a:ext cx="9144000" cy="6254750"/>
          </a:xfrm>
          <a:prstGeom prst="rect">
            <a:avLst/>
          </a:prstGeom>
          <a:noFill/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5" name="Rounded Rectangle 4"/>
          <p:cNvSpPr/>
          <p:nvPr/>
        </p:nvSpPr>
        <p:spPr bwMode="auto">
          <a:xfrm>
            <a:off x="0" y="533400"/>
            <a:ext cx="2590800" cy="152400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800" y="1600200"/>
            <a:ext cx="73152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Exercise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200" b="1" dirty="0" smtClean="0">
                <a:solidFill>
                  <a:srgbClr val="003300"/>
                </a:solidFill>
                <a:latin typeface="Arial Black" pitchFamily="34" charset="0"/>
              </a:rPr>
              <a:t>Importance of proper tracings</a:t>
            </a:r>
            <a:endParaRPr lang="en-US" sz="3200" dirty="0">
              <a:solidFill>
                <a:srgbClr val="0033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9BE49A07-598A-413B-91AF-112492B998A7}" type="slidenum">
              <a:rPr lang="en-US" smtClean="0"/>
              <a:pPr/>
              <a:t>140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>
                <a:solidFill>
                  <a:srgbClr val="003300"/>
                </a:solidFill>
                <a:latin typeface="Arial Black" pitchFamily="34" charset="0"/>
              </a:rPr>
              <a:t>TES Exam</a:t>
            </a:r>
            <a:br>
              <a:rPr lang="en-US" sz="3600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dirty="0" smtClean="0">
                <a:solidFill>
                  <a:srgbClr val="003300"/>
                </a:solidFill>
                <a:latin typeface="Arial Black" pitchFamily="34" charset="0"/>
              </a:rPr>
              <a:t>Background</a:t>
            </a:r>
            <a:endParaRPr lang="en-US" sz="3600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Examinee’s First Polygraph</a:t>
            </a:r>
          </a:p>
          <a:p>
            <a:endParaRPr 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Assignment to Another Agency</a:t>
            </a:r>
          </a:p>
          <a:p>
            <a:endParaRPr 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Counterintelligence 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Scope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47745-904F-45FC-B82F-5E88419FF0DB}" type="slidenum">
              <a:rPr lang="en-US" smtClean="0"/>
              <a:pPr/>
              <a:t>141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" y="6096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ACQT – Do you think the tracings are adequate?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0"/>
            <a:ext cx="838200" cy="369332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D617-D3F1-4B55-BD02-86AE189CA240}" type="slidenum">
              <a:rPr lang="en-US" smtClean="0"/>
              <a:pPr/>
              <a:t>142</a:t>
            </a:fld>
            <a:endParaRPr lang="en-US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24000" y="0"/>
            <a:ext cx="838200" cy="36933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61722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Chart 1 (1</a:t>
            </a:r>
            <a:r>
              <a:rPr lang="en-US" b="1" baseline="30000" dirty="0" smtClean="0">
                <a:solidFill>
                  <a:srgbClr val="003300"/>
                </a:solidFill>
                <a:latin typeface="Arial Black" pitchFamily="34" charset="0"/>
              </a:rPr>
              <a:t>st</a:t>
            </a:r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 asking) – Can you evaluate the test data?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D617-D3F1-4B55-BD02-86AE189CA240}" type="slidenum">
              <a:rPr lang="en-US" smtClean="0"/>
              <a:pPr/>
              <a:t>143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3400" y="62484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Chart 1 (2</a:t>
            </a:r>
            <a:r>
              <a:rPr lang="en-US" b="1" baseline="30000" dirty="0" smtClean="0">
                <a:solidFill>
                  <a:srgbClr val="003300"/>
                </a:solidFill>
                <a:latin typeface="Arial Black" pitchFamily="34" charset="0"/>
              </a:rPr>
              <a:t>nd</a:t>
            </a:r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 asking) – Continue with the evaluation?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0"/>
            <a:ext cx="8382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D617-D3F1-4B55-BD02-86AE189CA240}" type="slidenum">
              <a:rPr lang="en-US" smtClean="0"/>
              <a:pPr/>
              <a:t>144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3400" y="61722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Chart 1 (3</a:t>
            </a:r>
            <a:r>
              <a:rPr lang="en-US" b="1" baseline="30000" dirty="0" smtClean="0">
                <a:solidFill>
                  <a:srgbClr val="003300"/>
                </a:solidFill>
                <a:latin typeface="Arial Black" pitchFamily="34" charset="0"/>
              </a:rPr>
              <a:t>rd</a:t>
            </a:r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 asking) – What is your decision?  Do you see CM?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0"/>
            <a:ext cx="7620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D617-D3F1-4B55-BD02-86AE189CA240}" type="slidenum">
              <a:rPr lang="en-US" smtClean="0"/>
              <a:pPr/>
              <a:t>145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OPERATIONS </a:t>
            </a:r>
          </a:p>
        </p:txBody>
      </p:sp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914400" y="4038600"/>
            <a:ext cx="66294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+mn-lt"/>
              </a:rPr>
              <a:t>Let’s look at the same exam with different sensitivity settings</a:t>
            </a:r>
            <a:endParaRPr lang="en-US" sz="3200" b="1" dirty="0">
              <a:solidFill>
                <a:schemeClr val="tx2"/>
              </a:solidFill>
              <a:latin typeface="+mn-lt"/>
            </a:endParaRPr>
          </a:p>
          <a:p>
            <a:pPr algn="ctr"/>
            <a:endParaRPr lang="en-US" sz="5000" b="1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9BE49A07-598A-413B-91AF-112492B998A7}" type="slidenum">
              <a:rPr lang="en-US" smtClean="0"/>
              <a:pPr/>
              <a:t>146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91440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7200" y="6324600"/>
            <a:ext cx="6858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ACQT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0"/>
            <a:ext cx="8382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D617-D3F1-4B55-BD02-86AE189CA240}" type="slidenum">
              <a:rPr lang="en-US" smtClean="0"/>
              <a:pPr/>
              <a:t>147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828800" y="6324600"/>
            <a:ext cx="6477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Chart 1 (1st asking)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0"/>
            <a:ext cx="7620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D617-D3F1-4B55-BD02-86AE189CA240}" type="slidenum">
              <a:rPr lang="en-US" smtClean="0"/>
              <a:pPr/>
              <a:t>148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81200" y="6324600"/>
            <a:ext cx="472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Chart 1 (2</a:t>
            </a:r>
            <a:r>
              <a:rPr lang="en-US" b="1" baseline="30000" dirty="0" smtClean="0">
                <a:solidFill>
                  <a:srgbClr val="003300"/>
                </a:solidFill>
                <a:latin typeface="Arial Black" pitchFamily="34" charset="0"/>
              </a:rPr>
              <a:t>nd</a:t>
            </a:r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 asking)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0"/>
            <a:ext cx="762000" cy="369332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D617-D3F1-4B55-BD02-86AE189CA240}" type="slidenum">
              <a:rPr lang="en-US" smtClean="0"/>
              <a:pPr/>
              <a:t>149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Polygraph.com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Manual Cost: $19.95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676400" y="63246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Chart 1 (3</a:t>
            </a:r>
            <a:r>
              <a:rPr lang="en-US" b="1" baseline="30000" dirty="0" smtClean="0">
                <a:solidFill>
                  <a:srgbClr val="003300"/>
                </a:solidFill>
                <a:latin typeface="Arial Black" pitchFamily="34" charset="0"/>
              </a:rPr>
              <a:t>rd</a:t>
            </a:r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 asking)  -  Has your decision changed?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0"/>
            <a:ext cx="838200" cy="369332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47745-904F-45FC-B82F-5E88419FF0DB}" type="slidenum">
              <a:rPr lang="en-US" smtClean="0"/>
              <a:pPr/>
              <a:t>150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Operations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4038600"/>
            <a:ext cx="693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+mn-lt"/>
              </a:rPr>
              <a:t>Let’s look at the same charts again with the sensor pad turned on</a:t>
            </a:r>
            <a:endParaRPr lang="en-US" sz="32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9BE49A07-598A-413B-91AF-112492B998A7}" type="slidenum">
              <a:rPr lang="en-US" smtClean="0"/>
              <a:pPr/>
              <a:t>151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905000" y="6324600"/>
            <a:ext cx="510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ACQT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0"/>
            <a:ext cx="7620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D617-D3F1-4B55-BD02-86AE189CA240}" type="slidenum">
              <a:rPr lang="en-US" smtClean="0"/>
              <a:pPr/>
              <a:t>152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676400" y="63246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Chart 1 (1</a:t>
            </a:r>
            <a:r>
              <a:rPr lang="en-US" b="1" baseline="30000" dirty="0" smtClean="0">
                <a:solidFill>
                  <a:srgbClr val="003300"/>
                </a:solidFill>
                <a:latin typeface="Arial Black" pitchFamily="34" charset="0"/>
              </a:rPr>
              <a:t>st</a:t>
            </a:r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 asking) – Where are the movements?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0"/>
            <a:ext cx="838200" cy="369332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D617-D3F1-4B55-BD02-86AE189CA240}" type="slidenum">
              <a:rPr lang="en-US" smtClean="0"/>
              <a:pPr/>
              <a:t>153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81200" y="6324600"/>
            <a:ext cx="586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Chart 1 (2</a:t>
            </a:r>
            <a:r>
              <a:rPr lang="en-US" b="1" baseline="30000" dirty="0" smtClean="0">
                <a:solidFill>
                  <a:srgbClr val="003300"/>
                </a:solidFill>
                <a:latin typeface="Arial Black" pitchFamily="34" charset="0"/>
              </a:rPr>
              <a:t>nd</a:t>
            </a:r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 asking)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0"/>
            <a:ext cx="762000" cy="369332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D617-D3F1-4B55-BD02-86AE189CA240}" type="slidenum">
              <a:rPr lang="en-US" smtClean="0"/>
              <a:pPr/>
              <a:t>154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828800" y="6324600"/>
            <a:ext cx="5486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Chart 1 (3</a:t>
            </a:r>
            <a:r>
              <a:rPr lang="en-US" b="1" baseline="30000" dirty="0" smtClean="0">
                <a:solidFill>
                  <a:srgbClr val="003300"/>
                </a:solidFill>
                <a:latin typeface="Arial Black" pitchFamily="34" charset="0"/>
              </a:rPr>
              <a:t>rd</a:t>
            </a:r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 asking)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0"/>
            <a:ext cx="762000" cy="369332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D617-D3F1-4B55-BD02-86AE189CA240}" type="slidenum">
              <a:rPr lang="en-US" smtClean="0"/>
              <a:pPr/>
              <a:t>155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Exercise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200" b="1" dirty="0" smtClean="0">
                <a:solidFill>
                  <a:srgbClr val="003300"/>
                </a:solidFill>
                <a:latin typeface="Arial Black" pitchFamily="34" charset="0"/>
              </a:rPr>
              <a:t>What did you see?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One clean movement at each comparison question</a:t>
            </a:r>
          </a:p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EDA is labile</a:t>
            </a:r>
          </a:p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After ACQT – breathing becomes erratic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47745-904F-45FC-B82F-5E88419FF0DB}" type="slidenum">
              <a:rPr lang="en-US" smtClean="0"/>
              <a:pPr/>
              <a:t>156</a:t>
            </a:fld>
            <a:endParaRPr lang="en-US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Exercise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Post-test Interview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661275" cy="495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Examinee claimed the following: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Claimed to flex his right leg (toe) at all DLCQ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He flexed right leg because CV cuff placed on left calf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Learned the activity by watching TV (“The Profit” and “Doctor Phil Show”.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Discussed CM with AIT students at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Goodfellow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AFB, TX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SSgt claimed to use technique to pass his poly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Denied on-line research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Said he was just trying to help himself 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47745-904F-45FC-B82F-5E88419FF0DB}" type="slidenum">
              <a:rPr lang="en-US" smtClean="0"/>
              <a:pPr/>
              <a:t>157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Exercise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Questions to consider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661275" cy="41148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Do you believe his story?</a:t>
            </a:r>
          </a:p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He has been selected to fill an NSA billet</a:t>
            </a:r>
          </a:p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Do you think he attempted to hide relevant responses?</a:t>
            </a:r>
          </a:p>
          <a:p>
            <a:endParaRPr lang="en-US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47745-904F-45FC-B82F-5E88419FF0DB}" type="slidenum">
              <a:rPr lang="en-US" smtClean="0"/>
              <a:pPr/>
              <a:t>158</a:t>
            </a:fld>
            <a:endParaRPr lang="en-US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</a:pP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After 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Admissions</a:t>
            </a:r>
          </a:p>
          <a:p>
            <a:pPr>
              <a:buFont typeface="Wingdings" pitchFamily="2" charset="2"/>
              <a:buChar char="n"/>
            </a:pP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Same 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Relevant Questions</a:t>
            </a:r>
          </a:p>
          <a:p>
            <a:pPr>
              <a:buFont typeface="Wingdings" pitchFamily="2" charset="2"/>
              <a:buChar char="n"/>
            </a:pP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35 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minutes later</a:t>
            </a:r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Arial Black" pitchFamily="34" charset="0"/>
              </a:rPr>
              <a:t>SERIES 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9BE49A07-598A-413B-91AF-112492B998A7}" type="slidenum">
              <a:rPr lang="en-US" smtClean="0"/>
              <a:pPr/>
              <a:t>159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Polygraph.com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Manual Cost: $19.95</a:t>
            </a:r>
            <a:endParaRPr lang="en-US" sz="3600" b="1" dirty="0">
              <a:latin typeface="Arial Black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1"/>
            <a:ext cx="914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24000" y="0"/>
            <a:ext cx="762000" cy="369332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52600" y="63246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Do you see any problems with this test data?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D617-D3F1-4B55-BD02-86AE189CA240}" type="slidenum">
              <a:rPr lang="en-US" smtClean="0"/>
              <a:pPr/>
              <a:t>160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24000" y="0"/>
            <a:ext cx="762000" cy="369332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63246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Are you comfortable with this data?  Why?  Why not?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D617-D3F1-4B55-BD02-86AE189CA240}" type="slidenum">
              <a:rPr lang="en-US" smtClean="0"/>
              <a:pPr/>
              <a:t>161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24000" y="0"/>
            <a:ext cx="762000" cy="369332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63246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Are you comfortable with the test data now?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D617-D3F1-4B55-BD02-86AE189CA240}" type="slidenum">
              <a:rPr lang="en-US" smtClean="0"/>
              <a:pPr/>
              <a:t>162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Exercise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Post-mortem 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52600"/>
            <a:ext cx="7661275" cy="41148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last exam was called No Opinion</a:t>
            </a:r>
          </a:p>
          <a:p>
            <a:pPr lvl="1"/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Do you think that was the right decision?</a:t>
            </a:r>
          </a:p>
          <a:p>
            <a:pPr lvl="1"/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What approach would you have taken?</a:t>
            </a:r>
            <a:endParaRPr lang="en-US" b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endParaRPr lang="en-US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Examinee was scheduled for further testing</a:t>
            </a:r>
          </a:p>
          <a:p>
            <a:pPr lvl="1"/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If you were required to test this individual again, what approach would you take?</a:t>
            </a:r>
            <a:endParaRPr 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47745-904F-45FC-B82F-5E88419FF0DB}" type="slidenum">
              <a:rPr lang="en-US" smtClean="0"/>
              <a:pPr/>
              <a:t>163</a:t>
            </a:fld>
            <a:endParaRPr lang="en-US" dirty="0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2"/>
                </a:solidFill>
              </a:rPr>
              <a:t>Why anti-polygraph folks have had to change tactics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>
                <a:solidFill>
                  <a:srgbClr val="004C26"/>
                </a:solidFill>
                <a:latin typeface="Arial Black" pitchFamily="34" charset="0"/>
              </a:rPr>
              <a:t>Countermeasures Exercise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2869A6-4703-4985-8C81-21CD4D2F7B44}" type="slidenum">
              <a:rPr lang="en-US" altLang="en-US" smtClean="0"/>
              <a:pPr>
                <a:defRPr/>
              </a:pPr>
              <a:t>164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Best Guess #1              </a:t>
            </a:r>
            <a:r>
              <a:rPr lang="en-US" sz="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       DVW</a:t>
            </a:r>
            <a:endParaRPr lang="en-US" b="1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25604" name="Picture 4" descr="Gues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6002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2F702-EFB3-4402-90EF-5BD986ADFBB1}" type="slidenum">
              <a:rPr lang="en-US" altLang="en-US" smtClean="0"/>
              <a:pPr>
                <a:defRPr/>
              </a:pPr>
              <a:t>165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Answer #1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26628" name="Picture 4" descr="Guess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600200"/>
            <a:ext cx="7848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C6B961-1114-4A8D-80FC-324351F4FD1C}" type="slidenum">
              <a:rPr lang="en-US" altLang="en-US" smtClean="0"/>
              <a:pPr>
                <a:defRPr/>
              </a:pPr>
              <a:t>166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Best Guess #2              </a:t>
            </a:r>
            <a:r>
              <a:rPr lang="en-US" sz="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DVW</a:t>
            </a:r>
            <a:endParaRPr lang="en-US" b="1" dirty="0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27652" name="Picture 4" descr="Gues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00200"/>
            <a:ext cx="7848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64F496-C1A0-445E-AE50-5F8FFCA73D10}" type="slidenum">
              <a:rPr lang="en-US" altLang="en-US" smtClean="0"/>
              <a:pPr>
                <a:defRPr/>
              </a:pPr>
              <a:t>167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Answer #2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28676" name="Picture 4" descr="Guess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600200"/>
            <a:ext cx="7848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E36BB-8142-4CB7-83F5-CCCF33BB7517}" type="slidenum">
              <a:rPr lang="en-US" altLang="en-US" smtClean="0"/>
              <a:pPr>
                <a:defRPr/>
              </a:pPr>
              <a:t>168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Best Guess #3		</a:t>
            </a:r>
            <a:r>
              <a:rPr lang="en-US" sz="900" dirty="0" smtClean="0"/>
              <a:t>                                                              </a:t>
            </a:r>
            <a:r>
              <a:rPr lang="en-US" sz="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DVW</a:t>
            </a:r>
            <a:endParaRPr lang="en-US" b="1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29700" name="Picture 4" descr="Guess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8001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078946-0FF7-4F01-AB5F-A274290CF12A}" type="slidenum">
              <a:rPr lang="en-US" altLang="en-US" smtClean="0"/>
              <a:pPr>
                <a:defRPr/>
              </a:pPr>
              <a:t>169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Polygraph.com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Suggested Breathing CM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9144000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Answer #3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30724" name="Picture 4" descr="Guess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8001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251F0-A83B-422B-8525-175444D8C0A8}" type="slidenum">
              <a:rPr lang="en-US" altLang="en-US" smtClean="0"/>
              <a:pPr>
                <a:defRPr/>
              </a:pPr>
              <a:t>170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Best Guess #4</a:t>
            </a:r>
            <a:r>
              <a:rPr lang="en-US" sz="900" dirty="0" smtClean="0"/>
              <a:t>                                                                                                               </a:t>
            </a:r>
            <a:r>
              <a:rPr lang="en-US" sz="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DVW</a:t>
            </a:r>
            <a:endParaRPr lang="en-US" b="1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31748" name="Picture 4" descr="Guess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8077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07DDB-C857-4083-B10A-B8705B8AF2C5}" type="slidenum">
              <a:rPr lang="en-US" altLang="en-US" smtClean="0"/>
              <a:pPr>
                <a:defRPr/>
              </a:pPr>
              <a:t>171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Answer #4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32772" name="Picture 4" descr="Guess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00200"/>
            <a:ext cx="8153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C1FFBD-D914-4117-B30D-D86AC06164D6}" type="slidenum">
              <a:rPr lang="en-US" altLang="en-US" smtClean="0"/>
              <a:pPr>
                <a:defRPr/>
              </a:pPr>
              <a:t>172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Best Guess #5</a:t>
            </a:r>
            <a:r>
              <a:rPr lang="en-US" sz="900" dirty="0" smtClean="0"/>
              <a:t>                                                                                                                  </a:t>
            </a:r>
            <a:r>
              <a:rPr lang="en-US" sz="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DVW</a:t>
            </a:r>
            <a:endParaRPr lang="en-US" b="1" dirty="0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33796" name="Picture 4" descr="Guess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00200"/>
            <a:ext cx="8153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30A88F-85AB-44C1-BE40-A1FA7C011798}" type="slidenum">
              <a:rPr lang="en-US" altLang="en-US" smtClean="0"/>
              <a:pPr>
                <a:defRPr/>
              </a:pPr>
              <a:t>173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Answer #5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34820" name="Picture 4" descr="Guess5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7924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D3300-3B41-4A2E-A7BE-155236026A5C}" type="slidenum">
              <a:rPr lang="en-US" altLang="en-US" smtClean="0"/>
              <a:pPr>
                <a:defRPr/>
              </a:pPr>
              <a:t>174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Best Guess #6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35844" name="Picture 4" descr="Guess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8077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0689E2-0199-4749-8CC0-32C0DD572689}" type="slidenum">
              <a:rPr lang="en-US" altLang="en-US" smtClean="0"/>
              <a:pPr>
                <a:defRPr/>
              </a:pPr>
              <a:t>175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Answer #6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36868" name="Picture 4" descr="Guess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8001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DF667-AA95-409F-A968-6E2EE1D8118B}" type="slidenum">
              <a:rPr lang="en-US" altLang="en-US" smtClean="0"/>
              <a:pPr>
                <a:defRPr/>
              </a:pPr>
              <a:t>176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Best Guess #7</a:t>
            </a:r>
            <a:r>
              <a:rPr lang="en-US" sz="900" dirty="0" smtClean="0"/>
              <a:t>                  </a:t>
            </a:r>
            <a:r>
              <a:rPr lang="en-US" sz="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                                               DVW</a:t>
            </a:r>
            <a:endParaRPr lang="en-US" b="1" dirty="0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37892" name="Picture 4" descr="Guess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00200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43912-24BC-4B34-B1FC-B4BBBCA55649}" type="slidenum">
              <a:rPr lang="en-US" altLang="en-US" smtClean="0"/>
              <a:pPr>
                <a:defRPr/>
              </a:pPr>
              <a:t>177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Answer #7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38916" name="Picture 4" descr="Guess7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00200"/>
            <a:ext cx="8077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E98123-D43B-4E54-9A0B-4DC7D2ACDC9D}" type="slidenum">
              <a:rPr lang="en-US" altLang="en-US" smtClean="0"/>
              <a:pPr>
                <a:defRPr/>
              </a:pPr>
              <a:t>178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Best Guess #9</a:t>
            </a:r>
            <a:r>
              <a:rPr lang="en-US" sz="900" dirty="0" smtClean="0"/>
              <a:t>                                                                                                                        </a:t>
            </a:r>
            <a:r>
              <a:rPr lang="en-US" sz="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DVW</a:t>
            </a:r>
            <a:endParaRPr lang="en-US" b="1" dirty="0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39940" name="Picture 4" descr="Guess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00200"/>
            <a:ext cx="8153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3FF27F-49D1-428E-913C-DF0E6B77B3E6}" type="slidenum">
              <a:rPr lang="en-US" altLang="en-US" smtClean="0"/>
              <a:pPr>
                <a:defRPr/>
              </a:pPr>
              <a:t>179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Polygraph.com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Suggested Breathing CM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9144000" cy="114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 bwMode="auto">
          <a:xfrm>
            <a:off x="0" y="1676400"/>
            <a:ext cx="3124200" cy="68580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895600"/>
            <a:ext cx="8153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(1) Inhale about 1/3 the normal amount of air, hold slightly, and exhale slowly, showing no jagged edges, (2) inhale again, this time inhaling about 2/3s the normal amount of air, exhale slowly, (3) inhale and exhale the normal amount of air, (4) inhale again, this time inhaling just a little more air than normal, and exhale slowly. Now take 2 deep breaths, and resume your normal breathing pattern.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Are you paranoid?!  No CM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40964" name="Picture 4" descr="Guess9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524000"/>
            <a:ext cx="8077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52713-2FCA-4AF4-977C-EAC69529CE39}" type="slidenum">
              <a:rPr lang="en-US" altLang="en-US" smtClean="0"/>
              <a:pPr>
                <a:defRPr/>
              </a:pPr>
              <a:t>180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Best Guess #10</a:t>
            </a:r>
            <a:r>
              <a:rPr lang="en-US" sz="900" dirty="0" smtClean="0"/>
              <a:t>                                                                                                          </a:t>
            </a:r>
            <a:r>
              <a:rPr lang="en-US" sz="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DVW</a:t>
            </a:r>
            <a:endParaRPr lang="en-US" b="1" dirty="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41988" name="Picture 4" descr="Guess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807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116A67-2C16-4557-9C1C-259A6F3CD8EA}" type="slidenum">
              <a:rPr lang="en-US" altLang="en-US" smtClean="0"/>
              <a:pPr>
                <a:defRPr/>
              </a:pPr>
              <a:t>181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Answer #10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43012" name="Picture 4" descr="Guess10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792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346BBF-DCFD-44B1-BD16-EBEECFF63198}" type="slidenum">
              <a:rPr lang="en-US" altLang="en-US" smtClean="0"/>
              <a:pPr>
                <a:defRPr/>
              </a:pPr>
              <a:t>182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 Best Guess #11</a:t>
            </a:r>
          </a:p>
        </p:txBody>
      </p:sp>
      <p:pic>
        <p:nvPicPr>
          <p:cNvPr id="44035" name="Picture 3" descr="capture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57325" y="2087563"/>
            <a:ext cx="6645275" cy="39020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ED6056-7A92-42E7-A312-EF955C5B184F}" type="slidenum">
              <a:rPr lang="en-US" altLang="en-US" smtClean="0"/>
              <a:pPr>
                <a:defRPr/>
              </a:pPr>
              <a:t>183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Answer #11</a:t>
            </a:r>
          </a:p>
        </p:txBody>
      </p:sp>
      <p:pic>
        <p:nvPicPr>
          <p:cNvPr id="45059" name="Picture 3" descr="capture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87488" y="2111375"/>
            <a:ext cx="6584950" cy="38544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CD4878-C1DB-407D-AC73-5C91CE7B96F2}" type="slidenum">
              <a:rPr lang="en-US" altLang="en-US" smtClean="0"/>
              <a:pPr>
                <a:defRPr/>
              </a:pPr>
              <a:t>184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Best Guess #12</a:t>
            </a:r>
          </a:p>
        </p:txBody>
      </p:sp>
      <p:pic>
        <p:nvPicPr>
          <p:cNvPr id="46083" name="Picture 3" descr="capture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71600"/>
            <a:ext cx="8229600" cy="48847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6EAB64-DBBB-4AA2-A5C7-73E80684B4DA}" type="slidenum">
              <a:rPr lang="en-US" altLang="en-US" smtClean="0"/>
              <a:pPr>
                <a:defRPr/>
              </a:pPr>
              <a:t>185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Answer #12</a:t>
            </a:r>
          </a:p>
        </p:txBody>
      </p:sp>
      <p:pic>
        <p:nvPicPr>
          <p:cNvPr id="47107" name="Picture 3" descr="capture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1447800"/>
            <a:ext cx="8345488" cy="49498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156E0-7657-4273-AB3E-1ED20F51053A}" type="slidenum">
              <a:rPr lang="en-US" altLang="en-US" smtClean="0"/>
              <a:pPr>
                <a:defRPr/>
              </a:pPr>
              <a:t>186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FOR OFFICIAL USE ONLY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Polygraph.com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Suggested Breathing CM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1000" y="2819400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Figure 2 is manipulated by inhaling more than you exhale each time in a series of 5 small breaths until, with your last breath; you fill your lungs with slightly more than the normal amount of air, just like you are frightened and gasping for breath.  You then take 2 deep breaths and resume normal breathing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What’s on the Internet regarding CM?</a:t>
            </a: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Countermeasures Today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Polygraph.com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Suggested Breathing CM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260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" y="34290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Figure 3 is too obvious so don’t use it.  It is true that it is the easiest, but it is also the least desirable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791200" y="3048000"/>
            <a:ext cx="1219200" cy="3048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Polygraph.com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Suggested Breathing CM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34290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Figure 4 is manipulated by inhaling a normal amount of air and then take a series of 5 to 7 shallow breaths with your lungs partially full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Polygraph.com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Suggested Breathing CM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260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32004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Figure 5 is a variation of Figure 4 except that you take 5 to 7 shallow breaths with your lungs almost empty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Polygraph.com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Timing is important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7661275" cy="43434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Answer the comparison question (or irrelevant if RI) then react 7 to 9 seconds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Mix PN reactions shown in Figures 1 to 5 using a different PN reaction for each comparison question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series – just manipulate the CV channel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series – use only mental CM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If concerned about getting caught just use mental imagery at every comparison question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Polygraph.com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Other CM Activity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Attack the key on the ACQT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Use AS and breathing CM together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Mental CM – count backwards  from 700 by 3s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Mental CM – frightening mental image</a:t>
            </a:r>
          </a:p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Don’t take drugs</a:t>
            </a:r>
          </a:p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Don’t put a tack in your shoe</a:t>
            </a:r>
          </a:p>
          <a:p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3300"/>
                </a:solidFill>
                <a:latin typeface="Arial Black" pitchFamily="34" charset="0"/>
              </a:rPr>
              <a:t>False Apnea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False apnea 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occurs 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at the top or middle of the exhalation 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cycle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Often immediate recovery</a:t>
            </a:r>
          </a:p>
          <a:p>
            <a:pPr lvl="1">
              <a:buNone/>
            </a:pP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True apnea occurs at the bottom of the exhalation 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cycle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Unless frequency and specificity observed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Usually at relevant questions </a:t>
            </a:r>
            <a:r>
              <a:rPr lang="en-US" sz="24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comparisons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3300"/>
                </a:solidFill>
                <a:latin typeface="Arial Black" pitchFamily="34" charset="0"/>
              </a:rPr>
              <a:t>False Apnea</a:t>
            </a:r>
          </a:p>
        </p:txBody>
      </p:sp>
      <p:pic>
        <p:nvPicPr>
          <p:cNvPr id="64519" name="Picture 7" descr="Cushion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8778" t="16524" r="21857" b="25317"/>
          <a:stretch>
            <a:fillRect/>
          </a:stretch>
        </p:blipFill>
        <p:spPr>
          <a:xfrm>
            <a:off x="0" y="1733550"/>
            <a:ext cx="9144000" cy="48958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3300"/>
                </a:solidFill>
                <a:latin typeface="Arial Black" pitchFamily="34" charset="0"/>
              </a:rPr>
              <a:t>False Apnea</a:t>
            </a:r>
          </a:p>
        </p:txBody>
      </p:sp>
      <p:pic>
        <p:nvPicPr>
          <p:cNvPr id="69638" name="Picture 6" descr="Decision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3636"/>
          <a:stretch>
            <a:fillRect/>
          </a:stretch>
        </p:blipFill>
        <p:spPr>
          <a:xfrm>
            <a:off x="381000" y="1676400"/>
            <a:ext cx="6216650" cy="4876800"/>
          </a:xfrm>
          <a:noFill/>
          <a:ln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3300"/>
                </a:solidFill>
                <a:latin typeface="Arial Black" pitchFamily="34" charset="0"/>
              </a:rPr>
              <a:t>True Apnea</a:t>
            </a: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237163" y="2743200"/>
            <a:ext cx="3754437" cy="2895600"/>
          </a:xfrm>
        </p:spPr>
        <p:txBody>
          <a:bodyPr/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R4 - True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apnea at the bottom of the “relevant question”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C3 – Permanent change of baseline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C5 – Loss of parallelism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6" name="Picture 6" descr="Example1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762" t="1785" r="10100" b="3572"/>
          <a:stretch>
            <a:fillRect/>
          </a:stretch>
        </p:blipFill>
        <p:spPr>
          <a:xfrm>
            <a:off x="152400" y="1905000"/>
            <a:ext cx="4953000" cy="4724400"/>
          </a:xfrm>
          <a:noFill/>
          <a:ln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Exaggerated Exhalation Cycle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2209800"/>
            <a:ext cx="7661275" cy="35052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Similar to false apnea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One cycle of drawn-out exhalation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Often falling below the baseline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Immediately followed by a single deep 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breath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Occurs during question asking or at the answer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Website Search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** Antipolygraph.org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** Polygraph.com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Wikipedia.org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Wikihow.com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Police-test.net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Howstuffworks.com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Skepdic.com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Lifehacker.com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Beataliedetectortest.com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Expertpolygraphtraining.co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Wired.co.uk</a:t>
            </a:r>
          </a:p>
          <a:p>
            <a:pPr>
              <a:buNone/>
            </a:pP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Wisegeek.com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Borderlandbeat.com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Allgov.com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99Reports.com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Squidoo.com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Polygraphplace.com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Truthorlie.com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Exaggerated Exhalation Cycle</a:t>
            </a:r>
          </a:p>
        </p:txBody>
      </p:sp>
      <p:pic>
        <p:nvPicPr>
          <p:cNvPr id="76806" name="Picture 6" descr="Example2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5632" t="1852" r="9894" b="3703"/>
          <a:stretch>
            <a:fillRect/>
          </a:stretch>
        </p:blipFill>
        <p:spPr>
          <a:xfrm>
            <a:off x="1600200" y="1752600"/>
            <a:ext cx="5387975" cy="4724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Exaggerated Exhalation Cycle</a:t>
            </a:r>
          </a:p>
        </p:txBody>
      </p:sp>
      <p:pic>
        <p:nvPicPr>
          <p:cNvPr id="237572" name="Picture 4" descr="Decision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922" t="1724" b="1724"/>
          <a:stretch>
            <a:fillRect/>
          </a:stretch>
        </p:blipFill>
        <p:spPr>
          <a:xfrm>
            <a:off x="1828800" y="1676400"/>
            <a:ext cx="5562600" cy="4953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Hyperventilation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661275" cy="44958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90% breathe 10 to 23 BPM during polygraph testing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Gauge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normal breathing from surreptitious recording, patterns on non-relevant charts, respiration within charts.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20% faster on relevant charts is an indication of hyperventilation.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Significant increase in respiration amplitude indicative of hyperventilation.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Hyperventilation</a:t>
            </a:r>
          </a:p>
        </p:txBody>
      </p:sp>
      <p:pic>
        <p:nvPicPr>
          <p:cNvPr id="90120" name="Picture 8" descr="Decision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22641" t="1587"/>
          <a:stretch>
            <a:fillRect/>
          </a:stretch>
        </p:blipFill>
        <p:spPr>
          <a:xfrm>
            <a:off x="1219200" y="1676400"/>
            <a:ext cx="6248400" cy="4724400"/>
          </a:xfrm>
          <a:noFill/>
          <a:ln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Hyperventilation</a:t>
            </a:r>
          </a:p>
        </p:txBody>
      </p:sp>
      <p:graphicFrame>
        <p:nvGraphicFramePr>
          <p:cNvPr id="23962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295400" y="1600200"/>
          <a:ext cx="7239000" cy="507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21" name="Slide" r:id="rId4" imgW="6800760" imgH="5086440" progId="PowerPoint.Slide.8">
                  <p:embed/>
                </p:oleObj>
              </mc:Choice>
              <mc:Fallback>
                <p:oleObj name="Slide" r:id="rId4" imgW="6800760" imgH="5086440" progId="PowerPoint.Slide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922" t="14516" r="1961" b="9677"/>
                      <a:stretch>
                        <a:fillRect/>
                      </a:stretch>
                    </p:blipFill>
                    <p:spPr bwMode="auto">
                      <a:xfrm>
                        <a:off x="1295400" y="1600200"/>
                        <a:ext cx="7239000" cy="507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Misplaced or Multiple Answer-like Distortions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Answer distortion normally on exhalation stroke anywhere from top to bottom.</a:t>
            </a:r>
          </a:p>
          <a:p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Should be timely.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If the answer is toward the top of the tracing with an immediate inhalation forming a crown – This is atypical.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Answer-like distortions in the PN channels are those distortions that show up anyplace but the answer.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Misplaced or Multiple Answer-like Distortions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295400" y="1600200"/>
            <a:ext cx="5410200" cy="4953000"/>
            <a:chOff x="528" y="1152"/>
            <a:chExt cx="2304" cy="2736"/>
          </a:xfrm>
        </p:grpSpPr>
        <p:pic>
          <p:nvPicPr>
            <p:cNvPr id="84998" name="Picture 6" descr="Decision2"/>
            <p:cNvPicPr>
              <a:picLocks noChangeAspect="1" noChangeArrowheads="1"/>
            </p:cNvPicPr>
            <p:nvPr/>
          </p:nvPicPr>
          <p:blipFill>
            <a:blip r:embed="rId3" cstate="print"/>
            <a:srcRect l="5882" t="3510" b="1755"/>
            <a:stretch>
              <a:fillRect/>
            </a:stretch>
          </p:blipFill>
          <p:spPr bwMode="auto">
            <a:xfrm>
              <a:off x="528" y="1296"/>
              <a:ext cx="2304" cy="259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85000" name="AutoShape 8"/>
            <p:cNvSpPr>
              <a:spLocks noChangeArrowheads="1"/>
            </p:cNvSpPr>
            <p:nvPr/>
          </p:nvSpPr>
          <p:spPr bwMode="auto">
            <a:xfrm>
              <a:off x="1728" y="1392"/>
              <a:ext cx="48" cy="288"/>
            </a:xfrm>
            <a:prstGeom prst="downArrow">
              <a:avLst>
                <a:gd name="adj1" fmla="val 50000"/>
                <a:gd name="adj2" fmla="val 1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01" name="AutoShape 9"/>
            <p:cNvSpPr>
              <a:spLocks noChangeArrowheads="1"/>
            </p:cNvSpPr>
            <p:nvPr/>
          </p:nvSpPr>
          <p:spPr bwMode="auto">
            <a:xfrm>
              <a:off x="2016" y="1392"/>
              <a:ext cx="48" cy="288"/>
            </a:xfrm>
            <a:prstGeom prst="downArrow">
              <a:avLst>
                <a:gd name="adj1" fmla="val 50000"/>
                <a:gd name="adj2" fmla="val 1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02" name="Text Box 10"/>
            <p:cNvSpPr txBox="1">
              <a:spLocks noChangeArrowheads="1"/>
            </p:cNvSpPr>
            <p:nvPr/>
          </p:nvSpPr>
          <p:spPr bwMode="auto">
            <a:xfrm>
              <a:off x="1728" y="1152"/>
              <a:ext cx="91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900"/>
                <a:t>Answer-like distortions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Misplaced or Multiple Answer-like distortions</a:t>
            </a:r>
          </a:p>
        </p:txBody>
      </p:sp>
      <p:pic>
        <p:nvPicPr>
          <p:cNvPr id="100358" name="Picture 6" descr="Answerlike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1666" b="1666"/>
          <a:stretch>
            <a:fillRect/>
          </a:stretch>
        </p:blipFill>
        <p:spPr>
          <a:xfrm>
            <a:off x="1676400" y="1676400"/>
            <a:ext cx="4495800" cy="4953000"/>
          </a:xfrm>
        </p:spPr>
      </p:pic>
      <p:sp>
        <p:nvSpPr>
          <p:cNvPr id="100362" name="AutoShape 10"/>
          <p:cNvSpPr>
            <a:spLocks noChangeArrowheads="1"/>
          </p:cNvSpPr>
          <p:nvPr/>
        </p:nvSpPr>
        <p:spPr bwMode="auto">
          <a:xfrm>
            <a:off x="2882900" y="1981200"/>
            <a:ext cx="88900" cy="803275"/>
          </a:xfrm>
          <a:prstGeom prst="downArrow">
            <a:avLst>
              <a:gd name="adj1" fmla="val 50000"/>
              <a:gd name="adj2" fmla="val 225893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" name="Straight Arrow Connector 5"/>
          <p:cNvCxnSpPr/>
          <p:nvPr/>
        </p:nvCxnSpPr>
        <p:spPr bwMode="auto">
          <a:xfrm rot="5400000">
            <a:off x="2133600" y="2209800"/>
            <a:ext cx="3048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Loss of Parallelism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PN channels diverging or converging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Can 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be slight or exaggerated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Usually accompanied by other CM signatures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Begins during the question asking or at the answer and can continue for 15 seconds or more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Loss of Parallelism</a:t>
            </a:r>
          </a:p>
        </p:txBody>
      </p:sp>
      <p:pic>
        <p:nvPicPr>
          <p:cNvPr id="110598" name="Picture 6" descr="Parallel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6897" b="3448"/>
          <a:stretch>
            <a:fillRect/>
          </a:stretch>
        </p:blipFill>
        <p:spPr>
          <a:xfrm>
            <a:off x="1371600" y="1657350"/>
            <a:ext cx="5867400" cy="4819650"/>
          </a:xfrm>
          <a:noFill/>
          <a:ln/>
        </p:spPr>
      </p:pic>
      <p:sp>
        <p:nvSpPr>
          <p:cNvPr id="110601" name="Text Box 9"/>
          <p:cNvSpPr txBox="1">
            <a:spLocks noChangeArrowheads="1"/>
          </p:cNvSpPr>
          <p:nvPr/>
        </p:nvSpPr>
        <p:spPr bwMode="auto">
          <a:xfrm>
            <a:off x="3581400" y="5181600"/>
            <a:ext cx="2354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400"/>
              <a:t>Note sharp cardio!</a:t>
            </a:r>
          </a:p>
        </p:txBody>
      </p:sp>
      <p:sp>
        <p:nvSpPr>
          <p:cNvPr id="110603" name="Line 11"/>
          <p:cNvSpPr>
            <a:spLocks noChangeShapeType="1"/>
          </p:cNvSpPr>
          <p:nvPr/>
        </p:nvSpPr>
        <p:spPr bwMode="auto">
          <a:xfrm flipV="1">
            <a:off x="3352800" y="1752600"/>
            <a:ext cx="1295400" cy="457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604" name="Line 12"/>
          <p:cNvSpPr>
            <a:spLocks noChangeShapeType="1"/>
          </p:cNvSpPr>
          <p:nvPr/>
        </p:nvSpPr>
        <p:spPr bwMode="auto">
          <a:xfrm>
            <a:off x="3429000" y="3352800"/>
            <a:ext cx="1143000" cy="533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Loss of Parallelism</a:t>
            </a:r>
          </a:p>
        </p:txBody>
      </p:sp>
      <p:pic>
        <p:nvPicPr>
          <p:cNvPr id="246788" name="Picture 4" descr="Parallel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1639" b="4918"/>
          <a:stretch>
            <a:fillRect/>
          </a:stretch>
        </p:blipFill>
        <p:spPr>
          <a:xfrm>
            <a:off x="1905000" y="1600200"/>
            <a:ext cx="5105400" cy="5105400"/>
          </a:xfrm>
          <a:noFill/>
          <a:ln/>
        </p:spPr>
      </p:pic>
      <p:sp>
        <p:nvSpPr>
          <p:cNvPr id="246790" name="Line 6"/>
          <p:cNvSpPr>
            <a:spLocks noChangeShapeType="1"/>
          </p:cNvSpPr>
          <p:nvPr/>
        </p:nvSpPr>
        <p:spPr bwMode="auto">
          <a:xfrm>
            <a:off x="3352800" y="2438400"/>
            <a:ext cx="1143000" cy="3810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6791" name="Line 7"/>
          <p:cNvSpPr>
            <a:spLocks noChangeShapeType="1"/>
          </p:cNvSpPr>
          <p:nvPr/>
        </p:nvSpPr>
        <p:spPr bwMode="auto">
          <a:xfrm flipV="1">
            <a:off x="3276600" y="3886200"/>
            <a:ext cx="1295400" cy="3048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New Permanent Baseline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baseline can be up or down</a:t>
            </a: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Normally at comparison questions</a:t>
            </a: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Can be dramatic or subtle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New Permanent Baseline</a:t>
            </a:r>
          </a:p>
        </p:txBody>
      </p:sp>
      <p:pic>
        <p:nvPicPr>
          <p:cNvPr id="121862" name="Picture 6" descr="Baselin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3572" r="8928" b="7938"/>
          <a:stretch>
            <a:fillRect/>
          </a:stretch>
        </p:blipFill>
        <p:spPr>
          <a:xfrm>
            <a:off x="1606550" y="1676400"/>
            <a:ext cx="4641850" cy="4953000"/>
          </a:xfrm>
          <a:noFill/>
          <a:ln/>
        </p:spPr>
      </p:pic>
      <p:sp>
        <p:nvSpPr>
          <p:cNvPr id="121865" name="Line 9"/>
          <p:cNvSpPr>
            <a:spLocks noChangeShapeType="1"/>
          </p:cNvSpPr>
          <p:nvPr/>
        </p:nvSpPr>
        <p:spPr bwMode="auto">
          <a:xfrm flipV="1">
            <a:off x="2362200" y="3048000"/>
            <a:ext cx="25146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21866" name="Line 10"/>
          <p:cNvSpPr>
            <a:spLocks noChangeShapeType="1"/>
          </p:cNvSpPr>
          <p:nvPr/>
        </p:nvSpPr>
        <p:spPr bwMode="auto">
          <a:xfrm flipV="1">
            <a:off x="4495800" y="2895600"/>
            <a:ext cx="12954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New Permanent Baseline</a:t>
            </a:r>
          </a:p>
        </p:txBody>
      </p:sp>
      <p:pic>
        <p:nvPicPr>
          <p:cNvPr id="124935" name="Picture 7" descr="Guess1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0" y="1752600"/>
            <a:ext cx="6019800" cy="4572000"/>
          </a:xfrm>
          <a:noFill/>
          <a:ln/>
        </p:spPr>
      </p:pic>
      <p:sp>
        <p:nvSpPr>
          <p:cNvPr id="124937" name="Line 9"/>
          <p:cNvSpPr>
            <a:spLocks noChangeShapeType="1"/>
          </p:cNvSpPr>
          <p:nvPr/>
        </p:nvSpPr>
        <p:spPr bwMode="auto">
          <a:xfrm flipV="1">
            <a:off x="4419600" y="3009900"/>
            <a:ext cx="20574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4938" name="Line 10"/>
          <p:cNvSpPr>
            <a:spLocks noChangeShapeType="1"/>
          </p:cNvSpPr>
          <p:nvPr/>
        </p:nvSpPr>
        <p:spPr bwMode="auto">
          <a:xfrm flipV="1">
            <a:off x="6096000" y="2895600"/>
            <a:ext cx="12954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Cookie-Cutter Responses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2209800"/>
            <a:ext cx="7661275" cy="2286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Lack of variability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Can occur in any channel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Cookie-Cutter Responses</a:t>
            </a:r>
          </a:p>
        </p:txBody>
      </p:sp>
      <p:pic>
        <p:nvPicPr>
          <p:cNvPr id="132103" name="Picture 7" descr="Cutter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1676400"/>
            <a:ext cx="8001000" cy="4724400"/>
          </a:xfrm>
          <a:noFill/>
          <a:ln/>
        </p:spPr>
      </p:pic>
      <p:grpSp>
        <p:nvGrpSpPr>
          <p:cNvPr id="132110" name="Group 14"/>
          <p:cNvGrpSpPr>
            <a:grpSpLocks/>
          </p:cNvGrpSpPr>
          <p:nvPr/>
        </p:nvGrpSpPr>
        <p:grpSpPr bwMode="auto">
          <a:xfrm>
            <a:off x="914400" y="1752600"/>
            <a:ext cx="6400800" cy="2286000"/>
            <a:chOff x="576" y="1104"/>
            <a:chExt cx="4032" cy="1440"/>
          </a:xfrm>
        </p:grpSpPr>
        <p:sp>
          <p:nvSpPr>
            <p:cNvPr id="132104" name="Oval 8"/>
            <p:cNvSpPr>
              <a:spLocks noChangeArrowheads="1"/>
            </p:cNvSpPr>
            <p:nvPr/>
          </p:nvSpPr>
          <p:spPr bwMode="auto">
            <a:xfrm>
              <a:off x="576" y="1104"/>
              <a:ext cx="1248" cy="144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105" name="Oval 9"/>
            <p:cNvSpPr>
              <a:spLocks noChangeArrowheads="1"/>
            </p:cNvSpPr>
            <p:nvPr/>
          </p:nvSpPr>
          <p:spPr bwMode="auto">
            <a:xfrm>
              <a:off x="3456" y="1296"/>
              <a:ext cx="1152" cy="1248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2111" name="Group 15"/>
          <p:cNvGrpSpPr>
            <a:grpSpLocks/>
          </p:cNvGrpSpPr>
          <p:nvPr/>
        </p:nvGrpSpPr>
        <p:grpSpPr bwMode="auto">
          <a:xfrm>
            <a:off x="914400" y="4114800"/>
            <a:ext cx="5715000" cy="838200"/>
            <a:chOff x="576" y="2592"/>
            <a:chExt cx="3600" cy="528"/>
          </a:xfrm>
        </p:grpSpPr>
        <p:sp>
          <p:nvSpPr>
            <p:cNvPr id="132108" name="Oval 12"/>
            <p:cNvSpPr>
              <a:spLocks noChangeArrowheads="1"/>
            </p:cNvSpPr>
            <p:nvPr/>
          </p:nvSpPr>
          <p:spPr bwMode="auto">
            <a:xfrm>
              <a:off x="576" y="2592"/>
              <a:ext cx="528" cy="528"/>
            </a:xfrm>
            <a:prstGeom prst="ellips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109" name="Oval 13"/>
            <p:cNvSpPr>
              <a:spLocks noChangeArrowheads="1"/>
            </p:cNvSpPr>
            <p:nvPr/>
          </p:nvSpPr>
          <p:spPr bwMode="auto">
            <a:xfrm>
              <a:off x="3648" y="2592"/>
              <a:ext cx="528" cy="528"/>
            </a:xfrm>
            <a:prstGeom prst="ellips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2115" name="Group 19"/>
          <p:cNvGrpSpPr>
            <a:grpSpLocks/>
          </p:cNvGrpSpPr>
          <p:nvPr/>
        </p:nvGrpSpPr>
        <p:grpSpPr bwMode="auto">
          <a:xfrm>
            <a:off x="1143000" y="5029200"/>
            <a:ext cx="5257800" cy="762000"/>
            <a:chOff x="720" y="3168"/>
            <a:chExt cx="3312" cy="480"/>
          </a:xfrm>
        </p:grpSpPr>
        <p:sp>
          <p:nvSpPr>
            <p:cNvPr id="132113" name="AutoShape 17"/>
            <p:cNvSpPr>
              <a:spLocks noChangeArrowheads="1"/>
            </p:cNvSpPr>
            <p:nvPr/>
          </p:nvSpPr>
          <p:spPr bwMode="auto">
            <a:xfrm>
              <a:off x="720" y="3312"/>
              <a:ext cx="240" cy="336"/>
            </a:xfrm>
            <a:prstGeom prst="up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114" name="AutoShape 18"/>
            <p:cNvSpPr>
              <a:spLocks noChangeArrowheads="1"/>
            </p:cNvSpPr>
            <p:nvPr/>
          </p:nvSpPr>
          <p:spPr bwMode="auto">
            <a:xfrm>
              <a:off x="3792" y="3168"/>
              <a:ext cx="240" cy="336"/>
            </a:xfrm>
            <a:prstGeom prst="up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Cookie-Cutter Responses</a:t>
            </a:r>
          </a:p>
        </p:txBody>
      </p:sp>
      <p:pic>
        <p:nvPicPr>
          <p:cNvPr id="136196" name="Picture 4" descr="Cutter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17" t="6557" r="6422" b="1639"/>
          <a:stretch>
            <a:fillRect/>
          </a:stretch>
        </p:blipFill>
        <p:spPr>
          <a:xfrm>
            <a:off x="304800" y="1905000"/>
            <a:ext cx="8458200" cy="4689475"/>
          </a:xfrm>
          <a:noFill/>
          <a:ln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rgbClr val="003300"/>
                </a:solidFill>
                <a:latin typeface="Arial Black" pitchFamily="34" charset="0"/>
              </a:rPr>
              <a:t>Dramatic Tonic Change in Rate or Morphology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2209800"/>
            <a:ext cx="7661275" cy="18288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tx2"/>
                </a:solidFill>
              </a:rPr>
              <a:t>Significant changes in waveforms</a:t>
            </a: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tx2"/>
                </a:solidFill>
              </a:rPr>
              <a:t>Within or between charts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rgbClr val="003300"/>
                </a:solidFill>
                <a:latin typeface="Arial Black" pitchFamily="34" charset="0"/>
              </a:rPr>
              <a:t>Dramatic Tonic Change in Rate or Morphology</a:t>
            </a:r>
          </a:p>
        </p:txBody>
      </p:sp>
      <p:pic>
        <p:nvPicPr>
          <p:cNvPr id="254980" name="Picture 4" descr="Tonic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3703" b="4918"/>
          <a:stretch>
            <a:fillRect/>
          </a:stretch>
        </p:blipFill>
        <p:spPr>
          <a:xfrm>
            <a:off x="1981200" y="1600200"/>
            <a:ext cx="5715000" cy="4800600"/>
          </a:xfrm>
          <a:noFill/>
          <a:ln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rgbClr val="003300"/>
                </a:solidFill>
                <a:latin typeface="Arial Black" pitchFamily="34" charset="0"/>
              </a:rPr>
              <a:t>Dramatic Tonic Change in Rate or Morphology</a:t>
            </a:r>
          </a:p>
        </p:txBody>
      </p:sp>
      <p:pic>
        <p:nvPicPr>
          <p:cNvPr id="150534" name="Picture 6" descr="Tonic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1639" b="3279"/>
          <a:stretch>
            <a:fillRect/>
          </a:stretch>
        </p:blipFill>
        <p:spPr>
          <a:xfrm>
            <a:off x="1524000" y="1752600"/>
            <a:ext cx="5410200" cy="4724400"/>
          </a:xfrm>
          <a:noFill/>
          <a:ln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Antipolygraph.org</a:t>
            </a:r>
            <a:b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Breathing CM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Breath normally 15 to 30 BPM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Pick a range that is comfortable for you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Maintain this cycle from the time the PN tubes are place on until taken off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At PLC/DLC/Irrelevant in RI – pick one of five DoDPI (NCCA) diagnostic criteria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Criteria on the next 5 slides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Mirror this criteria for 5-15 seconds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err="1" smtClean="0">
                <a:solidFill>
                  <a:srgbClr val="003300"/>
                </a:solidFill>
                <a:latin typeface="Arial Black" pitchFamily="34" charset="0"/>
              </a:rPr>
              <a:t>Bradypnea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Resting respiration seldom below 10 cycles per minute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Rare exceptions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Observations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err="1" smtClean="0">
                <a:solidFill>
                  <a:srgbClr val="003300"/>
                </a:solidFill>
                <a:latin typeface="Arial Black" pitchFamily="34" charset="0"/>
              </a:rPr>
              <a:t>Bradypnea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pic>
        <p:nvPicPr>
          <p:cNvPr id="155653" name="Picture 5" descr="Bradypnea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666" r="1852"/>
          <a:stretch>
            <a:fillRect/>
          </a:stretch>
        </p:blipFill>
        <p:spPr>
          <a:xfrm>
            <a:off x="457200" y="1828800"/>
            <a:ext cx="8077200" cy="4495800"/>
          </a:xfrm>
          <a:noFill/>
          <a:ln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Exaggerated EDRs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2209800"/>
            <a:ext cx="7661275" cy="2286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Globally out of 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proportion</a:t>
            </a:r>
          </a:p>
          <a:p>
            <a:pPr lvl="1">
              <a:lnSpc>
                <a:spcPct val="120000"/>
              </a:lnSpc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5-times the amplitude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Frequency</a:t>
            </a:r>
          </a:p>
          <a:p>
            <a:pPr lvl="1">
              <a:lnSpc>
                <a:spcPct val="120000"/>
              </a:lnSpc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Seen only 4% of the time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Exaggerated EDRs</a:t>
            </a:r>
          </a:p>
        </p:txBody>
      </p:sp>
      <p:pic>
        <p:nvPicPr>
          <p:cNvPr id="178181" name="Picture 5" descr="Exaggerated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1666"/>
          <a:stretch>
            <a:fillRect/>
          </a:stretch>
        </p:blipFill>
        <p:spPr>
          <a:xfrm>
            <a:off x="609600" y="1752600"/>
            <a:ext cx="8153400" cy="4495800"/>
          </a:xfrm>
          <a:noFill/>
          <a:ln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Exaggerated EDRs</a:t>
            </a:r>
          </a:p>
        </p:txBody>
      </p:sp>
      <p:pic>
        <p:nvPicPr>
          <p:cNvPr id="181252" name="Picture 4" descr="Exaggerated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1676400"/>
            <a:ext cx="8153400" cy="4724400"/>
          </a:xfrm>
          <a:noFill/>
          <a:ln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Downward Spike of the EDR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2209800"/>
            <a:ext cx="7661275" cy="21336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EDR does not have parasympathetic innervations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Look for patterns</a:t>
            </a:r>
          </a:p>
          <a:p>
            <a:pPr>
              <a:lnSpc>
                <a:spcPct val="120000"/>
              </a:lnSpc>
            </a:pPr>
            <a:endParaRPr lang="en-US" sz="2800" b="1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Downward spike of the EDR</a:t>
            </a:r>
          </a:p>
        </p:txBody>
      </p:sp>
      <p:pic>
        <p:nvPicPr>
          <p:cNvPr id="185348" name="Picture 4" descr="Spike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" y="1752600"/>
            <a:ext cx="8229600" cy="4648200"/>
          </a:xfrm>
          <a:noFill/>
          <a:ln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Exaggerated</a:t>
            </a:r>
            <a:b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Blood Volume Increases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209800"/>
            <a:ext cx="8305800" cy="28956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Rapid rise &amp; prolonged duration common at relevant questions for deceptive examinees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Not common at comparison questions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Virtually non-existent at irrelevant questions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Exaggerated</a:t>
            </a:r>
            <a:b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Blood Volume Increases</a:t>
            </a:r>
          </a:p>
        </p:txBody>
      </p:sp>
      <p:pic>
        <p:nvPicPr>
          <p:cNvPr id="193545" name="Picture 9" descr="ExagBV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6779" b="1695"/>
          <a:stretch>
            <a:fillRect/>
          </a:stretch>
        </p:blipFill>
        <p:spPr>
          <a:xfrm>
            <a:off x="1752600" y="1752600"/>
            <a:ext cx="5257800" cy="4800600"/>
          </a:xfrm>
          <a:noFill/>
          <a:ln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Exaggerated</a:t>
            </a:r>
            <a:b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Blood Volume Increases</a:t>
            </a:r>
          </a:p>
        </p:txBody>
      </p:sp>
      <p:pic>
        <p:nvPicPr>
          <p:cNvPr id="259076" name="Picture 4" descr="ExagBV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8333" b="1666"/>
          <a:stretch>
            <a:fillRect/>
          </a:stretch>
        </p:blipFill>
        <p:spPr>
          <a:xfrm>
            <a:off x="2057400" y="1600200"/>
            <a:ext cx="4913313" cy="5029200"/>
          </a:xfrm>
          <a:noFill/>
          <a:ln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Antipolygraph.org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Breathing CM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350520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tx2"/>
                </a:solidFill>
              </a:rPr>
              <a:t>Apnea or Blocking</a:t>
            </a:r>
            <a:r>
              <a:rPr lang="en-US" sz="2400" b="1" dirty="0" smtClean="0">
                <a:solidFill>
                  <a:schemeClr val="tx2"/>
                </a:solidFill>
              </a:rPr>
              <a:t>: Achieved by simply holding one’s breath for four or five seconds after breathing out (anything much longer may make your polygrapher suspicious)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752600"/>
            <a:ext cx="7924800" cy="148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Secondary</a:t>
            </a:r>
            <a:b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Blood Volume Response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2209800"/>
            <a:ext cx="7661275" cy="41148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Sharp rise in cardio followed by a secondary rise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When to question it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Secondary</a:t>
            </a:r>
            <a:b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Blood Volume Response</a:t>
            </a:r>
          </a:p>
        </p:txBody>
      </p:sp>
      <p:pic>
        <p:nvPicPr>
          <p:cNvPr id="203782" name="Picture 6" descr="Secondary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00200" y="1676400"/>
            <a:ext cx="4724400" cy="4495800"/>
          </a:xfrm>
          <a:noFill/>
          <a:ln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Secondary</a:t>
            </a:r>
            <a:b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Blood Volume Response</a:t>
            </a:r>
          </a:p>
        </p:txBody>
      </p:sp>
      <p:pic>
        <p:nvPicPr>
          <p:cNvPr id="263172" name="Picture 4" descr="Secondary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3572"/>
          <a:stretch>
            <a:fillRect/>
          </a:stretch>
        </p:blipFill>
        <p:spPr>
          <a:xfrm>
            <a:off x="2362200" y="1676400"/>
            <a:ext cx="4114800" cy="4724400"/>
          </a:xfrm>
          <a:noFill/>
          <a:ln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Secondary</a:t>
            </a:r>
            <a:b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Blood Volume Response</a:t>
            </a:r>
          </a:p>
        </p:txBody>
      </p:sp>
      <p:pic>
        <p:nvPicPr>
          <p:cNvPr id="208902" name="Picture 6" descr="Secondary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8333" r="3636" b="1666"/>
          <a:stretch>
            <a:fillRect/>
          </a:stretch>
        </p:blipFill>
        <p:spPr>
          <a:xfrm>
            <a:off x="1600200" y="1676400"/>
            <a:ext cx="5105400" cy="4876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Tachycardia or Bradycardia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2209800"/>
            <a:ext cx="7661275" cy="25908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Tonic pulse rates in excess of 100 BPM, or less than 60 BPM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Tachycardia or Bradycardia</a:t>
            </a:r>
          </a:p>
        </p:txBody>
      </p:sp>
      <p:pic>
        <p:nvPicPr>
          <p:cNvPr id="214022" name="Picture 6" descr="Example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724" r="15517" b="3510"/>
          <a:stretch>
            <a:fillRect/>
          </a:stretch>
        </p:blipFill>
        <p:spPr>
          <a:xfrm>
            <a:off x="1600200" y="1524000"/>
            <a:ext cx="5562600" cy="5105400"/>
          </a:xfrm>
          <a:noFill/>
          <a:ln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Tachycardia or Bradycardia</a:t>
            </a:r>
          </a:p>
        </p:txBody>
      </p:sp>
      <p:pic>
        <p:nvPicPr>
          <p:cNvPr id="267268" name="Picture 4" descr="Tachy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1587" r="5846"/>
          <a:stretch>
            <a:fillRect/>
          </a:stretch>
        </p:blipFill>
        <p:spPr>
          <a:xfrm>
            <a:off x="2057400" y="1828800"/>
            <a:ext cx="3886200" cy="4724400"/>
          </a:xfrm>
          <a:noFill/>
          <a:ln/>
        </p:spPr>
      </p:pic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3048000" y="580548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144 </a:t>
            </a:r>
            <a:r>
              <a:rPr lang="en-US" dirty="0" err="1"/>
              <a:t>bpm</a:t>
            </a:r>
            <a:r>
              <a:rPr lang="en-US" dirty="0"/>
              <a:t>!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Other </a:t>
            </a:r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Global Criteria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1981200"/>
            <a:ext cx="7508875" cy="41148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Messy erratic test data</a:t>
            </a:r>
          </a:p>
          <a:p>
            <a:pPr>
              <a:lnSpc>
                <a:spcPct val="130000"/>
              </a:lnSpc>
            </a:pP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Clean charts on first series – Messy on the second</a:t>
            </a:r>
          </a:p>
          <a:p>
            <a:pPr>
              <a:lnSpc>
                <a:spcPct val="130000"/>
              </a:lnSpc>
            </a:pP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Clean ACQT – Messy during relevant issues</a:t>
            </a:r>
          </a:p>
          <a:p>
            <a:pPr lvl="1">
              <a:lnSpc>
                <a:spcPct val="130000"/>
              </a:lnSpc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All signs of deception or CM activity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Other Global Criteria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pic>
        <p:nvPicPr>
          <p:cNvPr id="226311" name="Picture 7" descr="Oth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1666"/>
          <a:stretch>
            <a:fillRect/>
          </a:stretch>
        </p:blipFill>
        <p:spPr>
          <a:xfrm>
            <a:off x="1828800" y="1600200"/>
            <a:ext cx="5562600" cy="5029200"/>
          </a:xfrm>
          <a:noFill/>
          <a:ln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3300"/>
                </a:solidFill>
                <a:latin typeface="Arial Black" pitchFamily="34" charset="0"/>
              </a:rPr>
              <a:t>Other </a:t>
            </a:r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Global Criteria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pic>
        <p:nvPicPr>
          <p:cNvPr id="270339" name="Picture 3" descr="Oth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1639" b="3279"/>
          <a:stretch>
            <a:fillRect/>
          </a:stretch>
        </p:blipFill>
        <p:spPr>
          <a:xfrm>
            <a:off x="1371600" y="1676400"/>
            <a:ext cx="5638800" cy="4800600"/>
          </a:xfrm>
          <a:noFill/>
          <a:ln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Antipolygraph.org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Breathing CM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81200"/>
            <a:ext cx="8382000" cy="142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38862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tx2"/>
                </a:solidFill>
              </a:rPr>
              <a:t>Change in Rate</a:t>
            </a:r>
            <a:r>
              <a:rPr lang="en-US" sz="2400" b="1" dirty="0" smtClean="0">
                <a:solidFill>
                  <a:schemeClr val="tx2"/>
                </a:solidFill>
              </a:rPr>
              <a:t>: Produced by breathing more slowly for 5 to 15 seconds, ending before the asking of the next question.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CM Exercise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Arial Black" pitchFamily="34" charset="0"/>
              </a:rPr>
              <a:t>Teaching Points</a:t>
            </a:r>
            <a:endParaRPr lang="en-US" b="1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A76AE0-31CD-46E1-BEC1-5512C4C91442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373937" cy="141287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CM Exercise - Example 1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00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U-Phase ZCT regarding cocaine use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Researched “polygraph” on the Internet.  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Watched a polygraph exam on YouTube and redirected to a link with stories on how to perform CM – Link identified PLCQs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Read Antipolygraph.org and decided to hold his breath at each PLC</a:t>
            </a:r>
          </a:p>
          <a:p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58674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Chart 1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58674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Chart 2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304800"/>
            <a:ext cx="7450137" cy="120491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Example 1 - CM Post-test Interview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Post-test confession to CM activity</a:t>
            </a:r>
          </a:p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Examinee performed CM activity because he read that innocent people had to help themselves to “get through the test”</a:t>
            </a:r>
          </a:p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He promised not to perform CM activity</a:t>
            </a:r>
          </a:p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Examiner conducted another exam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5867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Chart 2-1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58674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Chart 2-2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Example 1 – Continued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Teaching Points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7661275" cy="43434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Examinee admitted to using cocaine and admitted to intentional actions to affect the outcome of the polygraph examination.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Teaching points:</a:t>
            </a:r>
          </a:p>
          <a:p>
            <a:pPr lvl="1"/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Examinee will tell you they only wanted to ‘help themselves’ through the process</a:t>
            </a:r>
          </a:p>
          <a:p>
            <a:pPr lvl="1"/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Expect them to “throw you a bone”</a:t>
            </a:r>
          </a:p>
          <a:p>
            <a:pPr lvl="1"/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CM activity often creates messy test data</a:t>
            </a:r>
          </a:p>
          <a:p>
            <a:pPr lvl="1"/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Example 2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52600"/>
            <a:ext cx="7661275" cy="4419600"/>
          </a:xfrm>
        </p:spPr>
        <p:txBody>
          <a:bodyPr>
            <a:normAutofit fontScale="92500"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Applicant screening using LEPET PLCQ format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Pretest admissions to prescription drug abuse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Post-test he admitted to: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Tightening his stomach muscles, buttocks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Clenching his teeth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At the “integrity/character” questions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He said he was worried about a “false positive”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He claimed he could not remember the anti-polygraph site that provided the CM information</a:t>
            </a:r>
          </a:p>
          <a:p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57150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Example 2 - ACQT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Antipolygraph.org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Breathing CM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05000"/>
            <a:ext cx="8686800" cy="14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388620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tx2"/>
                </a:solidFill>
              </a:rPr>
              <a:t>Change in Inhalation/Exhalation Ratio</a:t>
            </a:r>
            <a:r>
              <a:rPr lang="en-US" sz="2400" b="1" dirty="0" smtClean="0">
                <a:solidFill>
                  <a:schemeClr val="tx2"/>
                </a:solidFill>
              </a:rPr>
              <a:t>: Can be accomplished by exhaling more slowly than inhaling for 5 to 15 seconds, ending before the asking of the next question.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55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57150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Example 2 – Chart 1      R24 – Serious crimes     R26 – Illegal drugs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58674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Example 2 – Chart 2            R24 – Serious crime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57912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Example 2    Chart 3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66800" y="58674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Example 2   Chart 3  -  Three PLCQ at the end of the chart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Example 2 - Teaching Points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49325" y="1676400"/>
            <a:ext cx="7661275" cy="4648200"/>
          </a:xfrm>
        </p:spPr>
        <p:txBody>
          <a:bodyPr>
            <a:normAutofit fontScale="92500"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Tightening the stomach muscles and buttocks should have caused significant responses in the seat sensor (Cushion appeared to be working)</a:t>
            </a:r>
          </a:p>
          <a:p>
            <a:pPr lvl="1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Possibility:  Padding in his under clothes to mask MV</a:t>
            </a:r>
          </a:p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Clenched teeth can cause dramatic CV changes, but often revealed in PN channels</a:t>
            </a:r>
          </a:p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Consider the possibility that examinee is lying about what CM he is performing</a:t>
            </a:r>
          </a:p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Pretest admission to prescription drug abuse – Global evaluation:  Probably hiding serious crime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Example 3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52600"/>
            <a:ext cx="7661275" cy="4419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Researched polygraph on the Internet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Concluded from research 4 ways to defeat his polygraph examination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Bite tongue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Bite cheek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Anal sphincter</a:t>
            </a:r>
          </a:p>
          <a:p>
            <a:pPr lvl="1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Tack in shoe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He chose biting cheek – less painful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Did CM because deceptive to the issue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3400" y="57912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Chart 1   Spot 1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57912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Chart 1   Spot 2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6019800"/>
            <a:ext cx="7086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Chart 2    Spot 1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" y="59436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Chart 2   Spot 2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Antipolygraph.org</a:t>
            </a:r>
            <a:b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</a:br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Breathing CM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405D-6469-4501-967B-55D5F7EE8F9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81200"/>
            <a:ext cx="8458200" cy="161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7200" y="403860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tx2"/>
                </a:solidFill>
              </a:rPr>
              <a:t>Suppression/Decrease in Amplitude</a:t>
            </a:r>
            <a:r>
              <a:rPr lang="en-US" sz="2400" b="1" dirty="0" smtClean="0">
                <a:solidFill>
                  <a:schemeClr val="tx2"/>
                </a:solidFill>
              </a:rPr>
              <a:t>: Take several shallower breaths for 5 to 15 seconds and then return to one’s baseline pattern before the asking of the next question</a:t>
            </a:r>
            <a:endParaRPr lang="en-US" sz="2400" b="1" u="sng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60198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Chart 3   Both Spots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3300"/>
                </a:solidFill>
                <a:latin typeface="Arial Black" pitchFamily="34" charset="0"/>
              </a:rPr>
              <a:t>Example 3 - Teaching Points</a:t>
            </a:r>
            <a:endParaRPr lang="en-US" sz="3600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9325" y="1752600"/>
            <a:ext cx="7661275" cy="4572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Did you see anything to indicate CM activity?</a:t>
            </a:r>
          </a:p>
          <a:p>
            <a:pPr lvl="1"/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Not much</a:t>
            </a:r>
          </a:p>
          <a:p>
            <a:pPr lvl="1"/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Occasional dragging of exhalation in PN channel</a:t>
            </a:r>
          </a:p>
          <a:p>
            <a:pPr lvl="1"/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Occasional sharp rise in CV channel – The sharp rise consistent on those occasions with the dragging exhalation</a:t>
            </a:r>
          </a:p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Examinee still responding to the relevant questions, but the examinee wins if the results are NO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3300"/>
                </a:solidFill>
                <a:latin typeface="Arial Black" pitchFamily="34" charset="0"/>
              </a:rPr>
              <a:t>Example 4</a:t>
            </a:r>
            <a:endParaRPr lang="en-US" sz="36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52600"/>
            <a:ext cx="7661275" cy="4419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Examinee is a contractor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He admitted to altering his physiology to influence the outcome of the test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He admitted to the following CM activity:</a:t>
            </a:r>
          </a:p>
          <a:p>
            <a:pPr lvl="1"/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Excessive swallowing</a:t>
            </a:r>
          </a:p>
          <a:p>
            <a:pPr lvl="1"/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Deliberately blinking his eyes</a:t>
            </a:r>
          </a:p>
          <a:p>
            <a:pPr lvl="1"/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Crossing his eyes and rolling them up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TES followed by two MGQT’s using PLCQ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559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600" y="58674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ACQT – What information can you glean from this chart?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56388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TES – 1</a:t>
            </a:r>
            <a:r>
              <a:rPr lang="en-US" b="1" baseline="30000" dirty="0" smtClean="0">
                <a:solidFill>
                  <a:srgbClr val="003300"/>
                </a:solidFill>
                <a:latin typeface="Arial Black" pitchFamily="34" charset="0"/>
              </a:rPr>
              <a:t>st</a:t>
            </a:r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 two </a:t>
            </a:r>
            <a:r>
              <a:rPr lang="en-US" b="1" dirty="0" err="1" smtClean="0">
                <a:solidFill>
                  <a:srgbClr val="003300"/>
                </a:solidFill>
                <a:latin typeface="Arial Black" pitchFamily="34" charset="0"/>
              </a:rPr>
              <a:t>askings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1599" cy="55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5943600"/>
            <a:ext cx="822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TES – Last asking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57912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MGQT (Series 2) – Chart 1 - [ 4R – Sabotage ; 5R – Spying ; 7R – Terrorism ]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55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57912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MGQT (Series 2) – Chart 3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58674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MGQT (Series 3) – [ 4R – Sabotage USG Info Sys; 6R – Damage USG Defense Systems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58674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Arial Black" pitchFamily="34" charset="0"/>
              </a:rPr>
              <a:t>MGQT (Series 3) – Chart 2</a:t>
            </a:r>
            <a:endParaRPr lang="en-US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6AE0-31CD-46E1-BEC1-5512C4C91442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xis">
  <a:themeElements>
    <a:clrScheme name="Axis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Ax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Axis</Template>
  <TotalTime>2464</TotalTime>
  <Words>6982</Words>
  <Application>Microsoft Office PowerPoint</Application>
  <PresentationFormat>On-screen Show (4:3)</PresentationFormat>
  <Paragraphs>1317</Paragraphs>
  <Slides>186</Slides>
  <Notes>136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186</vt:i4>
      </vt:variant>
    </vt:vector>
  </HeadingPairs>
  <TitlesOfParts>
    <vt:vector size="188" baseType="lpstr">
      <vt:lpstr>Axis</vt:lpstr>
      <vt:lpstr>Slide</vt:lpstr>
      <vt:lpstr>CM Refresher Training</vt:lpstr>
      <vt:lpstr>Countermeasures Today</vt:lpstr>
      <vt:lpstr>Website Search</vt:lpstr>
      <vt:lpstr>PowerPoint Presentation</vt:lpstr>
      <vt:lpstr>Antipolygraph.org Breathing CM</vt:lpstr>
      <vt:lpstr>Antipolygraph.org Breathing CM</vt:lpstr>
      <vt:lpstr>Antipolygraph.org Breathing CM</vt:lpstr>
      <vt:lpstr>Antipolygraph.org Breathing CM</vt:lpstr>
      <vt:lpstr>Antipolygraph.org Breathing CM</vt:lpstr>
      <vt:lpstr>Antipolygraph.org Breathing CM</vt:lpstr>
      <vt:lpstr>Antipolygraph.org Cardio/Electrodermal CM</vt:lpstr>
      <vt:lpstr>Antipolygraph.org CM &amp; the R/I Test</vt:lpstr>
      <vt:lpstr>Antipolygraph.org Post Test Interview</vt:lpstr>
      <vt:lpstr>PowerPoint Presentation</vt:lpstr>
      <vt:lpstr>Polygraph.com Manual Cost: $19.95</vt:lpstr>
      <vt:lpstr>Polygraph.com Manual Cost: $19.95</vt:lpstr>
      <vt:lpstr>Polygraph.com Suggested Breathing CM</vt:lpstr>
      <vt:lpstr>Polygraph.com Suggested Breathing CM</vt:lpstr>
      <vt:lpstr>Polygraph.com Suggested Breathing CM</vt:lpstr>
      <vt:lpstr>Polygraph.com Suggested Breathing CM</vt:lpstr>
      <vt:lpstr>Polygraph.com Suggested Breathing CM</vt:lpstr>
      <vt:lpstr>Polygraph.com Suggested Breathing CM</vt:lpstr>
      <vt:lpstr>Polygraph.com Timing is important</vt:lpstr>
      <vt:lpstr>Polygraph.com Other CM Activity</vt:lpstr>
      <vt:lpstr>False Apnea</vt:lpstr>
      <vt:lpstr>False Apnea</vt:lpstr>
      <vt:lpstr>False Apnea</vt:lpstr>
      <vt:lpstr>True Apnea</vt:lpstr>
      <vt:lpstr>Exaggerated Exhalation Cycle</vt:lpstr>
      <vt:lpstr>Exaggerated Exhalation Cycle</vt:lpstr>
      <vt:lpstr>Exaggerated Exhalation Cycle</vt:lpstr>
      <vt:lpstr>Hyperventilation</vt:lpstr>
      <vt:lpstr>Hyperventilation</vt:lpstr>
      <vt:lpstr>Hyperventilation</vt:lpstr>
      <vt:lpstr>Misplaced or Multiple Answer-like Distortions</vt:lpstr>
      <vt:lpstr>Misplaced or Multiple Answer-like Distortions</vt:lpstr>
      <vt:lpstr>Misplaced or Multiple Answer-like distortions</vt:lpstr>
      <vt:lpstr>Loss of Parallelism</vt:lpstr>
      <vt:lpstr>Loss of Parallelism</vt:lpstr>
      <vt:lpstr>Loss of Parallelism</vt:lpstr>
      <vt:lpstr>New Permanent Baseline</vt:lpstr>
      <vt:lpstr>New Permanent Baseline</vt:lpstr>
      <vt:lpstr>New Permanent Baseline</vt:lpstr>
      <vt:lpstr>Cookie-Cutter Responses</vt:lpstr>
      <vt:lpstr>Cookie-Cutter Responses</vt:lpstr>
      <vt:lpstr>Cookie-Cutter Responses</vt:lpstr>
      <vt:lpstr>Dramatic Tonic Change in Rate or Morphology</vt:lpstr>
      <vt:lpstr>Dramatic Tonic Change in Rate or Morphology</vt:lpstr>
      <vt:lpstr>Dramatic Tonic Change in Rate or Morphology</vt:lpstr>
      <vt:lpstr>Bradypnea</vt:lpstr>
      <vt:lpstr>Bradypnea</vt:lpstr>
      <vt:lpstr>Exaggerated EDRs</vt:lpstr>
      <vt:lpstr>Exaggerated EDRs</vt:lpstr>
      <vt:lpstr>Exaggerated EDRs</vt:lpstr>
      <vt:lpstr>Downward Spike of the EDR</vt:lpstr>
      <vt:lpstr>Downward spike of the EDR</vt:lpstr>
      <vt:lpstr>Exaggerated Blood Volume Increases</vt:lpstr>
      <vt:lpstr>Exaggerated Blood Volume Increases</vt:lpstr>
      <vt:lpstr>Exaggerated Blood Volume Increases</vt:lpstr>
      <vt:lpstr>Secondary Blood Volume Response</vt:lpstr>
      <vt:lpstr>Secondary Blood Volume Response</vt:lpstr>
      <vt:lpstr>Secondary Blood Volume Response</vt:lpstr>
      <vt:lpstr>Secondary Blood Volume Response</vt:lpstr>
      <vt:lpstr>Tachycardia or Bradycardia</vt:lpstr>
      <vt:lpstr>Tachycardia or Bradycardia</vt:lpstr>
      <vt:lpstr>Tachycardia or Bradycardia</vt:lpstr>
      <vt:lpstr>Other Global Criteria</vt:lpstr>
      <vt:lpstr>Other Global Criteria</vt:lpstr>
      <vt:lpstr>Other Global Criteria</vt:lpstr>
      <vt:lpstr>CM Exercise </vt:lpstr>
      <vt:lpstr>CM Exercise - Example 1</vt:lpstr>
      <vt:lpstr>PowerPoint Presentation</vt:lpstr>
      <vt:lpstr>PowerPoint Presentation</vt:lpstr>
      <vt:lpstr>Example 1 - CM Post-test Interview</vt:lpstr>
      <vt:lpstr>PowerPoint Presentation</vt:lpstr>
      <vt:lpstr>PowerPoint Presentation</vt:lpstr>
      <vt:lpstr>Example 1 – Continued Teaching Points</vt:lpstr>
      <vt:lpstr>Example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2 - Teaching Points</vt:lpstr>
      <vt:lpstr>Example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3 - Teaching Points</vt:lpstr>
      <vt:lpstr>Example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4 - Teaching Points</vt:lpstr>
      <vt:lpstr>Countermeasures Exercise</vt:lpstr>
      <vt:lpstr>Example 1</vt:lpstr>
      <vt:lpstr>PowerPoint Presentation</vt:lpstr>
      <vt:lpstr>PowerPoint Presentation</vt:lpstr>
      <vt:lpstr>PowerPoint Presentation</vt:lpstr>
      <vt:lpstr>PowerPoint Presentation</vt:lpstr>
      <vt:lpstr>Exercise 1 What is your Decision?</vt:lpstr>
      <vt:lpstr>Example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2 What is your Decision?</vt:lpstr>
      <vt:lpstr>Example 3</vt:lpstr>
      <vt:lpstr>PowerPoint Presentation</vt:lpstr>
      <vt:lpstr>PowerPoint Presentation</vt:lpstr>
      <vt:lpstr>PowerPoint Presentation</vt:lpstr>
      <vt:lpstr>Example 3 What is your Decision?</vt:lpstr>
      <vt:lpstr>Example 4</vt:lpstr>
      <vt:lpstr>PowerPoint Presentation</vt:lpstr>
      <vt:lpstr>PowerPoint Presentation</vt:lpstr>
      <vt:lpstr>PowerPoint Presentation</vt:lpstr>
      <vt:lpstr>Example 4 What is your Decision?</vt:lpstr>
      <vt:lpstr>Example 5</vt:lpstr>
      <vt:lpstr>PowerPoint Presentation</vt:lpstr>
      <vt:lpstr>PowerPoint Presentation</vt:lpstr>
      <vt:lpstr>PowerPoint Presentation</vt:lpstr>
      <vt:lpstr>Example 5  What is your Decision?</vt:lpstr>
      <vt:lpstr>Example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6 What is your Decision?</vt:lpstr>
      <vt:lpstr>PowerPoint Presentation</vt:lpstr>
      <vt:lpstr>TES Exam Background</vt:lpstr>
      <vt:lpstr>PowerPoint Presentation</vt:lpstr>
      <vt:lpstr>PowerPoint Presentation</vt:lpstr>
      <vt:lpstr>PowerPoint Presentation</vt:lpstr>
      <vt:lpstr>PowerPoint Presentation</vt:lpstr>
      <vt:lpstr>OPERATIONS </vt:lpstr>
      <vt:lpstr>PowerPoint Presentation</vt:lpstr>
      <vt:lpstr>PowerPoint Presentation</vt:lpstr>
      <vt:lpstr>PowerPoint Presentation</vt:lpstr>
      <vt:lpstr>PowerPoint Presentation</vt:lpstr>
      <vt:lpstr>Operations</vt:lpstr>
      <vt:lpstr>PowerPoint Presentation</vt:lpstr>
      <vt:lpstr>PowerPoint Presentation</vt:lpstr>
      <vt:lpstr>PowerPoint Presentation</vt:lpstr>
      <vt:lpstr>PowerPoint Presentation</vt:lpstr>
      <vt:lpstr>Exercise What did you see?</vt:lpstr>
      <vt:lpstr>Exercise Post-test Interview</vt:lpstr>
      <vt:lpstr>Exercise Questions to consider</vt:lpstr>
      <vt:lpstr>SERIES II</vt:lpstr>
      <vt:lpstr>PowerPoint Presentation</vt:lpstr>
      <vt:lpstr>PowerPoint Presentation</vt:lpstr>
      <vt:lpstr>PowerPoint Presentation</vt:lpstr>
      <vt:lpstr>Exercise Post-mortem </vt:lpstr>
      <vt:lpstr>Countermeasures Exercise</vt:lpstr>
      <vt:lpstr>Best Guess #1                                                                    DVW</vt:lpstr>
      <vt:lpstr>Answer #1</vt:lpstr>
      <vt:lpstr>Best Guess #2                                                           DVW</vt:lpstr>
      <vt:lpstr>Answer #2</vt:lpstr>
      <vt:lpstr>Best Guess #3                                                                DVW</vt:lpstr>
      <vt:lpstr>Answer #3</vt:lpstr>
      <vt:lpstr>Best Guess #4                                                                                                               DVW</vt:lpstr>
      <vt:lpstr>Answer #4</vt:lpstr>
      <vt:lpstr>Best Guess #5                                                                                                                  DVW</vt:lpstr>
      <vt:lpstr>Answer #5</vt:lpstr>
      <vt:lpstr>Best Guess #6</vt:lpstr>
      <vt:lpstr>Answer #6</vt:lpstr>
      <vt:lpstr>Best Guess #7                                                                                                                DVW</vt:lpstr>
      <vt:lpstr>Answer #7</vt:lpstr>
      <vt:lpstr>Best Guess #9                                                                                                                        DVW</vt:lpstr>
      <vt:lpstr>Are you paranoid?!  No CM</vt:lpstr>
      <vt:lpstr>Best Guess #10                                                                                                          DVW</vt:lpstr>
      <vt:lpstr>Answer #10</vt:lpstr>
      <vt:lpstr> Best Guess #11</vt:lpstr>
      <vt:lpstr>Answer #11</vt:lpstr>
      <vt:lpstr>Best Guess #12</vt:lpstr>
      <vt:lpstr>Answer #12</vt:lpstr>
    </vt:vector>
  </TitlesOfParts>
  <Company>Counterintelligence Field Activity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C-Factor Definitions</dc:title>
  <dc:creator>US Government</dc:creator>
  <cp:lastModifiedBy>Dutton, Donnie CIV NCCA DIA/D2X7-B</cp:lastModifiedBy>
  <cp:revision>412</cp:revision>
  <dcterms:created xsi:type="dcterms:W3CDTF">2005-11-29T12:46:49Z</dcterms:created>
  <dcterms:modified xsi:type="dcterms:W3CDTF">2012-10-03T14:40:58Z</dcterms:modified>
</cp:coreProperties>
</file>