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54" r:id="rId3"/>
    <p:sldId id="355" r:id="rId4"/>
    <p:sldId id="356" r:id="rId5"/>
    <p:sldId id="361" r:id="rId6"/>
    <p:sldId id="362" r:id="rId7"/>
    <p:sldId id="363" r:id="rId8"/>
    <p:sldId id="364" r:id="rId9"/>
    <p:sldId id="365" r:id="rId10"/>
    <p:sldId id="358" r:id="rId11"/>
    <p:sldId id="366" r:id="rId12"/>
    <p:sldId id="359" r:id="rId13"/>
    <p:sldId id="360" r:id="rId14"/>
    <p:sldId id="267" r:id="rId15"/>
    <p:sldId id="371" r:id="rId16"/>
    <p:sldId id="270" r:id="rId17"/>
    <p:sldId id="367" r:id="rId18"/>
    <p:sldId id="271" r:id="rId19"/>
    <p:sldId id="275" r:id="rId20"/>
    <p:sldId id="369" r:id="rId21"/>
    <p:sldId id="370" r:id="rId22"/>
    <p:sldId id="278" r:id="rId23"/>
    <p:sldId id="281" r:id="rId24"/>
    <p:sldId id="283" r:id="rId25"/>
    <p:sldId id="368" r:id="rId26"/>
    <p:sldId id="284" r:id="rId27"/>
    <p:sldId id="287" r:id="rId28"/>
    <p:sldId id="288" r:id="rId29"/>
    <p:sldId id="291" r:id="rId30"/>
    <p:sldId id="292" r:id="rId31"/>
    <p:sldId id="293" r:id="rId32"/>
    <p:sldId id="372" r:id="rId33"/>
    <p:sldId id="373" r:id="rId34"/>
    <p:sldId id="309" r:id="rId35"/>
    <p:sldId id="310" r:id="rId36"/>
    <p:sldId id="312" r:id="rId37"/>
    <p:sldId id="313" r:id="rId38"/>
    <p:sldId id="346" r:id="rId39"/>
    <p:sldId id="374" r:id="rId40"/>
    <p:sldId id="375" r:id="rId41"/>
    <p:sldId id="376" r:id="rId42"/>
    <p:sldId id="377" r:id="rId43"/>
    <p:sldId id="378" r:id="rId44"/>
    <p:sldId id="329" r:id="rId45"/>
    <p:sldId id="379" r:id="rId46"/>
    <p:sldId id="380" r:id="rId47"/>
    <p:sldId id="381" r:id="rId48"/>
    <p:sldId id="348" r:id="rId49"/>
    <p:sldId id="349" r:id="rId50"/>
    <p:sldId id="350" r:id="rId51"/>
    <p:sldId id="351" r:id="rId52"/>
    <p:sldId id="382" r:id="rId53"/>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0000FF"/>
    <a:srgbClr val="00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2" autoAdjust="0"/>
    <p:restoredTop sz="94727" autoAdjust="0"/>
  </p:normalViewPr>
  <p:slideViewPr>
    <p:cSldViewPr>
      <p:cViewPr varScale="1">
        <p:scale>
          <a:sx n="103" d="100"/>
          <a:sy n="103" d="100"/>
        </p:scale>
        <p:origin x="-204" y="-102"/>
      </p:cViewPr>
      <p:guideLst>
        <p:guide orient="horz" pos="2160"/>
        <p:guide pos="2880"/>
      </p:guideLst>
    </p:cSldViewPr>
  </p:slideViewPr>
  <p:notesTextViewPr>
    <p:cViewPr>
      <p:scale>
        <a:sx n="100" d="100"/>
        <a:sy n="100" d="100"/>
      </p:scale>
      <p:origin x="0" y="0"/>
    </p:cViewPr>
  </p:notesTextViewPr>
  <p:notesViewPr>
    <p:cSldViewPr>
      <p:cViewPr>
        <p:scale>
          <a:sx n="100" d="100"/>
          <a:sy n="100" d="100"/>
        </p:scale>
        <p:origin x="-1628" y="24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B1E1EFD-D69C-4363-9B05-80B894F7CC59}" type="datetimeFigureOut">
              <a:rPr lang="en-US" smtClean="0"/>
              <a:pPr/>
              <a:t>3/13/2013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20555AB4-F245-400C-B873-010D6DFCAE57}" type="slidenum">
              <a:rPr lang="en-US" smtClean="0"/>
              <a:pPr/>
              <a:t>‹#›</a:t>
            </a:fld>
            <a:endParaRPr lang="en-US" dirty="0"/>
          </a:p>
        </p:txBody>
      </p:sp>
    </p:spTree>
    <p:extLst>
      <p:ext uri="{BB962C8B-B14F-4D97-AF65-F5344CB8AC3E}">
        <p14:creationId xmlns:p14="http://schemas.microsoft.com/office/powerpoint/2010/main" val="2041866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1" dirty="0" smtClean="0"/>
              <a:t> </a:t>
            </a:r>
            <a:r>
              <a:rPr lang="en-US" sz="1400" b="1" dirty="0" smtClean="0"/>
              <a:t>Physiological Features</a:t>
            </a:r>
          </a:p>
          <a:p>
            <a:pPr>
              <a:buFont typeface="Arial" pitchFamily="34" charset="0"/>
              <a:buChar char="•"/>
            </a:pPr>
            <a:endParaRPr lang="en-US" sz="1400" b="1" dirty="0"/>
          </a:p>
          <a:p>
            <a:pPr lvl="1">
              <a:buFont typeface="Arial" pitchFamily="34" charset="0"/>
              <a:buChar char="•"/>
            </a:pPr>
            <a:r>
              <a:rPr lang="en-US" sz="1400" b="1" dirty="0" smtClean="0">
                <a:solidFill>
                  <a:srgbClr val="0000CC"/>
                </a:solidFill>
              </a:rPr>
              <a:t> We discussed the reason for getting back to basics. </a:t>
            </a:r>
          </a:p>
          <a:p>
            <a:pPr lvl="1">
              <a:buFont typeface="Arial" pitchFamily="34" charset="0"/>
              <a:buChar char="•"/>
            </a:pPr>
            <a:endParaRPr lang="en-US" sz="1400" b="1" dirty="0">
              <a:solidFill>
                <a:srgbClr val="0000CC"/>
              </a:solidFill>
            </a:endParaRPr>
          </a:p>
          <a:p>
            <a:pPr lvl="1">
              <a:buFont typeface="Arial" pitchFamily="34" charset="0"/>
              <a:buChar char="•"/>
            </a:pPr>
            <a:r>
              <a:rPr lang="en-US" sz="1400" b="1" dirty="0" smtClean="0">
                <a:solidFill>
                  <a:srgbClr val="0000CC"/>
                </a:solidFill>
              </a:rPr>
              <a:t> Now we want to review physiological features observed in each polygraph channel and discuss whether these features are typical or atypical, or in some cases both typical and atypical.</a:t>
            </a:r>
          </a:p>
          <a:p>
            <a:pPr lvl="1">
              <a:buFont typeface="Arial" pitchFamily="34" charset="0"/>
              <a:buChar char="•"/>
            </a:pPr>
            <a:endParaRPr lang="en-US" sz="1400" b="1" dirty="0">
              <a:solidFill>
                <a:srgbClr val="0000CC"/>
              </a:solidFill>
            </a:endParaRPr>
          </a:p>
          <a:p>
            <a:pPr lvl="1">
              <a:buFont typeface="Arial" pitchFamily="34" charset="0"/>
              <a:buChar char="•"/>
            </a:pPr>
            <a:r>
              <a:rPr lang="en-US" sz="1400" b="1" dirty="0" smtClean="0">
                <a:solidFill>
                  <a:srgbClr val="0000CC"/>
                </a:solidFill>
              </a:rPr>
              <a:t> This is a very important block of instruction for several reasons:</a:t>
            </a:r>
          </a:p>
          <a:p>
            <a:pPr lvl="2">
              <a:buFont typeface="Arial" pitchFamily="34" charset="0"/>
              <a:buChar char="•"/>
            </a:pPr>
            <a:r>
              <a:rPr lang="en-US" sz="1400" b="1" dirty="0" smtClean="0"/>
              <a:t> 1</a:t>
            </a:r>
            <a:r>
              <a:rPr lang="en-US" sz="1400" b="1" baseline="30000" dirty="0" smtClean="0"/>
              <a:t>st</a:t>
            </a:r>
            <a:r>
              <a:rPr lang="en-US" sz="1400" b="1" dirty="0" smtClean="0"/>
              <a:t> – you will realize there is a fine line between typical and atypical features</a:t>
            </a:r>
          </a:p>
          <a:p>
            <a:pPr lvl="2"/>
            <a:endParaRPr lang="en-US" sz="1400" b="1" dirty="0" smtClean="0"/>
          </a:p>
          <a:p>
            <a:pPr lvl="2">
              <a:buFont typeface="Arial" pitchFamily="34" charset="0"/>
              <a:buChar char="•"/>
            </a:pPr>
            <a:r>
              <a:rPr lang="en-US" sz="1400" b="1" dirty="0" smtClean="0"/>
              <a:t> 2</a:t>
            </a:r>
            <a:r>
              <a:rPr lang="en-US" sz="1400" b="1" baseline="30000" dirty="0" smtClean="0"/>
              <a:t>nd</a:t>
            </a:r>
            <a:r>
              <a:rPr lang="en-US" sz="1400" b="1" dirty="0" smtClean="0"/>
              <a:t> – you will realize the importance of good polygraph operations and good interpersonal skills</a:t>
            </a:r>
          </a:p>
          <a:p>
            <a:pPr lvl="2"/>
            <a:endParaRPr lang="en-US" sz="1400" b="1" dirty="0" smtClean="0"/>
          </a:p>
          <a:p>
            <a:pPr lvl="2">
              <a:buFont typeface="Arial" pitchFamily="34" charset="0"/>
              <a:buChar char="•"/>
            </a:pPr>
            <a:r>
              <a:rPr lang="en-US" sz="1400" b="1" dirty="0"/>
              <a:t> </a:t>
            </a:r>
            <a:r>
              <a:rPr lang="en-US" sz="1400" b="1" dirty="0" smtClean="0"/>
              <a:t>3</a:t>
            </a:r>
            <a:r>
              <a:rPr lang="en-US" sz="1400" b="1" baseline="30000" dirty="0" smtClean="0"/>
              <a:t>rd</a:t>
            </a:r>
            <a:r>
              <a:rPr lang="en-US" sz="1400" b="1" dirty="0" smtClean="0"/>
              <a:t> – you will realize that CM detection is an art form that requires good interpersonal skills, good polygraph operations, and the ability to identify behaviors consistent with CM.</a:t>
            </a:r>
          </a:p>
          <a:p>
            <a:pPr lvl="2">
              <a:buFont typeface="Arial" pitchFamily="34" charset="0"/>
              <a:buChar char="•"/>
            </a:pPr>
            <a:endParaRPr lang="en-US" sz="1400" b="1" dirty="0"/>
          </a:p>
          <a:p>
            <a:pPr lvl="3"/>
            <a:endParaRPr lang="en-US" sz="1400" b="1" dirty="0">
              <a:solidFill>
                <a:srgbClr val="0000CC"/>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400" b="1" dirty="0" smtClean="0">
                <a:solidFill>
                  <a:srgbClr val="0000CC"/>
                </a:solidFill>
              </a:rPr>
              <a:t>Would you consider this typical or atypical breathing? Why? Why not</a:t>
            </a:r>
          </a:p>
          <a:p>
            <a:pPr marL="171450" indent="-171450">
              <a:buFont typeface="Arial" pitchFamily="34" charset="0"/>
              <a:buChar char="•"/>
            </a:pPr>
            <a:r>
              <a:rPr lang="en-US" sz="1400" b="1" dirty="0" smtClean="0">
                <a:solidFill>
                  <a:srgbClr val="0000CC"/>
                </a:solidFill>
              </a:rPr>
              <a:t>Is this </a:t>
            </a:r>
            <a:r>
              <a:rPr lang="en-US" sz="1400" b="1" dirty="0" err="1" smtClean="0">
                <a:solidFill>
                  <a:srgbClr val="0000CC"/>
                </a:solidFill>
              </a:rPr>
              <a:t>bradypnea</a:t>
            </a:r>
            <a:r>
              <a:rPr lang="en-US" sz="1400" b="1" dirty="0" smtClean="0">
                <a:solidFill>
                  <a:srgbClr val="0000CC"/>
                </a:solidFill>
              </a:rPr>
              <a:t> or apnea?</a:t>
            </a:r>
          </a:p>
          <a:p>
            <a:pPr marL="171450" indent="-171450">
              <a:buFont typeface="Arial" pitchFamily="34" charset="0"/>
              <a:buChar char="•"/>
            </a:pPr>
            <a:r>
              <a:rPr lang="en-US" sz="1400" b="1" dirty="0" smtClean="0">
                <a:solidFill>
                  <a:srgbClr val="0000CC"/>
                </a:solidFill>
              </a:rPr>
              <a:t>What do you think would cause such breathing? (DI/SR/CM/PPP/medical issues/old age)?</a:t>
            </a:r>
          </a:p>
          <a:p>
            <a:pPr marL="171450" indent="-171450">
              <a:buFont typeface="Arial" pitchFamily="34" charset="0"/>
              <a:buChar char="•"/>
            </a:pPr>
            <a:r>
              <a:rPr lang="en-US" sz="1400" b="1" dirty="0" smtClean="0">
                <a:solidFill>
                  <a:srgbClr val="0000CC"/>
                </a:solidFill>
              </a:rPr>
              <a:t>Is the breathing affecting any of the other channels?</a:t>
            </a:r>
          </a:p>
          <a:p>
            <a:r>
              <a:rPr lang="en-US" b="1" dirty="0" smtClean="0">
                <a:solidFill>
                  <a:srgbClr val="0000CC"/>
                </a:solidFill>
              </a:rPr>
              <a:t>______________________________________________________________</a:t>
            </a:r>
          </a:p>
          <a:p>
            <a:pPr marL="171450" indent="-171450">
              <a:buFont typeface="Arial" pitchFamily="34" charset="0"/>
              <a:buChar char="•"/>
            </a:pPr>
            <a:r>
              <a:rPr lang="en-US" b="1" dirty="0" smtClean="0">
                <a:solidFill>
                  <a:srgbClr val="C00000"/>
                </a:solidFill>
              </a:rPr>
              <a:t>Confession:</a:t>
            </a:r>
          </a:p>
          <a:p>
            <a:pPr marL="171450" indent="-171450">
              <a:buFont typeface="Arial" pitchFamily="34" charset="0"/>
              <a:buChar char="•"/>
            </a:pPr>
            <a:endParaRPr lang="en-US" b="1" dirty="0"/>
          </a:p>
          <a:p>
            <a:pPr marL="628650" lvl="1" indent="-171450">
              <a:buFont typeface="Arial" pitchFamily="34" charset="0"/>
              <a:buChar char="•"/>
            </a:pPr>
            <a:r>
              <a:rPr lang="en-US" b="1" dirty="0" smtClean="0"/>
              <a:t>Deliberately attempted to manipulate his physiology to control the outcome of the test – hiding petty crimes + knowledge that his brother is stealing cable and electricity.</a:t>
            </a:r>
          </a:p>
          <a:p>
            <a:pPr marL="628650" lvl="1" indent="-171450">
              <a:buFont typeface="Arial" pitchFamily="34" charset="0"/>
              <a:buChar char="•"/>
            </a:pPr>
            <a:endParaRPr lang="en-US" b="1" dirty="0"/>
          </a:p>
          <a:p>
            <a:pPr marL="628650" lvl="1" indent="-171450">
              <a:buFont typeface="Arial" pitchFamily="34" charset="0"/>
              <a:buChar char="•"/>
            </a:pPr>
            <a:r>
              <a:rPr lang="en-US" b="1" dirty="0" smtClean="0"/>
              <a:t>He deliberately took DBs, focused on a spot on the wall, sang short songs, named different streets, repeated the names of buffet items in a Chinese buffet line.</a:t>
            </a:r>
          </a:p>
          <a:p>
            <a:pPr marL="628650" lvl="1" indent="-171450">
              <a:buFont typeface="Arial" pitchFamily="34" charset="0"/>
              <a:buChar char="•"/>
            </a:pPr>
            <a:endParaRPr lang="en-US" b="1" dirty="0"/>
          </a:p>
          <a:p>
            <a:pPr marL="628650" lvl="1" indent="-171450">
              <a:buFont typeface="Arial" pitchFamily="34" charset="0"/>
              <a:buChar char="•"/>
            </a:pPr>
            <a:r>
              <a:rPr lang="en-US" b="1" dirty="0" smtClean="0"/>
              <a:t>He advised that he was so scared about the crimes that he did not listen to the examiner’s instructions.  [File # 1945-13]</a:t>
            </a:r>
          </a:p>
          <a:p>
            <a:pPr marL="171450" indent="-171450">
              <a:buFont typeface="Arial" pitchFamily="34" charset="0"/>
              <a:buChar char="•"/>
            </a:pPr>
            <a:r>
              <a:rPr lang="en-US" b="1" dirty="0" smtClean="0">
                <a:solidFill>
                  <a:srgbClr val="C00000"/>
                </a:solidFill>
              </a:rPr>
              <a:t>Will repeatedly see that examinee’s perform multiple CMs.  </a:t>
            </a:r>
            <a:r>
              <a:rPr lang="en-US" b="1" dirty="0" smtClean="0"/>
              <a:t>Note the sharp CV amplitude increases at the comparison questions</a:t>
            </a:r>
            <a:endParaRPr lang="en-US" b="1" dirty="0">
              <a:solidFill>
                <a:srgbClr val="C00000"/>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10</a:t>
            </a:fld>
            <a:endParaRPr lang="en-US" dirty="0"/>
          </a:p>
        </p:txBody>
      </p:sp>
    </p:spTree>
    <p:extLst>
      <p:ext uri="{BB962C8B-B14F-4D97-AF65-F5344CB8AC3E}">
        <p14:creationId xmlns:p14="http://schemas.microsoft.com/office/powerpoint/2010/main" val="2877404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Is the PN channel tracings on this chart different from that of the last chart?  How so?</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think the physiology in the PN channels is typical or atypical?</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Are the other channels typical or atypical?  How so?</a:t>
            </a:r>
          </a:p>
          <a:p>
            <a:endParaRPr lang="en-US" sz="1400" b="1" dirty="0" smtClean="0">
              <a:solidFill>
                <a:srgbClr val="0000FF"/>
              </a:solidFill>
            </a:endParaRPr>
          </a:p>
          <a:p>
            <a:r>
              <a:rPr lang="en-US" sz="1400" b="1" dirty="0" smtClean="0">
                <a:solidFill>
                  <a:srgbClr val="0000FF"/>
                </a:solidFill>
              </a:rPr>
              <a:t>_________________________________________________________</a:t>
            </a:r>
          </a:p>
          <a:p>
            <a:pPr marL="285750" indent="-285750">
              <a:buFont typeface="Arial" pitchFamily="34" charset="0"/>
              <a:buChar char="•"/>
            </a:pPr>
            <a:r>
              <a:rPr lang="en-US" sz="1400" b="1" dirty="0" smtClean="0">
                <a:solidFill>
                  <a:srgbClr val="C00000"/>
                </a:solidFill>
              </a:rPr>
              <a:t>File: 13-3146</a:t>
            </a:r>
            <a:endParaRPr lang="en-US" sz="1400" b="1" dirty="0">
              <a:solidFill>
                <a:srgbClr val="C00000"/>
              </a:solidFill>
            </a:endParaRPr>
          </a:p>
          <a:p>
            <a:pPr marL="285750" indent="-285750">
              <a:buFont typeface="Arial" pitchFamily="34" charset="0"/>
              <a:buChar char="•"/>
            </a:pPr>
            <a:r>
              <a:rPr lang="en-US" sz="1400" b="1" dirty="0" smtClean="0"/>
              <a:t>Examinee admitted to attacking the Irrelevant questions</a:t>
            </a:r>
          </a:p>
          <a:p>
            <a:pPr marL="285750" indent="-285750">
              <a:buFont typeface="Arial" pitchFamily="34" charset="0"/>
              <a:buChar char="•"/>
            </a:pPr>
            <a:endParaRPr lang="en-US" sz="1400" b="1" dirty="0"/>
          </a:p>
          <a:p>
            <a:pPr marL="742950" lvl="1" indent="-285750">
              <a:buFont typeface="Arial" pitchFamily="34" charset="0"/>
              <a:buChar char="•"/>
            </a:pPr>
            <a:r>
              <a:rPr lang="en-US" sz="1400" b="1" dirty="0" smtClean="0"/>
              <a:t>Examinee called the Irrelevant questions the “simple questions like what day is today?, are you sitting down?”</a:t>
            </a:r>
          </a:p>
          <a:p>
            <a:pPr marL="742950" lvl="1" indent="-285750">
              <a:buFont typeface="Arial" pitchFamily="34" charset="0"/>
              <a:buChar char="•"/>
            </a:pPr>
            <a:endParaRPr lang="en-US" sz="1400" b="1" dirty="0"/>
          </a:p>
          <a:p>
            <a:pPr marL="742950" lvl="1" indent="-285750">
              <a:buFont typeface="Arial" pitchFamily="34" charset="0"/>
              <a:buChar char="•"/>
            </a:pPr>
            <a:r>
              <a:rPr lang="en-US" sz="1400" b="1" dirty="0" smtClean="0"/>
              <a:t>Examinee denied being deceptive on the test claiming he was just trying to stay calm through the process.</a:t>
            </a:r>
          </a:p>
          <a:p>
            <a:pPr marL="742950" lvl="1" indent="-285750">
              <a:buFont typeface="Arial" pitchFamily="34" charset="0"/>
              <a:buChar char="•"/>
            </a:pPr>
            <a:endParaRPr lang="en-US" sz="1400" b="1" dirty="0"/>
          </a:p>
          <a:p>
            <a:pPr marL="285750" indent="-285750">
              <a:buFont typeface="Arial" pitchFamily="34" charset="0"/>
              <a:buChar char="•"/>
            </a:pPr>
            <a:r>
              <a:rPr lang="en-US" sz="1400" b="1" dirty="0" smtClean="0">
                <a:solidFill>
                  <a:srgbClr val="0000FF"/>
                </a:solidFill>
              </a:rPr>
              <a:t>Do you think examinee is being truthful?</a:t>
            </a:r>
            <a:endParaRPr lang="en-US" sz="1400" b="1" dirty="0">
              <a:solidFill>
                <a:srgbClr val="0000FF"/>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11</a:t>
            </a:fld>
            <a:endParaRPr lang="en-US" dirty="0"/>
          </a:p>
        </p:txBody>
      </p:sp>
    </p:spTree>
    <p:extLst>
      <p:ext uri="{BB962C8B-B14F-4D97-AF65-F5344CB8AC3E}">
        <p14:creationId xmlns:p14="http://schemas.microsoft.com/office/powerpoint/2010/main" val="3406599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575810"/>
          </a:xfrm>
        </p:spPr>
        <p:txBody>
          <a:bodyPr>
            <a:normAutofit/>
          </a:bodyPr>
          <a:lstStyle/>
          <a:p>
            <a:pPr marL="171450" indent="-171450">
              <a:buFont typeface="Arial" pitchFamily="34" charset="0"/>
              <a:buChar char="•"/>
            </a:pPr>
            <a:r>
              <a:rPr lang="en-US" b="1" dirty="0" smtClean="0">
                <a:solidFill>
                  <a:srgbClr val="0000CC"/>
                </a:solidFill>
              </a:rPr>
              <a:t>Is this rhythmic breathing typical or atypical?  Why?  Why not?</a:t>
            </a:r>
          </a:p>
          <a:p>
            <a:pPr marL="171450" indent="-171450">
              <a:buFont typeface="Arial" pitchFamily="34" charset="0"/>
              <a:buChar char="•"/>
            </a:pPr>
            <a:endParaRPr lang="en-US" b="1" dirty="0">
              <a:solidFill>
                <a:srgbClr val="0000CC"/>
              </a:solidFill>
            </a:endParaRPr>
          </a:p>
          <a:p>
            <a:pPr marL="171450" indent="-171450">
              <a:buFont typeface="Arial" pitchFamily="34" charset="0"/>
              <a:buChar char="•"/>
            </a:pPr>
            <a:r>
              <a:rPr lang="en-US" b="1" dirty="0" smtClean="0">
                <a:solidFill>
                  <a:srgbClr val="0000CC"/>
                </a:solidFill>
              </a:rPr>
              <a:t>Do you think there is a cause and effect relationship where in one place there is very slow breathing and the next very fast breathing?</a:t>
            </a:r>
          </a:p>
          <a:p>
            <a:pPr marL="171450" indent="-171450">
              <a:buFont typeface="Arial" pitchFamily="34" charset="0"/>
              <a:buChar char="•"/>
            </a:pPr>
            <a:endParaRPr lang="en-US" b="1" dirty="0">
              <a:solidFill>
                <a:srgbClr val="0000CC"/>
              </a:solidFill>
            </a:endParaRPr>
          </a:p>
          <a:p>
            <a:pPr marL="171450" indent="-171450">
              <a:buFont typeface="Arial" pitchFamily="34" charset="0"/>
              <a:buChar char="•"/>
            </a:pPr>
            <a:r>
              <a:rPr lang="en-US" b="1" dirty="0" smtClean="0">
                <a:solidFill>
                  <a:srgbClr val="0000CC"/>
                </a:solidFill>
              </a:rPr>
              <a:t>Do you think the erratic breathing is affecting the other channels?  Explain.</a:t>
            </a:r>
          </a:p>
          <a:p>
            <a:pPr marL="171450" indent="-171450">
              <a:buFont typeface="Arial" pitchFamily="34" charset="0"/>
              <a:buChar char="•"/>
            </a:pPr>
            <a:endParaRPr lang="en-US" b="1" dirty="0">
              <a:solidFill>
                <a:srgbClr val="0000CC"/>
              </a:solidFill>
            </a:endParaRPr>
          </a:p>
          <a:p>
            <a:pPr marL="171450" indent="-171450">
              <a:buFont typeface="Arial" pitchFamily="34" charset="0"/>
              <a:buChar char="•"/>
            </a:pPr>
            <a:r>
              <a:rPr lang="en-US" b="1" dirty="0" smtClean="0">
                <a:solidFill>
                  <a:srgbClr val="0000CC"/>
                </a:solidFill>
              </a:rPr>
              <a:t>Do you think this breathing is deliberate?  Do you think it is someone that is deceptive?</a:t>
            </a:r>
          </a:p>
          <a:p>
            <a:endParaRPr lang="en-US" b="1" dirty="0" smtClean="0">
              <a:solidFill>
                <a:srgbClr val="0000CC"/>
              </a:solidFill>
            </a:endParaRPr>
          </a:p>
          <a:p>
            <a:pPr marL="171450" indent="-171450">
              <a:buFont typeface="Arial" pitchFamily="34" charset="0"/>
              <a:buChar char="•"/>
            </a:pPr>
            <a:r>
              <a:rPr lang="en-US" b="1" dirty="0" smtClean="0">
                <a:solidFill>
                  <a:srgbClr val="0000CC"/>
                </a:solidFill>
              </a:rPr>
              <a:t>Do you see anything atypical about the PN channels?</a:t>
            </a:r>
          </a:p>
          <a:p>
            <a:r>
              <a:rPr lang="en-US" b="1" dirty="0" smtClean="0">
                <a:solidFill>
                  <a:srgbClr val="0000CC"/>
                </a:solidFill>
              </a:rPr>
              <a:t>________________________________________________________________</a:t>
            </a:r>
          </a:p>
          <a:p>
            <a:r>
              <a:rPr lang="en-US" b="1" dirty="0" smtClean="0">
                <a:solidFill>
                  <a:srgbClr val="C00000"/>
                </a:solidFill>
              </a:rPr>
              <a:t>File # 1430-13</a:t>
            </a:r>
          </a:p>
          <a:p>
            <a:endParaRPr lang="en-US" b="1" dirty="0"/>
          </a:p>
          <a:p>
            <a:pPr marL="171450" indent="-171450">
              <a:buFont typeface="Arial" pitchFamily="34" charset="0"/>
              <a:buChar char="•"/>
            </a:pPr>
            <a:r>
              <a:rPr lang="en-US" b="1" dirty="0" smtClean="0"/>
              <a:t>Deliberately manipulated physiology in an attempt to pass the test so he would not have to talk about prior drug use (currently on Active Duty).  Hiding cocaine use 50 to 60 times while on active duty.  Marijuana use approximately 40 times.  Provided drugs to friends.  Also used Adderall to stay awake</a:t>
            </a:r>
          </a:p>
          <a:p>
            <a:pPr marL="171450" indent="-171450">
              <a:buFont typeface="Arial" pitchFamily="34" charset="0"/>
              <a:buChar char="•"/>
            </a:pPr>
            <a:endParaRPr lang="en-US" b="1" dirty="0"/>
          </a:p>
          <a:p>
            <a:pPr marL="171450" indent="-171450">
              <a:buFont typeface="Arial" pitchFamily="34" charset="0"/>
              <a:buChar char="•"/>
            </a:pPr>
            <a:r>
              <a:rPr lang="en-US" b="1" dirty="0" smtClean="0"/>
              <a:t>Went to Antipolygraph.org  and downloaded book at work.</a:t>
            </a:r>
          </a:p>
          <a:p>
            <a:pPr marL="171450" indent="-171450">
              <a:buFont typeface="Arial" pitchFamily="34" charset="0"/>
              <a:buChar char="•"/>
            </a:pPr>
            <a:endParaRPr lang="en-US" b="1" dirty="0"/>
          </a:p>
          <a:p>
            <a:pPr marL="171450" indent="-171450">
              <a:buFont typeface="Arial" pitchFamily="34" charset="0"/>
              <a:buChar char="•"/>
            </a:pPr>
            <a:r>
              <a:rPr lang="en-US" b="1" dirty="0" smtClean="0"/>
              <a:t>Bit his tongue &amp; took DBs at the character questions. </a:t>
            </a:r>
            <a:r>
              <a:rPr lang="en-US" b="1" dirty="0" smtClean="0">
                <a:solidFill>
                  <a:srgbClr val="0000CC"/>
                </a:solidFill>
              </a:rPr>
              <a:t>Do you see anything that indicates a TB? </a:t>
            </a:r>
            <a:r>
              <a:rPr lang="en-US" b="1" dirty="0" smtClean="0">
                <a:solidFill>
                  <a:srgbClr val="C00000"/>
                </a:solidFill>
              </a:rPr>
              <a:t>Note the strong responses at both the PLCQ &amp; RQs.</a:t>
            </a:r>
            <a:endParaRPr lang="en-US" b="1" dirty="0"/>
          </a:p>
        </p:txBody>
      </p:sp>
      <p:sp>
        <p:nvSpPr>
          <p:cNvPr id="4" name="Slide Number Placeholder 3"/>
          <p:cNvSpPr>
            <a:spLocks noGrp="1"/>
          </p:cNvSpPr>
          <p:nvPr>
            <p:ph type="sldNum" sz="quarter" idx="10"/>
          </p:nvPr>
        </p:nvSpPr>
        <p:spPr/>
        <p:txBody>
          <a:bodyPr/>
          <a:lstStyle/>
          <a:p>
            <a:fld id="{20555AB4-F245-400C-B873-010D6DFCAE57}" type="slidenum">
              <a:rPr lang="en-US" smtClean="0"/>
              <a:pPr/>
              <a:t>12</a:t>
            </a:fld>
            <a:endParaRPr lang="en-US" dirty="0"/>
          </a:p>
        </p:txBody>
      </p:sp>
    </p:spTree>
    <p:extLst>
      <p:ext uri="{BB962C8B-B14F-4D97-AF65-F5344CB8AC3E}">
        <p14:creationId xmlns:p14="http://schemas.microsoft.com/office/powerpoint/2010/main" val="1897130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Is the PN channel atypical?  In what way? Do you think it is deliberate?  Do you think the PN channels need more sensitivity?</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think the CV channel is atypical?  How?  Do you think the changes in the CV channel are caused by the breathing?  By the MV in the sensor pad?  By both breathing &amp; MV?</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C00000"/>
                </a:solidFill>
              </a:rPr>
              <a:t>File: 0432-13</a:t>
            </a:r>
          </a:p>
          <a:p>
            <a:pPr marL="285750" indent="-285750">
              <a:buFont typeface="Arial" pitchFamily="34" charset="0"/>
              <a:buChar char="•"/>
            </a:pPr>
            <a:endParaRPr lang="en-US" sz="1400" b="1" dirty="0">
              <a:solidFill>
                <a:srgbClr val="0000FF"/>
              </a:solidFill>
            </a:endParaRPr>
          </a:p>
          <a:p>
            <a:pPr marL="742950" lvl="1" indent="-285750">
              <a:buFont typeface="Arial" pitchFamily="34" charset="0"/>
              <a:buChar char="•"/>
            </a:pPr>
            <a:r>
              <a:rPr lang="en-US" sz="1400" b="1" dirty="0" smtClean="0"/>
              <a:t>Attempting to hide drug use - (It must be noted that this was a CI Screening exam – no questions involving drug use were asked) Examinee under mistaken belief that his CSP would include relevant questions addressing drug use.</a:t>
            </a:r>
          </a:p>
          <a:p>
            <a:pPr marL="1200150" lvl="2" indent="-285750">
              <a:buFont typeface="Arial" pitchFamily="34" charset="0"/>
              <a:buChar char="•"/>
            </a:pPr>
            <a:r>
              <a:rPr lang="en-US" sz="1400" b="1" dirty="0" smtClean="0"/>
              <a:t>DLCQs were “Did you ever violate a traffic law?”  “Did you ever say anything you later regretted?”</a:t>
            </a:r>
          </a:p>
          <a:p>
            <a:pPr marL="742950" lvl="1" indent="-285750">
              <a:buFont typeface="Arial" pitchFamily="34" charset="0"/>
              <a:buChar char="•"/>
            </a:pPr>
            <a:r>
              <a:rPr lang="en-US" sz="1400" b="1" dirty="0" smtClean="0"/>
              <a:t>He admitted to holding his breath at the DLCQs</a:t>
            </a:r>
          </a:p>
          <a:p>
            <a:pPr marL="1200150" lvl="2" indent="-285750">
              <a:buFont typeface="Arial" pitchFamily="34" charset="0"/>
              <a:buChar char="•"/>
            </a:pPr>
            <a:r>
              <a:rPr lang="en-US" sz="1400" b="1" dirty="0" smtClean="0"/>
              <a:t>Clear MV in sensor pad that is indiscriminate</a:t>
            </a:r>
          </a:p>
          <a:p>
            <a:pPr marL="1200150" lvl="2" indent="-285750">
              <a:buFont typeface="Arial" pitchFamily="34" charset="0"/>
              <a:buChar char="•"/>
            </a:pPr>
            <a:r>
              <a:rPr lang="en-US" sz="1400" b="1" dirty="0" smtClean="0"/>
              <a:t>May indicate that </a:t>
            </a:r>
            <a:r>
              <a:rPr lang="en-US" sz="1400" b="1" u="sng" dirty="0" smtClean="0"/>
              <a:t>other</a:t>
            </a:r>
            <a:r>
              <a:rPr lang="en-US" sz="1400" b="1" dirty="0" smtClean="0"/>
              <a:t> CMs taking place</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endParaRPr lang="en-US" sz="1400" b="1" dirty="0">
              <a:solidFill>
                <a:srgbClr val="0000FF"/>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13</a:t>
            </a:fld>
            <a:endParaRPr lang="en-US" dirty="0"/>
          </a:p>
        </p:txBody>
      </p:sp>
    </p:spTree>
    <p:extLst>
      <p:ext uri="{BB962C8B-B14F-4D97-AF65-F5344CB8AC3E}">
        <p14:creationId xmlns:p14="http://schemas.microsoft.com/office/powerpoint/2010/main" val="42014569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632A79-094D-41D4-9B3A-141978849317}" type="slidenum">
              <a:rPr lang="en-US"/>
              <a:pPr/>
              <a:t>14</a:t>
            </a:fld>
            <a:endParaRPr lang="en-US" dirty="0"/>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a:buFont typeface="Arial" pitchFamily="34" charset="0"/>
              <a:buChar char="•"/>
            </a:pPr>
            <a:r>
              <a:rPr lang="en-US" sz="1400" b="1" dirty="0" smtClean="0">
                <a:solidFill>
                  <a:srgbClr val="0000FF"/>
                </a:solidFill>
              </a:rPr>
              <a:t>What do you see in this slide?  Is it typical or atypical physiology?</a:t>
            </a:r>
          </a:p>
          <a:p>
            <a:pPr>
              <a:buFont typeface="Arial" pitchFamily="34" charset="0"/>
              <a:buChar char="•"/>
            </a:pPr>
            <a:endParaRPr lang="en-US" sz="1400" b="1" dirty="0">
              <a:solidFill>
                <a:srgbClr val="0000FF"/>
              </a:solidFill>
            </a:endParaRPr>
          </a:p>
          <a:p>
            <a:pPr>
              <a:buFont typeface="Arial" pitchFamily="34" charset="0"/>
              <a:buChar char="•"/>
            </a:pPr>
            <a:r>
              <a:rPr lang="en-US" sz="1400" b="1" dirty="0" smtClean="0">
                <a:solidFill>
                  <a:srgbClr val="0000FF"/>
                </a:solidFill>
              </a:rPr>
              <a:t> Do you think the physiology after the answer is caused by an artifact such as a SW?  Do you think it was deliberate?</a:t>
            </a:r>
          </a:p>
          <a:p>
            <a:pPr>
              <a:buFont typeface="Arial" pitchFamily="34" charset="0"/>
              <a:buChar char="•"/>
            </a:pPr>
            <a:endParaRPr lang="en-US" sz="1400" b="1" dirty="0">
              <a:solidFill>
                <a:srgbClr val="0000FF"/>
              </a:solidFill>
            </a:endParaRPr>
          </a:p>
          <a:p>
            <a:pPr>
              <a:buFont typeface="Arial" pitchFamily="34" charset="0"/>
              <a:buChar char="•"/>
            </a:pPr>
            <a:r>
              <a:rPr lang="en-US" sz="1400" b="1" dirty="0" smtClean="0">
                <a:solidFill>
                  <a:srgbClr val="0000FF"/>
                </a:solidFill>
              </a:rPr>
              <a:t> How would you describe the physiology in the PN channels?</a:t>
            </a:r>
          </a:p>
          <a:p>
            <a:pPr>
              <a:buFont typeface="Arial" pitchFamily="34" charset="0"/>
              <a:buChar char="•"/>
            </a:pPr>
            <a:endParaRPr lang="en-US" sz="1400" b="1" dirty="0">
              <a:solidFill>
                <a:srgbClr val="0000FF"/>
              </a:solidFill>
            </a:endParaRPr>
          </a:p>
          <a:p>
            <a:pPr>
              <a:buFont typeface="Arial" pitchFamily="34" charset="0"/>
              <a:buChar char="•"/>
            </a:pPr>
            <a:r>
              <a:rPr lang="en-US" sz="1400" b="1" dirty="0" smtClean="0">
                <a:solidFill>
                  <a:srgbClr val="0000FF"/>
                </a:solidFill>
              </a:rPr>
              <a:t> Do you see anything in the other channels that you might question?</a:t>
            </a:r>
          </a:p>
          <a:p>
            <a:pPr>
              <a:buFont typeface="Arial" pitchFamily="34" charset="0"/>
              <a:buChar char="•"/>
            </a:pPr>
            <a:endParaRPr lang="en-US" sz="1400" b="1" dirty="0">
              <a:solidFill>
                <a:srgbClr val="0000FF"/>
              </a:solidFill>
            </a:endParaRPr>
          </a:p>
          <a:p>
            <a:r>
              <a:rPr lang="en-US" sz="1400" b="1" dirty="0" smtClean="0">
                <a:solidFill>
                  <a:srgbClr val="0000FF"/>
                </a:solidFill>
              </a:rPr>
              <a:t>__________________________________________________________</a:t>
            </a:r>
          </a:p>
          <a:p>
            <a:pPr>
              <a:buFont typeface="Arial" pitchFamily="34" charset="0"/>
              <a:buChar char="•"/>
            </a:pPr>
            <a:r>
              <a:rPr lang="en-US" b="1" dirty="0" smtClean="0"/>
              <a:t> </a:t>
            </a:r>
            <a:r>
              <a:rPr lang="en-US" sz="1400" b="1" dirty="0" smtClean="0"/>
              <a:t>The examinee attempted a toe press during this exam.  </a:t>
            </a:r>
          </a:p>
          <a:p>
            <a:pPr>
              <a:buFont typeface="Arial" pitchFamily="34" charset="0"/>
              <a:buChar char="•"/>
            </a:pPr>
            <a:endParaRPr lang="en-US" sz="1400" b="1" dirty="0"/>
          </a:p>
          <a:p>
            <a:pPr>
              <a:buFont typeface="Arial" pitchFamily="34" charset="0"/>
              <a:buChar char="•"/>
            </a:pPr>
            <a:r>
              <a:rPr lang="en-US" sz="1400" b="1" dirty="0" smtClean="0"/>
              <a:t> Note the MV sensor after the answer at C3.</a:t>
            </a:r>
          </a:p>
          <a:p>
            <a:pPr>
              <a:buFont typeface="Arial" pitchFamily="34" charset="0"/>
              <a:buChar char="•"/>
            </a:pPr>
            <a:endParaRPr lang="en-US" sz="1400" b="1" dirty="0"/>
          </a:p>
          <a:p>
            <a:endParaRPr lang="en-US" sz="1400" b="1" dirty="0" smtClean="0"/>
          </a:p>
          <a:p>
            <a:pPr>
              <a:buFont typeface="Arial" pitchFamily="34" charset="0"/>
              <a:buChar char="•"/>
            </a:pPr>
            <a:endParaRPr lang="en-US" b="1" dirty="0"/>
          </a:p>
          <a:p>
            <a:endParaRPr lang="en-US" b="1"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Do you think that the PN channel response at 21A is the result of a SW?</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think that the PN channel response at R28 is atypical?</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What about the rest of the questions?  </a:t>
            </a:r>
          </a:p>
          <a:p>
            <a:r>
              <a:rPr lang="en-US" sz="1400" b="1" dirty="0" smtClean="0">
                <a:solidFill>
                  <a:srgbClr val="0000FF"/>
                </a:solidFill>
              </a:rPr>
              <a:t>________________________________________________________</a:t>
            </a:r>
          </a:p>
          <a:p>
            <a:endParaRPr lang="en-US" sz="1400" b="1" dirty="0">
              <a:solidFill>
                <a:srgbClr val="0000FF"/>
              </a:solidFill>
            </a:endParaRPr>
          </a:p>
          <a:p>
            <a:pPr marL="285750" indent="-285750">
              <a:buFont typeface="Arial" pitchFamily="34" charset="0"/>
              <a:buChar char="•"/>
            </a:pPr>
            <a:r>
              <a:rPr lang="en-US" sz="1400" b="1" dirty="0" smtClean="0"/>
              <a:t>Examinee claimed he was controlling his breathing &amp; movements.  He said he would stiffen up at the NO questions and relax at the YES questions.</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He claimed he learned about polygraph and CM in a psychology class at school.</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He was attempting to hide use of marijuana and illegal use of pain pills with alcohol.  He also admitted to purchasing marijuana.</a:t>
            </a:r>
          </a:p>
          <a:p>
            <a:pPr marL="285750" indent="-285750">
              <a:buFont typeface="Arial" pitchFamily="34" charset="0"/>
              <a:buChar char="•"/>
            </a:pPr>
            <a:r>
              <a:rPr lang="en-US" sz="1400" b="1" dirty="0" smtClean="0"/>
              <a:t>He advised he passed a pre-employment polygraph w/a local PD.</a:t>
            </a:r>
            <a:endParaRPr lang="en-US" sz="1400" b="1" dirty="0"/>
          </a:p>
        </p:txBody>
      </p:sp>
      <p:sp>
        <p:nvSpPr>
          <p:cNvPr id="4" name="Slide Number Placeholder 3"/>
          <p:cNvSpPr>
            <a:spLocks noGrp="1"/>
          </p:cNvSpPr>
          <p:nvPr>
            <p:ph type="sldNum" sz="quarter" idx="10"/>
          </p:nvPr>
        </p:nvSpPr>
        <p:spPr/>
        <p:txBody>
          <a:bodyPr/>
          <a:lstStyle/>
          <a:p>
            <a:fld id="{20555AB4-F245-400C-B873-010D6DFCAE57}" type="slidenum">
              <a:rPr lang="en-US" smtClean="0"/>
              <a:pPr/>
              <a:t>15</a:t>
            </a:fld>
            <a:endParaRPr lang="en-US" dirty="0"/>
          </a:p>
        </p:txBody>
      </p:sp>
    </p:spTree>
    <p:extLst>
      <p:ext uri="{BB962C8B-B14F-4D97-AF65-F5344CB8AC3E}">
        <p14:creationId xmlns:p14="http://schemas.microsoft.com/office/powerpoint/2010/main" val="1108760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06CD7-DCF3-4A65-9E61-998FB91ED3DB}" type="slidenum">
              <a:rPr lang="en-US"/>
              <a:pPr/>
              <a:t>16</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685800" y="4415790"/>
            <a:ext cx="5486400" cy="4570730"/>
          </a:xfrm>
        </p:spPr>
        <p:txBody>
          <a:bodyPr>
            <a:normAutofit/>
          </a:bodyPr>
          <a:lstStyle/>
          <a:p>
            <a:pPr>
              <a:buFontTx/>
              <a:buChar char="•"/>
            </a:pPr>
            <a:r>
              <a:rPr lang="en-US" sz="1100" b="1" u="sng" dirty="0" smtClean="0">
                <a:solidFill>
                  <a:srgbClr val="0000CC"/>
                </a:solidFill>
              </a:rPr>
              <a:t> </a:t>
            </a:r>
            <a:r>
              <a:rPr lang="en-US" sz="1400" b="1" u="sng" dirty="0" smtClean="0">
                <a:solidFill>
                  <a:srgbClr val="0000CC"/>
                </a:solidFill>
              </a:rPr>
              <a:t>BPM</a:t>
            </a:r>
            <a:r>
              <a:rPr lang="en-US" sz="1400" b="1" dirty="0" smtClean="0"/>
              <a:t>: Average resting state breathing is 12 to 20 BPM? </a:t>
            </a:r>
            <a:r>
              <a:rPr lang="en-US" sz="1100" b="1" dirty="0" smtClean="0"/>
              <a:t> </a:t>
            </a:r>
            <a:r>
              <a:rPr lang="en-US" sz="1400" b="1" dirty="0" smtClean="0"/>
              <a:t>Healthy individuals with no medical issues.</a:t>
            </a:r>
          </a:p>
          <a:p>
            <a:pPr lvl="1">
              <a:buFontTx/>
              <a:buChar char="•"/>
            </a:pPr>
            <a:endParaRPr lang="en-US" sz="1400" b="1" dirty="0"/>
          </a:p>
          <a:p>
            <a:pPr>
              <a:buFontTx/>
              <a:buChar char="•"/>
            </a:pPr>
            <a:r>
              <a:rPr lang="en-US" sz="1100" b="1" dirty="0" smtClean="0"/>
              <a:t> </a:t>
            </a:r>
            <a:r>
              <a:rPr lang="en-US" sz="1400" b="1" u="sng" dirty="0" smtClean="0">
                <a:solidFill>
                  <a:srgbClr val="0000FF"/>
                </a:solidFill>
              </a:rPr>
              <a:t>Hyperventilation</a:t>
            </a:r>
            <a:r>
              <a:rPr lang="en-US" sz="1400" b="1" dirty="0" smtClean="0"/>
              <a:t>: Abnormal increase in pulmonary ventilation of the alveoli (</a:t>
            </a:r>
            <a:r>
              <a:rPr lang="en-US" sz="1400" b="1" i="1" dirty="0" smtClean="0"/>
              <a:t>which can occur through increased rate or depth of breathing, or both</a:t>
            </a:r>
            <a:r>
              <a:rPr lang="en-US" sz="1400" b="1" dirty="0" smtClean="0"/>
              <a:t>) where there is a small rise in metabolic carbon dioxide relative to this increase in ventilation.</a:t>
            </a:r>
          </a:p>
          <a:p>
            <a:pPr>
              <a:buFontTx/>
              <a:buChar char="•"/>
            </a:pPr>
            <a:endParaRPr lang="en-US" sz="1400" b="1" dirty="0"/>
          </a:p>
          <a:p>
            <a:pPr>
              <a:buFontTx/>
              <a:buChar char="•"/>
            </a:pPr>
            <a:r>
              <a:rPr lang="en-US" sz="1400" b="1" dirty="0" smtClean="0">
                <a:solidFill>
                  <a:srgbClr val="0000FF"/>
                </a:solidFill>
              </a:rPr>
              <a:t> </a:t>
            </a:r>
            <a:r>
              <a:rPr lang="en-US" sz="1400" b="1" u="sng" dirty="0" err="1" smtClean="0">
                <a:solidFill>
                  <a:srgbClr val="0000FF"/>
                </a:solidFill>
              </a:rPr>
              <a:t>Hyperpnea</a:t>
            </a:r>
            <a:r>
              <a:rPr lang="en-US" sz="1400" b="1" dirty="0" smtClean="0"/>
              <a:t>: Abnormal increase in depth and rate that is more rapid and deeper than at rest breathing.</a:t>
            </a:r>
          </a:p>
          <a:p>
            <a:pPr>
              <a:buFontTx/>
              <a:buChar char="•"/>
            </a:pPr>
            <a:endParaRPr lang="en-US" sz="1400" b="1" dirty="0">
              <a:solidFill>
                <a:srgbClr val="0000FF"/>
              </a:solidFill>
            </a:endParaRPr>
          </a:p>
          <a:p>
            <a:pPr>
              <a:buFontTx/>
              <a:buChar char="•"/>
            </a:pPr>
            <a:r>
              <a:rPr lang="en-US" sz="1400" b="1" dirty="0" smtClean="0">
                <a:solidFill>
                  <a:srgbClr val="0000FF"/>
                </a:solidFill>
              </a:rPr>
              <a:t> </a:t>
            </a:r>
            <a:r>
              <a:rPr lang="en-US" sz="1400" b="1" u="sng" dirty="0" smtClean="0">
                <a:solidFill>
                  <a:srgbClr val="0000FF"/>
                </a:solidFill>
              </a:rPr>
              <a:t>Tachypnea</a:t>
            </a:r>
            <a:r>
              <a:rPr lang="en-US" sz="1400" b="1" dirty="0" smtClean="0"/>
              <a:t>: Very rapid breathing which is more than 20 BPM. Tachypnea could be the result of a medical issue, lying or CM.</a:t>
            </a:r>
          </a:p>
          <a:p>
            <a:pPr>
              <a:buFontTx/>
              <a:buChar char="•"/>
            </a:pPr>
            <a:endParaRPr lang="en-US" sz="1400" b="1" dirty="0">
              <a:solidFill>
                <a:srgbClr val="0000FF"/>
              </a:solidFill>
            </a:endParaRPr>
          </a:p>
          <a:p>
            <a:pPr>
              <a:buFontTx/>
              <a:buChar char="•"/>
            </a:pPr>
            <a:r>
              <a:rPr lang="en-US" sz="1400" b="1" dirty="0" smtClean="0">
                <a:solidFill>
                  <a:srgbClr val="0000FF"/>
                </a:solidFill>
              </a:rPr>
              <a:t> </a:t>
            </a:r>
            <a:r>
              <a:rPr lang="en-US" sz="1400" b="1" u="sng" dirty="0" err="1" smtClean="0">
                <a:solidFill>
                  <a:srgbClr val="0000FF"/>
                </a:solidFill>
              </a:rPr>
              <a:t>Bradypnea</a:t>
            </a:r>
            <a:r>
              <a:rPr lang="en-US" sz="1400" b="1" dirty="0" smtClean="0"/>
              <a:t>: Abnormally slow breathing.  Usually the result of a medical issue.  Medically under 12 BPM.  </a:t>
            </a:r>
            <a:endParaRPr lang="en-US" sz="1400" b="1" dirty="0"/>
          </a:p>
          <a:p>
            <a:pPr lvl="1">
              <a:buFontTx/>
              <a:buChar char="•"/>
            </a:pPr>
            <a:endParaRPr lang="en-US" sz="1100" b="1" dirty="0" smtClean="0">
              <a:solidFill>
                <a:srgbClr val="0000FF"/>
              </a:solidFill>
            </a:endParaRPr>
          </a:p>
          <a:p>
            <a:pPr lvl="1">
              <a:buFontTx/>
              <a:buChar char="•"/>
            </a:pPr>
            <a:r>
              <a:rPr lang="en-US" sz="1100" b="1" dirty="0">
                <a:solidFill>
                  <a:srgbClr val="0000FF"/>
                </a:solidFill>
              </a:rPr>
              <a:t> </a:t>
            </a:r>
            <a:r>
              <a:rPr lang="en-US" sz="1400" b="1" dirty="0" smtClean="0"/>
              <a:t>For polygraph purposes if the breathing is 6-8 BPM probably DI, performing CM, or both DI &amp; performing CM.</a:t>
            </a:r>
            <a:endParaRPr lang="en-US" sz="1400" b="1"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Do you think this is typical or atypical breathing?</a:t>
            </a:r>
          </a:p>
          <a:p>
            <a:pPr marL="285750" indent="-285750">
              <a:buFont typeface="Arial" pitchFamily="34" charset="0"/>
              <a:buChar char="•"/>
            </a:pPr>
            <a:endParaRPr lang="en-US" sz="1400" b="1" dirty="0">
              <a:solidFill>
                <a:srgbClr val="0000FF"/>
              </a:solidFill>
            </a:endParaRPr>
          </a:p>
          <a:p>
            <a:pPr marL="742950" lvl="1" indent="-285750">
              <a:buFont typeface="Arial" pitchFamily="34" charset="0"/>
              <a:buChar char="•"/>
            </a:pPr>
            <a:r>
              <a:rPr lang="en-US" sz="1400" b="1" dirty="0" smtClean="0">
                <a:solidFill>
                  <a:srgbClr val="0000FF"/>
                </a:solidFill>
              </a:rPr>
              <a:t>Explain.</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endParaRPr lang="en-US" sz="1400" b="1" dirty="0">
              <a:solidFill>
                <a:srgbClr val="0000FF"/>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17</a:t>
            </a:fld>
            <a:endParaRPr lang="en-US" dirty="0"/>
          </a:p>
        </p:txBody>
      </p:sp>
    </p:spTree>
    <p:extLst>
      <p:ext uri="{BB962C8B-B14F-4D97-AF65-F5344CB8AC3E}">
        <p14:creationId xmlns:p14="http://schemas.microsoft.com/office/powerpoint/2010/main" val="1077754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34DDF4-683E-4655-8EFD-F78CE20616DD}" type="slidenum">
              <a:rPr lang="en-US"/>
              <a:pPr/>
              <a:t>18</a:t>
            </a:fld>
            <a:endParaRPr lang="en-US" dirty="0"/>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pPr>
              <a:buFontTx/>
              <a:buChar char="•"/>
            </a:pPr>
            <a:r>
              <a:rPr lang="en-US" b="1" dirty="0" smtClean="0"/>
              <a:t> </a:t>
            </a:r>
            <a:r>
              <a:rPr lang="en-US" b="1" dirty="0" smtClean="0">
                <a:solidFill>
                  <a:srgbClr val="0000FF"/>
                </a:solidFill>
              </a:rPr>
              <a:t>Do you think the picture depicts typical or atypical breathing?  Explain.</a:t>
            </a:r>
            <a:endParaRPr lang="en-US" b="1" dirty="0" smtClean="0"/>
          </a:p>
          <a:p>
            <a:pPr>
              <a:buFontTx/>
              <a:buChar char="•"/>
            </a:pPr>
            <a:endParaRPr lang="en-US" sz="1400" b="1" dirty="0"/>
          </a:p>
          <a:p>
            <a:pPr>
              <a:buFontTx/>
              <a:buChar char="•"/>
            </a:pPr>
            <a:r>
              <a:rPr lang="en-US" sz="1400" b="1" dirty="0" smtClean="0"/>
              <a:t>This is an example of </a:t>
            </a:r>
            <a:r>
              <a:rPr lang="en-US" sz="1400" b="1" dirty="0" err="1" smtClean="0"/>
              <a:t>Hyperpnea</a:t>
            </a:r>
            <a:r>
              <a:rPr lang="en-US" sz="1400" b="1" dirty="0" smtClean="0"/>
              <a:t> or possibly Hyperventilation.</a:t>
            </a:r>
          </a:p>
          <a:p>
            <a:pPr>
              <a:buFontTx/>
              <a:buChar char="•"/>
            </a:pPr>
            <a:endParaRPr lang="en-US" sz="1400" b="1" dirty="0"/>
          </a:p>
          <a:p>
            <a:pPr>
              <a:buFontTx/>
              <a:buChar char="•"/>
            </a:pPr>
            <a:r>
              <a:rPr lang="en-US" sz="1400" b="1" dirty="0" smtClean="0"/>
              <a:t> It is possible that an improper instruction was given to the examinee on how to answer the DLCQs.</a:t>
            </a:r>
          </a:p>
          <a:p>
            <a:pPr>
              <a:buFontTx/>
              <a:buChar char="•"/>
            </a:pPr>
            <a:endParaRPr lang="en-US" sz="1400" b="1" dirty="0"/>
          </a:p>
          <a:p>
            <a:pPr lvl="1">
              <a:buFontTx/>
              <a:buChar char="•"/>
            </a:pPr>
            <a:r>
              <a:rPr lang="en-US" sz="1400" b="1" dirty="0"/>
              <a:t> </a:t>
            </a:r>
            <a:r>
              <a:rPr lang="en-US" sz="1400" b="1" dirty="0" smtClean="0"/>
              <a:t>Discuss the slide and why it could be an improper instruction.</a:t>
            </a:r>
          </a:p>
          <a:p>
            <a:pPr lvl="1">
              <a:buFontTx/>
              <a:buChar char="•"/>
            </a:pPr>
            <a:endParaRPr lang="en-US" sz="1400" b="1" dirty="0"/>
          </a:p>
          <a:p>
            <a:pPr lvl="1">
              <a:buFontTx/>
              <a:buChar char="•"/>
            </a:pPr>
            <a:r>
              <a:rPr lang="en-US" sz="1400" b="1" dirty="0" smtClean="0"/>
              <a:t> Discuss why it could be a CM.</a:t>
            </a:r>
            <a:endParaRPr lang="en-US" sz="1400"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400" b="1" dirty="0" smtClean="0"/>
              <a:t> </a:t>
            </a:r>
            <a:r>
              <a:rPr lang="en-US" sz="1400" b="1" dirty="0" smtClean="0">
                <a:solidFill>
                  <a:srgbClr val="0000FF"/>
                </a:solidFill>
              </a:rPr>
              <a:t>What do you see in this slide?</a:t>
            </a:r>
          </a:p>
          <a:p>
            <a:pPr>
              <a:buFont typeface="Arial" pitchFamily="34" charset="0"/>
              <a:buChar char="•"/>
            </a:pPr>
            <a:endParaRPr lang="en-US" sz="1400" b="1" dirty="0">
              <a:solidFill>
                <a:srgbClr val="0000FF"/>
              </a:solidFill>
            </a:endParaRPr>
          </a:p>
          <a:p>
            <a:pPr>
              <a:buFont typeface="Arial" pitchFamily="34" charset="0"/>
              <a:buChar char="•"/>
            </a:pPr>
            <a:r>
              <a:rPr lang="en-US" sz="1400" b="1" dirty="0" smtClean="0">
                <a:solidFill>
                  <a:srgbClr val="0000FF"/>
                </a:solidFill>
              </a:rPr>
              <a:t> What do you think caused the response at R4?</a:t>
            </a:r>
          </a:p>
          <a:p>
            <a:pPr>
              <a:buFont typeface="Arial" pitchFamily="34" charset="0"/>
              <a:buChar char="•"/>
            </a:pPr>
            <a:endParaRPr lang="en-US" sz="1400" b="1" dirty="0">
              <a:solidFill>
                <a:srgbClr val="0000FF"/>
              </a:solidFill>
            </a:endParaRPr>
          </a:p>
          <a:p>
            <a:pPr>
              <a:buFont typeface="Arial" pitchFamily="34" charset="0"/>
              <a:buChar char="•"/>
            </a:pPr>
            <a:r>
              <a:rPr lang="en-US" sz="1400" b="1" dirty="0" smtClean="0">
                <a:solidFill>
                  <a:srgbClr val="0000FF"/>
                </a:solidFill>
              </a:rPr>
              <a:t> What caused the response at C5?</a:t>
            </a:r>
          </a:p>
          <a:p>
            <a:pPr>
              <a:buFont typeface="Arial" pitchFamily="34" charset="0"/>
              <a:buChar char="•"/>
            </a:pPr>
            <a:endParaRPr lang="en-US" sz="1400" b="1" dirty="0">
              <a:solidFill>
                <a:srgbClr val="0000FF"/>
              </a:solidFill>
            </a:endParaRPr>
          </a:p>
          <a:p>
            <a:pPr>
              <a:buFont typeface="Arial" pitchFamily="34" charset="0"/>
              <a:buChar char="•"/>
            </a:pPr>
            <a:r>
              <a:rPr lang="en-US" sz="1400" b="1" dirty="0" smtClean="0">
                <a:solidFill>
                  <a:srgbClr val="0000FF"/>
                </a:solidFill>
              </a:rPr>
              <a:t> </a:t>
            </a:r>
            <a:r>
              <a:rPr lang="en-US" sz="1400" b="1" dirty="0"/>
              <a:t>This could be </a:t>
            </a:r>
            <a:r>
              <a:rPr lang="en-US" sz="1400" b="1" dirty="0" smtClean="0"/>
              <a:t>polygraph.com </a:t>
            </a:r>
            <a:r>
              <a:rPr lang="en-US" sz="1400" b="1" dirty="0"/>
              <a:t>suggesting:</a:t>
            </a:r>
          </a:p>
          <a:p>
            <a:pPr>
              <a:buFont typeface="Arial" pitchFamily="34" charset="0"/>
              <a:buChar char="•"/>
            </a:pPr>
            <a:endParaRPr lang="en-US" sz="1400" b="1" dirty="0"/>
          </a:p>
          <a:p>
            <a:pPr lvl="1">
              <a:buFont typeface="Arial" pitchFamily="34" charset="0"/>
              <a:buChar char="•"/>
            </a:pPr>
            <a:r>
              <a:rPr lang="en-US" sz="1400" b="1" dirty="0"/>
              <a:t> </a:t>
            </a:r>
            <a:r>
              <a:rPr lang="en-US" sz="1400" b="1" dirty="0" smtClean="0"/>
              <a:t>When you hear the “control” question begin manipulating your breathing by inhaling a normal amount of air and then take a series of 5 to 7 shallow breaths with your lungs partially full of air.</a:t>
            </a:r>
            <a:r>
              <a:rPr lang="en-US" sz="1400" b="1" dirty="0" smtClean="0">
                <a:solidFill>
                  <a:schemeClr val="tx2"/>
                </a:solidFill>
              </a:rPr>
              <a:t> </a:t>
            </a:r>
            <a:endParaRPr lang="en-US" sz="1400" b="1" dirty="0">
              <a:solidFill>
                <a:srgbClr val="0000FF"/>
              </a:solidFill>
            </a:endParaRPr>
          </a:p>
        </p:txBody>
      </p:sp>
      <p:sp>
        <p:nvSpPr>
          <p:cNvPr id="4" name="Slide Number Placeholder 3"/>
          <p:cNvSpPr>
            <a:spLocks noGrp="1"/>
          </p:cNvSpPr>
          <p:nvPr>
            <p:ph type="sldNum" sz="quarter" idx="10"/>
          </p:nvPr>
        </p:nvSpPr>
        <p:spPr/>
        <p:txBody>
          <a:bodyPr/>
          <a:lstStyle/>
          <a:p>
            <a:fld id="{1EB0AE3A-52F0-42A8-8C15-246388C314D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347210"/>
          </a:xfrm>
        </p:spPr>
        <p:txBody>
          <a:bodyPr>
            <a:normAutofit lnSpcReduction="10000"/>
          </a:bodyPr>
          <a:lstStyle/>
          <a:p>
            <a:pPr marL="171450" indent="-171450">
              <a:buFont typeface="Arial" pitchFamily="34" charset="0"/>
              <a:buChar char="•"/>
            </a:pPr>
            <a:r>
              <a:rPr lang="en-US" b="1" dirty="0" smtClean="0">
                <a:solidFill>
                  <a:srgbClr val="0000FF"/>
                </a:solidFill>
              </a:rPr>
              <a:t>Get back to basics</a:t>
            </a:r>
            <a:r>
              <a:rPr lang="en-US" b="1" dirty="0" smtClean="0"/>
              <a:t> – Discussed in 1</a:t>
            </a:r>
            <a:r>
              <a:rPr lang="en-US" b="1" baseline="30000" dirty="0" smtClean="0"/>
              <a:t>st</a:t>
            </a:r>
            <a:r>
              <a:rPr lang="en-US" b="1" dirty="0" smtClean="0"/>
              <a:t> slideshow – need clean test data</a:t>
            </a:r>
          </a:p>
          <a:p>
            <a:endParaRPr lang="en-US" b="1" dirty="0" smtClean="0">
              <a:solidFill>
                <a:srgbClr val="0000FF"/>
              </a:solidFill>
            </a:endParaRPr>
          </a:p>
          <a:p>
            <a:pPr marL="171450" indent="-171450">
              <a:buFont typeface="Arial" pitchFamily="34" charset="0"/>
              <a:buChar char="•"/>
            </a:pPr>
            <a:r>
              <a:rPr lang="en-US" b="1" dirty="0" smtClean="0">
                <a:solidFill>
                  <a:srgbClr val="0000CC"/>
                </a:solidFill>
              </a:rPr>
              <a:t>Good interpersonal skills</a:t>
            </a:r>
            <a:r>
              <a:rPr lang="en-US" b="1" dirty="0" smtClean="0"/>
              <a:t> -  PPP – lack critical thinking – not inquisitive – challenge inconsistencies in a non-confrontational manner </a:t>
            </a:r>
          </a:p>
          <a:p>
            <a:pPr marL="171450" indent="-171450">
              <a:buFont typeface="Arial" pitchFamily="34" charset="0"/>
              <a:buChar char="•"/>
            </a:pPr>
            <a:endParaRPr lang="en-US" b="1" dirty="0">
              <a:solidFill>
                <a:srgbClr val="0000CC"/>
              </a:solidFill>
            </a:endParaRPr>
          </a:p>
          <a:p>
            <a:pPr marL="171450" indent="-171450">
              <a:buFont typeface="Arial" pitchFamily="34" charset="0"/>
              <a:buChar char="•"/>
            </a:pPr>
            <a:r>
              <a:rPr lang="en-US" b="1" dirty="0" smtClean="0">
                <a:solidFill>
                  <a:srgbClr val="0000CC"/>
                </a:solidFill>
              </a:rPr>
              <a:t>Properly functioning instruments (includes all components)</a:t>
            </a:r>
            <a:r>
              <a:rPr lang="en-US" b="1" dirty="0" smtClean="0"/>
              <a:t> – Leaking CV channel, a broken EDA, or a limp PN tube?</a:t>
            </a:r>
          </a:p>
          <a:p>
            <a:pPr marL="171450" indent="-171450">
              <a:buFont typeface="Arial" pitchFamily="34" charset="0"/>
              <a:buChar char="•"/>
            </a:pPr>
            <a:endParaRPr lang="en-US" b="1" dirty="0">
              <a:solidFill>
                <a:srgbClr val="0000CC"/>
              </a:solidFill>
            </a:endParaRPr>
          </a:p>
          <a:p>
            <a:pPr marL="171450" indent="-171450">
              <a:buFont typeface="Arial" pitchFamily="34" charset="0"/>
              <a:buChar char="•"/>
            </a:pPr>
            <a:r>
              <a:rPr lang="en-US" b="1" dirty="0" smtClean="0">
                <a:solidFill>
                  <a:srgbClr val="0000CC"/>
                </a:solidFill>
              </a:rPr>
              <a:t>Properly placed components</a:t>
            </a:r>
            <a:r>
              <a:rPr lang="en-US" b="1" dirty="0" smtClean="0"/>
              <a:t> – PN tubes: Stretched to backbone – around beltline; EDA plates so tight fingertips turn blue; CV cuff loose, on the elbow, against the underarm, pressure too low or too high.</a:t>
            </a:r>
          </a:p>
          <a:p>
            <a:pPr marL="171450" indent="-171450">
              <a:buFont typeface="Arial" pitchFamily="34" charset="0"/>
              <a:buChar char="•"/>
            </a:pPr>
            <a:endParaRPr lang="en-US" b="1" dirty="0">
              <a:solidFill>
                <a:srgbClr val="0000CC"/>
              </a:solidFill>
            </a:endParaRPr>
          </a:p>
          <a:p>
            <a:pPr marL="171450" indent="-171450">
              <a:buFont typeface="Arial" pitchFamily="34" charset="0"/>
              <a:buChar char="•"/>
            </a:pPr>
            <a:r>
              <a:rPr lang="en-US" b="1" dirty="0" smtClean="0">
                <a:solidFill>
                  <a:srgbClr val="0000CC"/>
                </a:solidFill>
              </a:rPr>
              <a:t>Good operations</a:t>
            </a:r>
            <a:r>
              <a:rPr lang="en-US" b="1" dirty="0" smtClean="0"/>
              <a:t> – Record 20 seconds X &amp; XX; Question spacing does not fit examinee’s physiology (e.g., 10 to 12 seconds between questions); Proper sensitivity in all components; Not using standardized chart markings; Not allowing to return to homeostasis</a:t>
            </a:r>
          </a:p>
          <a:p>
            <a:pPr marL="171450" indent="-171450">
              <a:buFont typeface="Arial" pitchFamily="34" charset="0"/>
              <a:buChar char="•"/>
            </a:pPr>
            <a:endParaRPr lang="en-US" b="1" dirty="0"/>
          </a:p>
          <a:p>
            <a:pPr marL="171450" indent="-171450">
              <a:buFont typeface="Arial" pitchFamily="34" charset="0"/>
              <a:buChar char="•"/>
            </a:pPr>
            <a:r>
              <a:rPr lang="en-US" b="1" dirty="0" smtClean="0">
                <a:solidFill>
                  <a:srgbClr val="0000CC"/>
                </a:solidFill>
              </a:rPr>
              <a:t>Global evaluation</a:t>
            </a:r>
            <a:r>
              <a:rPr lang="en-US" b="1" dirty="0" smtClean="0"/>
              <a:t> – What does the whole picture tell you?  Do you see physiological criteria that is beyond what should be seen in a polygraph examination?</a:t>
            </a:r>
          </a:p>
          <a:p>
            <a:pPr marL="628650" lvl="1" indent="-171450">
              <a:buFont typeface="Arial" pitchFamily="34" charset="0"/>
              <a:buChar char="•"/>
            </a:pPr>
            <a:r>
              <a:rPr lang="en-US" b="1" dirty="0" smtClean="0"/>
              <a:t>Most NCCA trained examiners conduct a global evaluation to identify artifacts – CM features</a:t>
            </a:r>
          </a:p>
          <a:p>
            <a:pPr marL="628650" lvl="1" indent="-171450">
              <a:buFont typeface="Arial" pitchFamily="34" charset="0"/>
              <a:buChar char="•"/>
            </a:pPr>
            <a:r>
              <a:rPr lang="en-US" b="1" dirty="0" smtClean="0"/>
              <a:t>After the numeric decision there should be a global evaluation of the test data – Why?  Looking for consistent, significant responses at relevant issues – looking for patterns of behavior consistent with CM</a:t>
            </a:r>
          </a:p>
          <a:p>
            <a:pPr marL="171450" indent="-171450">
              <a:buFont typeface="Arial" pitchFamily="34" charset="0"/>
              <a:buChar char="•"/>
            </a:pPr>
            <a:endParaRPr lang="en-US" b="1" dirty="0">
              <a:solidFill>
                <a:srgbClr val="0000CC"/>
              </a:solidFill>
            </a:endParaRPr>
          </a:p>
          <a:p>
            <a:pPr marL="171450" indent="-171450">
              <a:buFont typeface="Arial" pitchFamily="34" charset="0"/>
              <a:buChar char="•"/>
            </a:pPr>
            <a:endParaRPr lang="en-US" b="1" dirty="0">
              <a:solidFill>
                <a:srgbClr val="0000CC"/>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2</a:t>
            </a:fld>
            <a:endParaRPr lang="en-US" dirty="0"/>
          </a:p>
        </p:txBody>
      </p:sp>
    </p:spTree>
    <p:extLst>
      <p:ext uri="{BB962C8B-B14F-4D97-AF65-F5344CB8AC3E}">
        <p14:creationId xmlns:p14="http://schemas.microsoft.com/office/powerpoint/2010/main" val="412276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B5B8C-67D8-4DC4-A8AC-641E907AC5A9}" type="slidenum">
              <a:rPr lang="en-US"/>
              <a:pPr/>
              <a:t>20</a:t>
            </a:fld>
            <a:endParaRPr lang="en-US"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normAutofit/>
          </a:bodyPr>
          <a:lstStyle/>
          <a:p>
            <a:pPr>
              <a:buFontTx/>
              <a:buChar char="•"/>
            </a:pPr>
            <a:r>
              <a:rPr lang="en-US" sz="1400" b="1" dirty="0"/>
              <a:t> </a:t>
            </a:r>
            <a:r>
              <a:rPr lang="en-US" sz="1400" b="1" dirty="0" smtClean="0">
                <a:solidFill>
                  <a:srgbClr val="0000FF"/>
                </a:solidFill>
              </a:rPr>
              <a:t>Do you think the breathing in this slide is slow?</a:t>
            </a:r>
          </a:p>
          <a:p>
            <a:pPr>
              <a:buFontTx/>
              <a:buChar char="•"/>
            </a:pPr>
            <a:endParaRPr lang="en-US" sz="1400" b="1" dirty="0">
              <a:solidFill>
                <a:srgbClr val="0000FF"/>
              </a:solidFill>
            </a:endParaRPr>
          </a:p>
          <a:p>
            <a:pPr>
              <a:buFontTx/>
              <a:buChar char="•"/>
            </a:pPr>
            <a:r>
              <a:rPr lang="en-US" sz="1400" b="1" dirty="0" smtClean="0">
                <a:solidFill>
                  <a:srgbClr val="0000FF"/>
                </a:solidFill>
              </a:rPr>
              <a:t> Breathing in this slide is probably 10-12 BPM – </a:t>
            </a:r>
            <a:r>
              <a:rPr lang="en-US" sz="1400" b="1" dirty="0" err="1" smtClean="0">
                <a:solidFill>
                  <a:srgbClr val="0000FF"/>
                </a:solidFill>
              </a:rPr>
              <a:t>Bradypnea</a:t>
            </a:r>
            <a:r>
              <a:rPr lang="en-US" sz="1400" b="1" dirty="0" smtClean="0">
                <a:solidFill>
                  <a:srgbClr val="0000FF"/>
                </a:solidFill>
              </a:rPr>
              <a:t> is rare so when it occurs in a polygraph exam must question why?</a:t>
            </a:r>
          </a:p>
          <a:p>
            <a:pPr>
              <a:buFontTx/>
              <a:buChar char="•"/>
            </a:pPr>
            <a:endParaRPr lang="en-US" sz="1400" b="1" dirty="0">
              <a:solidFill>
                <a:srgbClr val="0000FF"/>
              </a:solidFill>
            </a:endParaRPr>
          </a:p>
          <a:p>
            <a:pPr>
              <a:buFontTx/>
              <a:buChar char="•"/>
            </a:pPr>
            <a:r>
              <a:rPr lang="en-US" sz="1400" b="1" dirty="0" smtClean="0">
                <a:solidFill>
                  <a:srgbClr val="0000FF"/>
                </a:solidFill>
              </a:rPr>
              <a:t> </a:t>
            </a:r>
            <a:r>
              <a:rPr lang="en-US" sz="1400" b="1" dirty="0" smtClean="0"/>
              <a:t>In the slide we see that examinee is responding to the relevant question in this DI test.</a:t>
            </a:r>
            <a:endParaRPr lang="en-US" sz="1400" b="1"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1620A9-4B2F-4820-AE47-F29A8E68DE28}" type="slidenum">
              <a:rPr lang="en-US"/>
              <a:pPr/>
              <a:t>21</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normAutofit/>
          </a:bodyPr>
          <a:lstStyle/>
          <a:p>
            <a:pPr>
              <a:buFontTx/>
              <a:buChar char="•"/>
            </a:pPr>
            <a:r>
              <a:rPr lang="en-US" sz="1400" b="1" dirty="0" smtClean="0"/>
              <a:t> </a:t>
            </a:r>
            <a:r>
              <a:rPr lang="en-US" sz="1400" b="1" dirty="0" smtClean="0">
                <a:solidFill>
                  <a:srgbClr val="0000FF"/>
                </a:solidFill>
              </a:rPr>
              <a:t>Breathing at the relevant question is about 6 BPM.  What does that suggest to you?</a:t>
            </a:r>
          </a:p>
          <a:p>
            <a:pPr>
              <a:buFontTx/>
              <a:buChar char="•"/>
            </a:pPr>
            <a:endParaRPr lang="en-US" sz="1400" b="1" dirty="0">
              <a:solidFill>
                <a:srgbClr val="0000FF"/>
              </a:solidFill>
            </a:endParaRPr>
          </a:p>
          <a:p>
            <a:pPr>
              <a:buFontTx/>
              <a:buChar char="•"/>
            </a:pPr>
            <a:r>
              <a:rPr lang="en-US" sz="1400" b="1" dirty="0" smtClean="0">
                <a:solidFill>
                  <a:srgbClr val="0000FF"/>
                </a:solidFill>
              </a:rPr>
              <a:t> Breathing increased at the DLCQ.  Why?</a:t>
            </a:r>
          </a:p>
          <a:p>
            <a:pPr>
              <a:buFontTx/>
              <a:buChar char="•"/>
            </a:pPr>
            <a:endParaRPr lang="en-US" sz="1400" b="1" dirty="0">
              <a:solidFill>
                <a:srgbClr val="0000FF"/>
              </a:solidFill>
            </a:endParaRPr>
          </a:p>
          <a:p>
            <a:pPr lvl="1">
              <a:buFontTx/>
              <a:buChar char="•"/>
            </a:pPr>
            <a:r>
              <a:rPr lang="en-US" sz="1400" b="1" dirty="0">
                <a:solidFill>
                  <a:srgbClr val="0000FF"/>
                </a:solidFill>
              </a:rPr>
              <a:t> </a:t>
            </a:r>
            <a:r>
              <a:rPr lang="en-US" sz="1400" b="1" dirty="0" smtClean="0">
                <a:solidFill>
                  <a:srgbClr val="0000FF"/>
                </a:solidFill>
              </a:rPr>
              <a:t>Is it possible that the increase rate in breathing is due to recovery from the very slow breathing at the relevant question?</a:t>
            </a:r>
          </a:p>
          <a:p>
            <a:pPr lvl="1">
              <a:buFontTx/>
              <a:buChar char="•"/>
            </a:pPr>
            <a:endParaRPr lang="en-US" sz="1400" b="1" dirty="0">
              <a:solidFill>
                <a:srgbClr val="0000FF"/>
              </a:solidFill>
            </a:endParaRPr>
          </a:p>
          <a:p>
            <a:pPr lvl="1">
              <a:buFontTx/>
              <a:buChar char="•"/>
            </a:pPr>
            <a:r>
              <a:rPr lang="en-US" sz="1400" b="1" dirty="0" smtClean="0">
                <a:solidFill>
                  <a:srgbClr val="0000FF"/>
                </a:solidFill>
              </a:rPr>
              <a:t> Do you think the change in breathing rate at the comparison question could be attributed to other causes?</a:t>
            </a:r>
          </a:p>
          <a:p>
            <a:pPr lvl="1">
              <a:buFontTx/>
              <a:buChar char="•"/>
            </a:pPr>
            <a:endParaRPr lang="en-US" sz="1400" b="1" dirty="0">
              <a:solidFill>
                <a:srgbClr val="0000FF"/>
              </a:solidFill>
            </a:endParaRPr>
          </a:p>
          <a:p>
            <a:pPr>
              <a:buFontTx/>
              <a:buChar char="•"/>
            </a:pPr>
            <a:r>
              <a:rPr lang="en-US" sz="1400" b="1" dirty="0" smtClean="0">
                <a:solidFill>
                  <a:srgbClr val="0000FF"/>
                </a:solidFill>
              </a:rPr>
              <a:t> What do you see in the other channels?</a:t>
            </a:r>
            <a:endParaRPr lang="en-US" sz="1400"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D1153C-F3BF-46F6-B978-20328E4934C7}" type="slidenum">
              <a:rPr lang="en-US"/>
              <a:pPr/>
              <a:t>22</a:t>
            </a:fld>
            <a:endParaRPr lang="en-US"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pPr>
              <a:buFontTx/>
              <a:buChar char="•"/>
            </a:pPr>
            <a:r>
              <a:rPr lang="en-US" b="1" dirty="0" smtClean="0">
                <a:solidFill>
                  <a:srgbClr val="0000CC"/>
                </a:solidFill>
              </a:rPr>
              <a:t> </a:t>
            </a:r>
            <a:r>
              <a:rPr lang="en-US" sz="1400" b="1" dirty="0" smtClean="0">
                <a:solidFill>
                  <a:srgbClr val="0000CC"/>
                </a:solidFill>
              </a:rPr>
              <a:t>Do you see anything that appears atypical?</a:t>
            </a:r>
          </a:p>
          <a:p>
            <a:pPr>
              <a:buFontTx/>
              <a:buChar char="•"/>
            </a:pPr>
            <a:endParaRPr lang="en-US" sz="1400" b="1" dirty="0">
              <a:solidFill>
                <a:srgbClr val="0000CC"/>
              </a:solidFill>
            </a:endParaRPr>
          </a:p>
          <a:p>
            <a:pPr>
              <a:buFontTx/>
              <a:buChar char="•"/>
            </a:pPr>
            <a:r>
              <a:rPr lang="en-US" sz="1400" b="1" dirty="0" smtClean="0">
                <a:solidFill>
                  <a:srgbClr val="0000CC"/>
                </a:solidFill>
              </a:rPr>
              <a:t> Anything in the PN </a:t>
            </a:r>
            <a:r>
              <a:rPr lang="en-US" sz="1400" b="1" dirty="0" err="1" smtClean="0">
                <a:solidFill>
                  <a:srgbClr val="0000CC"/>
                </a:solidFill>
              </a:rPr>
              <a:t>channnels</a:t>
            </a:r>
            <a:r>
              <a:rPr lang="en-US" sz="1400" b="1" dirty="0" smtClean="0">
                <a:solidFill>
                  <a:srgbClr val="0000CC"/>
                </a:solidFill>
              </a:rPr>
              <a:t>?</a:t>
            </a:r>
          </a:p>
          <a:p>
            <a:pPr>
              <a:buFontTx/>
              <a:buChar char="•"/>
            </a:pPr>
            <a:endParaRPr lang="en-US" sz="1400" b="1" dirty="0">
              <a:solidFill>
                <a:srgbClr val="0000CC"/>
              </a:solidFill>
            </a:endParaRPr>
          </a:p>
          <a:p>
            <a:pPr>
              <a:buFontTx/>
              <a:buChar char="•"/>
            </a:pPr>
            <a:r>
              <a:rPr lang="en-US" sz="1400" b="1" dirty="0" smtClean="0">
                <a:solidFill>
                  <a:srgbClr val="0000CC"/>
                </a:solidFill>
              </a:rPr>
              <a:t> What do you think is going on?</a:t>
            </a:r>
          </a:p>
          <a:p>
            <a:pPr>
              <a:buFontTx/>
              <a:buChar char="•"/>
            </a:pPr>
            <a:endParaRPr lang="en-US" sz="1400" b="1" dirty="0">
              <a:solidFill>
                <a:srgbClr val="0000CC"/>
              </a:solidFill>
            </a:endParaRPr>
          </a:p>
          <a:p>
            <a:endParaRPr lang="en-US" b="1" dirty="0"/>
          </a:p>
          <a:p>
            <a:pPr>
              <a:buFont typeface="Arial" pitchFamily="34" charset="0"/>
              <a:buChar char="•"/>
            </a:pPr>
            <a:r>
              <a:rPr lang="en-US" b="1" dirty="0" smtClean="0">
                <a:solidFill>
                  <a:srgbClr val="0000CC"/>
                </a:solidFill>
              </a:rPr>
              <a:t> </a:t>
            </a:r>
            <a:r>
              <a:rPr lang="en-US" sz="1400" b="1" dirty="0" smtClean="0"/>
              <a:t>Examinee doing multiple anal sphincter squeezes.  The act of the anal sphincter may be causing examinee’s breathing to modulate with the sphincter movement.</a:t>
            </a:r>
          </a:p>
          <a:p>
            <a:pPr>
              <a:buFont typeface="Arial" pitchFamily="34" charset="0"/>
              <a:buChar char="•"/>
            </a:pPr>
            <a:endParaRPr lang="en-US" sz="1400" b="1" dirty="0"/>
          </a:p>
          <a:p>
            <a:pPr lvl="1">
              <a:buFont typeface="Arial" pitchFamily="34" charset="0"/>
              <a:buChar char="•"/>
            </a:pPr>
            <a:r>
              <a:rPr lang="en-US" sz="1400" b="1" dirty="0" smtClean="0"/>
              <a:t> Note that the sensor pad movements match with the answer-like distortions.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68388A-B8F4-49F2-BB61-8E4C221EF252}" type="slidenum">
              <a:rPr lang="en-US"/>
              <a:pPr/>
              <a:t>23</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pPr>
              <a:buFontTx/>
              <a:buChar char="•"/>
            </a:pPr>
            <a:r>
              <a:rPr lang="en-US" b="1" dirty="0" smtClean="0">
                <a:solidFill>
                  <a:srgbClr val="0000CC"/>
                </a:solidFill>
              </a:rPr>
              <a:t> </a:t>
            </a:r>
            <a:r>
              <a:rPr lang="en-US" sz="1400" b="1" dirty="0" smtClean="0"/>
              <a:t>The picture is an Irrelevant question.  </a:t>
            </a:r>
            <a:r>
              <a:rPr lang="en-US" sz="1400" b="1" dirty="0" smtClean="0">
                <a:solidFill>
                  <a:srgbClr val="0000FF"/>
                </a:solidFill>
              </a:rPr>
              <a:t>Is there anything that arouses suspicion?</a:t>
            </a:r>
          </a:p>
          <a:p>
            <a:pPr>
              <a:buFontTx/>
              <a:buChar char="•"/>
            </a:pPr>
            <a:endParaRPr lang="en-US" sz="1400" b="1" dirty="0">
              <a:solidFill>
                <a:srgbClr val="0000FF"/>
              </a:solidFill>
            </a:endParaRPr>
          </a:p>
          <a:p>
            <a:pPr lvl="1">
              <a:buFontTx/>
              <a:buChar char="•"/>
            </a:pPr>
            <a:r>
              <a:rPr lang="en-US" sz="1400" b="1" dirty="0" smtClean="0">
                <a:solidFill>
                  <a:srgbClr val="0000FF"/>
                </a:solidFill>
              </a:rPr>
              <a:t> </a:t>
            </a:r>
            <a:r>
              <a:rPr lang="en-US" sz="1400" b="1" dirty="0" smtClean="0"/>
              <a:t>Provide an explanation for the other channels.</a:t>
            </a:r>
            <a:endParaRPr lang="en-US" sz="1400" b="1"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B93E40-3809-4E46-9B3C-BE6F1EFE54BC}" type="slidenum">
              <a:rPr lang="en-US"/>
              <a:pPr/>
              <a:t>24</a:t>
            </a:fld>
            <a:endParaRPr lang="en-US" dirty="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685800" y="4260850"/>
            <a:ext cx="5486400" cy="4725670"/>
          </a:xfrm>
        </p:spPr>
        <p:txBody>
          <a:bodyPr>
            <a:normAutofit/>
          </a:bodyPr>
          <a:lstStyle/>
          <a:p>
            <a:pPr>
              <a:buFontTx/>
              <a:buChar char="•"/>
            </a:pPr>
            <a:r>
              <a:rPr lang="en-US" sz="1400" b="1" dirty="0" smtClean="0"/>
              <a:t> </a:t>
            </a:r>
            <a:r>
              <a:rPr lang="en-US" sz="1400" b="1" dirty="0" smtClean="0">
                <a:solidFill>
                  <a:srgbClr val="0000FF"/>
                </a:solidFill>
              </a:rPr>
              <a:t>Is the response at 2C1 typical or atypical for a DLCQ?  Why?  Why not?</a:t>
            </a:r>
          </a:p>
          <a:p>
            <a:pPr>
              <a:buFontTx/>
              <a:buChar char="•"/>
            </a:pPr>
            <a:endParaRPr lang="en-US" sz="1400" b="1" dirty="0">
              <a:solidFill>
                <a:srgbClr val="0000FF"/>
              </a:solidFill>
            </a:endParaRPr>
          </a:p>
          <a:p>
            <a:pPr>
              <a:buFontTx/>
              <a:buChar char="•"/>
            </a:pPr>
            <a:r>
              <a:rPr lang="en-US" sz="1400" b="1" dirty="0" smtClean="0">
                <a:solidFill>
                  <a:srgbClr val="0000FF"/>
                </a:solidFill>
              </a:rPr>
              <a:t> Discuss responses in other channels.</a:t>
            </a:r>
          </a:p>
          <a:p>
            <a:pPr>
              <a:buFontTx/>
              <a:buChar char="•"/>
            </a:pPr>
            <a:endParaRPr lang="en-US" sz="1400" b="1" dirty="0">
              <a:solidFill>
                <a:srgbClr val="0000FF"/>
              </a:solidFill>
            </a:endParaRPr>
          </a:p>
          <a:p>
            <a:pPr>
              <a:buFontTx/>
              <a:buChar char="•"/>
            </a:pPr>
            <a:r>
              <a:rPr lang="en-US" sz="1400" b="1" dirty="0" smtClean="0">
                <a:solidFill>
                  <a:srgbClr val="0000FF"/>
                </a:solidFill>
              </a:rPr>
              <a:t> Should an irrelevant question have been asked after 2C1?  Why?  Why not?</a:t>
            </a:r>
          </a:p>
          <a:p>
            <a:pPr>
              <a:buFontTx/>
              <a:buChar char="•"/>
            </a:pPr>
            <a:endParaRPr lang="en-US" sz="1400" b="1" dirty="0">
              <a:solidFill>
                <a:srgbClr val="0000FF"/>
              </a:solidFill>
            </a:endParaRPr>
          </a:p>
          <a:p>
            <a:pPr>
              <a:buFontTx/>
              <a:buChar char="•"/>
            </a:pPr>
            <a:r>
              <a:rPr lang="en-US" sz="1400" b="1" dirty="0" smtClean="0">
                <a:solidFill>
                  <a:srgbClr val="0000FF"/>
                </a:solidFill>
              </a:rPr>
              <a:t> Do you think examinee was capable of responding in the CV channel at 3R1?</a:t>
            </a:r>
          </a:p>
          <a:p>
            <a:pPr>
              <a:buFontTx/>
              <a:buChar char="•"/>
            </a:pPr>
            <a:endParaRPr lang="en-US" sz="1400" b="1" dirty="0">
              <a:solidFill>
                <a:srgbClr val="0000FF"/>
              </a:solidFill>
            </a:endParaRPr>
          </a:p>
          <a:p>
            <a:pPr>
              <a:buFontTx/>
              <a:buChar char="•"/>
            </a:pPr>
            <a:r>
              <a:rPr lang="en-US" sz="1400" b="1" dirty="0" smtClean="0">
                <a:solidFill>
                  <a:srgbClr val="0000FF"/>
                </a:solidFill>
              </a:rPr>
              <a:t> Do you think that the first part of the EDA at 3R1 may be a continuation of response from 2C1?</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How would you describe the physiology in the tracings?</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Would you evaluate the test data?</a:t>
            </a:r>
          </a:p>
          <a:p>
            <a:pPr marL="285750" indent="-285750">
              <a:buFont typeface="Arial" pitchFamily="34" charset="0"/>
              <a:buChar char="•"/>
            </a:pPr>
            <a:endParaRPr lang="en-US" sz="1400" b="1" dirty="0">
              <a:solidFill>
                <a:srgbClr val="0000FF"/>
              </a:solidFill>
            </a:endParaRPr>
          </a:p>
          <a:p>
            <a:pPr marL="742950" lvl="1" indent="-285750">
              <a:buFont typeface="Arial" pitchFamily="34" charset="0"/>
              <a:buChar char="•"/>
            </a:pPr>
            <a:r>
              <a:rPr lang="en-US" sz="1400" b="1" dirty="0" smtClean="0"/>
              <a:t>Identify information in other channels and questions.</a:t>
            </a:r>
          </a:p>
          <a:p>
            <a:r>
              <a:rPr lang="en-US" sz="1400" b="1" dirty="0" smtClean="0">
                <a:solidFill>
                  <a:srgbClr val="0000FF"/>
                </a:solidFill>
              </a:rPr>
              <a:t>____________________________________________________</a:t>
            </a:r>
          </a:p>
          <a:p>
            <a:endParaRPr lang="en-US" sz="1400" b="1" dirty="0"/>
          </a:p>
          <a:p>
            <a:pPr marL="285750" indent="-285750">
              <a:buFont typeface="Arial" pitchFamily="34" charset="0"/>
              <a:buChar char="•"/>
            </a:pPr>
            <a:r>
              <a:rPr lang="en-US" sz="1400" b="1" u="sng" dirty="0" smtClean="0">
                <a:solidFill>
                  <a:srgbClr val="0000FF"/>
                </a:solidFill>
              </a:rPr>
              <a:t>File: 4084-13 </a:t>
            </a:r>
            <a:r>
              <a:rPr lang="en-US" sz="1400" b="1" dirty="0" smtClean="0"/>
              <a:t>- Examinee admitted to AS &amp; flexing leg muscles at the credibility questions.</a:t>
            </a:r>
          </a:p>
          <a:p>
            <a:pPr marL="285750" indent="-285750">
              <a:buFont typeface="Arial" pitchFamily="34" charset="0"/>
              <a:buChar char="•"/>
            </a:pPr>
            <a:endParaRPr lang="en-US" sz="1400" b="1" dirty="0"/>
          </a:p>
          <a:p>
            <a:pPr marL="742950" lvl="1" indent="-285750">
              <a:buFont typeface="Arial" pitchFamily="34" charset="0"/>
              <a:buChar char="•"/>
            </a:pPr>
            <a:r>
              <a:rPr lang="en-US" sz="1400" b="1" dirty="0" smtClean="0"/>
              <a:t>He claimed to have learned the CM in his Psychology class.</a:t>
            </a:r>
          </a:p>
          <a:p>
            <a:pPr marL="742950" lvl="1" indent="-285750">
              <a:buFont typeface="Arial" pitchFamily="34" charset="0"/>
              <a:buChar char="•"/>
            </a:pPr>
            <a:endParaRPr lang="en-US" sz="1400" b="1" dirty="0"/>
          </a:p>
          <a:p>
            <a:pPr marL="742950" lvl="1" indent="-285750">
              <a:buFont typeface="Arial" pitchFamily="34" charset="0"/>
              <a:buChar char="•"/>
            </a:pPr>
            <a:r>
              <a:rPr lang="en-US" sz="1400" b="1" dirty="0" smtClean="0"/>
              <a:t>Hiding drug use</a:t>
            </a:r>
            <a:endParaRPr lang="en-US" sz="1400" b="1" dirty="0"/>
          </a:p>
          <a:p>
            <a:pPr marL="742950" lvl="1" indent="-285750">
              <a:buFont typeface="Arial" pitchFamily="34" charset="0"/>
              <a:buChar char="•"/>
            </a:pPr>
            <a:endParaRPr lang="en-US" sz="1400" b="1" dirty="0"/>
          </a:p>
        </p:txBody>
      </p:sp>
      <p:sp>
        <p:nvSpPr>
          <p:cNvPr id="4" name="Slide Number Placeholder 3"/>
          <p:cNvSpPr>
            <a:spLocks noGrp="1"/>
          </p:cNvSpPr>
          <p:nvPr>
            <p:ph type="sldNum" sz="quarter" idx="10"/>
          </p:nvPr>
        </p:nvSpPr>
        <p:spPr/>
        <p:txBody>
          <a:bodyPr/>
          <a:lstStyle/>
          <a:p>
            <a:fld id="{20555AB4-F245-400C-B873-010D6DFCAE57}" type="slidenum">
              <a:rPr lang="en-US" smtClean="0"/>
              <a:pPr/>
              <a:t>25</a:t>
            </a:fld>
            <a:endParaRPr lang="en-US" dirty="0"/>
          </a:p>
        </p:txBody>
      </p:sp>
    </p:spTree>
    <p:extLst>
      <p:ext uri="{BB962C8B-B14F-4D97-AF65-F5344CB8AC3E}">
        <p14:creationId xmlns:p14="http://schemas.microsoft.com/office/powerpoint/2010/main" val="884609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3265C-C759-4010-9E0F-3F5EAEA95A50}" type="slidenum">
              <a:rPr lang="en-US"/>
              <a:pPr/>
              <a:t>26</a:t>
            </a:fld>
            <a:endParaRPr lang="en-US" dirty="0"/>
          </a:p>
        </p:txBody>
      </p:sp>
      <p:sp>
        <p:nvSpPr>
          <p:cNvPr id="247810" name="Rectangle 2"/>
          <p:cNvSpPr>
            <a:spLocks noGrp="1" noRot="1" noChangeAspect="1" noChangeArrowheads="1" noTextEdit="1"/>
          </p:cNvSpPr>
          <p:nvPr>
            <p:ph type="sldImg"/>
          </p:nvPr>
        </p:nvSpPr>
        <p:spPr>
          <a:xfrm>
            <a:off x="990600" y="696913"/>
            <a:ext cx="4648200" cy="3486150"/>
          </a:xfrm>
          <a:ln/>
        </p:spPr>
      </p:sp>
      <p:sp>
        <p:nvSpPr>
          <p:cNvPr id="247811" name="Rectangle 3"/>
          <p:cNvSpPr>
            <a:spLocks noGrp="1" noChangeArrowheads="1"/>
          </p:cNvSpPr>
          <p:nvPr>
            <p:ph type="body" idx="1"/>
          </p:nvPr>
        </p:nvSpPr>
        <p:spPr/>
        <p:txBody>
          <a:bodyPr>
            <a:normAutofit/>
          </a:bodyPr>
          <a:lstStyle/>
          <a:p>
            <a:pPr>
              <a:buFontTx/>
              <a:buChar char="•"/>
            </a:pPr>
            <a:r>
              <a:rPr lang="en-US" b="1" dirty="0" smtClean="0"/>
              <a:t> </a:t>
            </a:r>
            <a:r>
              <a:rPr lang="en-US" sz="1400" b="1" dirty="0" smtClean="0">
                <a:solidFill>
                  <a:srgbClr val="0000FF"/>
                </a:solidFill>
              </a:rPr>
              <a:t>There is obvious MV in the MV sensor.  Has the physical MV caused atypical responses in the other channels?  Explain.</a:t>
            </a:r>
            <a:endParaRPr lang="en-US" b="1" dirty="0" smtClean="0"/>
          </a:p>
          <a:p>
            <a:endParaRPr lang="en-US" b="1"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EEBB0-D9A6-4D33-BAC4-C3F9F0045B2A}" type="slidenum">
              <a:rPr lang="en-US"/>
              <a:pPr/>
              <a:t>27</a:t>
            </a:fld>
            <a:endParaRPr lang="en-US" dirty="0"/>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pPr>
              <a:buFontTx/>
              <a:buChar char="•"/>
            </a:pPr>
            <a:r>
              <a:rPr lang="en-US" b="1" dirty="0">
                <a:solidFill>
                  <a:srgbClr val="0000CC"/>
                </a:solidFill>
              </a:rPr>
              <a:t> </a:t>
            </a:r>
            <a:r>
              <a:rPr lang="en-US" b="1" dirty="0" smtClean="0">
                <a:solidFill>
                  <a:srgbClr val="0000CC"/>
                </a:solidFill>
              </a:rPr>
              <a:t>Do you think this is typical or atypical physiology?</a:t>
            </a:r>
          </a:p>
          <a:p>
            <a:pPr>
              <a:buFontTx/>
              <a:buChar char="•"/>
            </a:pPr>
            <a:endParaRPr lang="en-US" b="1" dirty="0">
              <a:solidFill>
                <a:srgbClr val="0000CC"/>
              </a:solidFill>
            </a:endParaRPr>
          </a:p>
          <a:p>
            <a:pPr lvl="1">
              <a:buFontTx/>
              <a:buChar char="•"/>
            </a:pPr>
            <a:r>
              <a:rPr lang="en-US" b="1" dirty="0">
                <a:solidFill>
                  <a:srgbClr val="0000CC"/>
                </a:solidFill>
              </a:rPr>
              <a:t> </a:t>
            </a:r>
            <a:r>
              <a:rPr lang="en-US" b="1" dirty="0" smtClean="0"/>
              <a:t>Discuss the various channels.</a:t>
            </a:r>
          </a:p>
          <a:p>
            <a:pPr lvl="1">
              <a:buFontTx/>
              <a:buChar char="•"/>
            </a:pPr>
            <a:endParaRPr lang="en-US" b="1" dirty="0"/>
          </a:p>
          <a:p>
            <a:pPr>
              <a:buFontTx/>
              <a:buChar char="•"/>
            </a:pPr>
            <a:r>
              <a:rPr lang="en-US" b="1" dirty="0" smtClean="0"/>
              <a:t> A mental CM was performed.  Examinee picked a number above 600 and counted backwards by 3s at the comparison questions.</a:t>
            </a:r>
          </a:p>
          <a:p>
            <a:pPr lvl="1">
              <a:buFontTx/>
              <a:buChar char="•"/>
            </a:pPr>
            <a:endParaRPr lang="en-US" b="1" dirty="0" smtClean="0"/>
          </a:p>
          <a:p>
            <a:pPr>
              <a:buFontTx/>
              <a:buChar char="•"/>
            </a:pPr>
            <a:endParaRPr lang="en-US" b="1" dirty="0"/>
          </a:p>
          <a:p>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AE1B3-5D29-4F04-A997-0B376BD7103F}" type="slidenum">
              <a:rPr lang="en-US"/>
              <a:pPr/>
              <a:t>28</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pPr>
              <a:buFontTx/>
              <a:buChar char="•"/>
            </a:pPr>
            <a:r>
              <a:rPr lang="en-US" dirty="0" smtClean="0">
                <a:solidFill>
                  <a:srgbClr val="0000CC"/>
                </a:solidFill>
              </a:rPr>
              <a:t> </a:t>
            </a:r>
            <a:r>
              <a:rPr lang="en-US" sz="1400" b="1" dirty="0" smtClean="0">
                <a:solidFill>
                  <a:srgbClr val="0000FF"/>
                </a:solidFill>
              </a:rPr>
              <a:t>If the sensor pad movement was not present would this exam be good to go?  Why?  Why not?</a:t>
            </a:r>
          </a:p>
          <a:p>
            <a:pPr>
              <a:buFontTx/>
              <a:buChar char="•"/>
            </a:pPr>
            <a:endParaRPr lang="en-US" sz="1400" b="1" dirty="0">
              <a:solidFill>
                <a:srgbClr val="0000FF"/>
              </a:solidFill>
            </a:endParaRPr>
          </a:p>
          <a:p>
            <a:r>
              <a:rPr lang="en-US" sz="1400" b="1" dirty="0" smtClean="0">
                <a:solidFill>
                  <a:srgbClr val="0000FF"/>
                </a:solidFill>
              </a:rPr>
              <a:t>________________________________________________________</a:t>
            </a:r>
          </a:p>
          <a:p>
            <a:endParaRPr lang="en-US" b="1" dirty="0"/>
          </a:p>
          <a:p>
            <a:pPr lvl="1">
              <a:buFontTx/>
              <a:buChar char="•"/>
            </a:pPr>
            <a:r>
              <a:rPr lang="en-US" b="1" dirty="0" smtClean="0"/>
              <a:t> </a:t>
            </a:r>
            <a:r>
              <a:rPr lang="en-US" sz="1400" b="1" dirty="0" smtClean="0">
                <a:solidFill>
                  <a:srgbClr val="000000"/>
                </a:solidFill>
              </a:rPr>
              <a:t>Examinee performed an anal sphincter </a:t>
            </a:r>
          </a:p>
          <a:p>
            <a:endParaRPr lang="en-US" b="1"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E9FB6F-3508-4763-97A7-030010D2358D}" type="slidenum">
              <a:rPr lang="en-US"/>
              <a:pPr/>
              <a:t>29</a:t>
            </a:fld>
            <a:endParaRPr lang="en-US" dirty="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normAutofit/>
          </a:bodyPr>
          <a:lstStyle/>
          <a:p>
            <a:pPr>
              <a:buFontTx/>
              <a:buChar char="•"/>
            </a:pPr>
            <a:r>
              <a:rPr lang="en-US" sz="1400" b="1" dirty="0" smtClean="0"/>
              <a:t> This should be a no-brainer.</a:t>
            </a:r>
          </a:p>
          <a:p>
            <a:pPr>
              <a:buFontTx/>
              <a:buChar char="•"/>
            </a:pPr>
            <a:endParaRPr lang="en-US" sz="1400" b="1" dirty="0"/>
          </a:p>
          <a:p>
            <a:pPr>
              <a:buFontTx/>
              <a:buChar char="•"/>
            </a:pPr>
            <a:r>
              <a:rPr lang="en-US" sz="1400" b="1" dirty="0" smtClean="0">
                <a:solidFill>
                  <a:srgbClr val="0000FF"/>
                </a:solidFill>
              </a:rPr>
              <a:t> Have students pick out the atypical physiology in each channel.</a:t>
            </a:r>
            <a:endParaRPr lang="en-US" sz="1400" b="1" dirty="0">
              <a:solidFill>
                <a:srgbClr val="0000FF"/>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b="1" dirty="0" smtClean="0">
                <a:solidFill>
                  <a:srgbClr val="0000CC"/>
                </a:solidFill>
              </a:rPr>
              <a:t>Not necessarily atypical – Why?</a:t>
            </a:r>
            <a:r>
              <a:rPr lang="en-US" b="1" dirty="0" smtClean="0"/>
              <a:t>  There is 4 physiological aspects to every chart containing test data:</a:t>
            </a:r>
          </a:p>
          <a:p>
            <a:pPr marL="628650" lvl="1" indent="-171450">
              <a:buFont typeface="Arial" pitchFamily="34" charset="0"/>
              <a:buChar char="•"/>
            </a:pPr>
            <a:r>
              <a:rPr lang="en-US" b="1" dirty="0" smtClean="0">
                <a:solidFill>
                  <a:srgbClr val="0000CC"/>
                </a:solidFill>
              </a:rPr>
              <a:t>(1) When sitting at rest the examinee should display normal physiology when they do not suspect that a test has begun.  (This is their norm).</a:t>
            </a:r>
          </a:p>
          <a:p>
            <a:pPr marL="628650" lvl="1" indent="-171450">
              <a:buFont typeface="Arial" pitchFamily="34" charset="0"/>
              <a:buChar char="•"/>
            </a:pPr>
            <a:r>
              <a:rPr lang="en-US" b="1" dirty="0" smtClean="0">
                <a:solidFill>
                  <a:srgbClr val="0000CC"/>
                </a:solidFill>
              </a:rPr>
              <a:t>(2) When a stimulus is applied (test question) there is a physiological response or reaction to that applied stimulus.</a:t>
            </a:r>
          </a:p>
          <a:p>
            <a:pPr marL="628650" lvl="1" indent="-171450">
              <a:buFont typeface="Arial" pitchFamily="34" charset="0"/>
              <a:buChar char="•"/>
            </a:pPr>
            <a:r>
              <a:rPr lang="en-US" b="1" dirty="0" smtClean="0">
                <a:solidFill>
                  <a:srgbClr val="0000CC"/>
                </a:solidFill>
              </a:rPr>
              <a:t>(3) At some point depending on the physiology of the examinee there is a return to homeostasis (recovery).</a:t>
            </a:r>
          </a:p>
          <a:p>
            <a:pPr marL="628650" lvl="1" indent="-171450">
              <a:buFont typeface="Arial" pitchFamily="34" charset="0"/>
              <a:buChar char="•"/>
            </a:pPr>
            <a:r>
              <a:rPr lang="en-US" b="1" dirty="0" smtClean="0">
                <a:solidFill>
                  <a:srgbClr val="0000CC"/>
                </a:solidFill>
              </a:rPr>
              <a:t>(4) Everything else is some form of artifact or distortion (SN, C, CT, SW, DB, answer distortion)</a:t>
            </a:r>
          </a:p>
          <a:p>
            <a:pPr marL="1085850" lvl="2" indent="-171450">
              <a:buFont typeface="Arial" pitchFamily="34" charset="0"/>
              <a:buChar char="•"/>
            </a:pPr>
            <a:r>
              <a:rPr lang="en-US" b="1" dirty="0" smtClean="0"/>
              <a:t>Whether norm, reaction, recovery or artifact – all leave a signature.</a:t>
            </a:r>
          </a:p>
          <a:p>
            <a:pPr marL="1085850" lvl="2" indent="-171450">
              <a:buFont typeface="Arial" pitchFamily="34" charset="0"/>
              <a:buChar char="•"/>
            </a:pPr>
            <a:endParaRPr lang="en-US" b="1" dirty="0"/>
          </a:p>
          <a:p>
            <a:pPr marL="171450" indent="-171450">
              <a:buFont typeface="Arial" pitchFamily="34" charset="0"/>
              <a:buChar char="•"/>
            </a:pPr>
            <a:r>
              <a:rPr lang="en-US" b="1" dirty="0" smtClean="0">
                <a:solidFill>
                  <a:srgbClr val="0000CC"/>
                </a:solidFill>
              </a:rPr>
              <a:t>When does the signatures become atypical?</a:t>
            </a:r>
          </a:p>
          <a:p>
            <a:pPr marL="628650" lvl="1" indent="-171450">
              <a:buFont typeface="Arial" pitchFamily="34" charset="0"/>
              <a:buChar char="•"/>
            </a:pPr>
            <a:r>
              <a:rPr lang="en-US" b="1" dirty="0" smtClean="0"/>
              <a:t>When they look dramatically different than the typical physiology.</a:t>
            </a:r>
          </a:p>
          <a:p>
            <a:pPr marL="628650" lvl="1" indent="-171450">
              <a:buFont typeface="Arial" pitchFamily="34" charset="0"/>
              <a:buChar char="•"/>
            </a:pPr>
            <a:r>
              <a:rPr lang="en-US" b="1" dirty="0" smtClean="0"/>
              <a:t>When a pattern develops (e.g., only SN at the comparison questions)</a:t>
            </a:r>
          </a:p>
          <a:p>
            <a:pPr marL="628650" lvl="1" indent="-171450">
              <a:buFont typeface="Arial" pitchFamily="34" charset="0"/>
              <a:buChar char="•"/>
            </a:pPr>
            <a:r>
              <a:rPr lang="en-US" b="1" dirty="0" smtClean="0"/>
              <a:t>When globally the physiology no longer looks normal for the individual being tested.</a:t>
            </a:r>
          </a:p>
          <a:p>
            <a:pPr marL="628650" lvl="1" indent="-171450">
              <a:buFont typeface="Arial" pitchFamily="34" charset="0"/>
              <a:buChar char="•"/>
            </a:pPr>
            <a:endParaRPr lang="en-US" b="1" dirty="0"/>
          </a:p>
          <a:p>
            <a:pPr marL="171450" indent="-171450">
              <a:buFont typeface="Arial" pitchFamily="34" charset="0"/>
              <a:buChar char="•"/>
            </a:pPr>
            <a:r>
              <a:rPr lang="en-US" b="1" dirty="0" smtClean="0">
                <a:solidFill>
                  <a:srgbClr val="0000CC"/>
                </a:solidFill>
              </a:rPr>
              <a:t>Unaware of the physiology</a:t>
            </a:r>
            <a:r>
              <a:rPr lang="en-US" b="1" dirty="0" smtClean="0"/>
              <a:t> – Not aware that the cognitive process of performing a mental CM may affect PN, EDA, &amp; CV channels in a way that appears atypical.</a:t>
            </a:r>
            <a:endParaRPr lang="en-US" b="1" dirty="0" smtClean="0">
              <a:solidFill>
                <a:srgbClr val="0000CC"/>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3</a:t>
            </a:fld>
            <a:endParaRPr lang="en-US" dirty="0"/>
          </a:p>
        </p:txBody>
      </p:sp>
    </p:spTree>
    <p:extLst>
      <p:ext uri="{BB962C8B-B14F-4D97-AF65-F5344CB8AC3E}">
        <p14:creationId xmlns:p14="http://schemas.microsoft.com/office/powerpoint/2010/main" val="4051868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B4139-4CDA-469D-9394-638A29E852F9}" type="slidenum">
              <a:rPr lang="en-US"/>
              <a:pPr/>
              <a:t>30</a:t>
            </a:fld>
            <a:endParaRPr lang="en-US" dirty="0"/>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normAutofit/>
          </a:bodyPr>
          <a:lstStyle/>
          <a:p>
            <a:pPr>
              <a:buFontTx/>
              <a:buChar char="•"/>
            </a:pPr>
            <a:r>
              <a:rPr lang="en-US" b="1" dirty="0" smtClean="0">
                <a:solidFill>
                  <a:srgbClr val="0000CC"/>
                </a:solidFill>
              </a:rPr>
              <a:t> </a:t>
            </a:r>
            <a:r>
              <a:rPr lang="en-US" sz="1400" b="1" dirty="0" smtClean="0">
                <a:solidFill>
                  <a:srgbClr val="0000CC"/>
                </a:solidFill>
              </a:rPr>
              <a:t>Initiate a discussion regarding the test data.</a:t>
            </a:r>
          </a:p>
          <a:p>
            <a:pPr>
              <a:buFontTx/>
              <a:buChar char="•"/>
            </a:pPr>
            <a:endParaRPr lang="en-US" sz="1400" b="1" dirty="0">
              <a:solidFill>
                <a:srgbClr val="0000CC"/>
              </a:solidFill>
            </a:endParaRPr>
          </a:p>
          <a:p>
            <a:pPr>
              <a:buFontTx/>
              <a:buChar char="•"/>
            </a:pPr>
            <a:r>
              <a:rPr lang="en-US" sz="1400" b="1" dirty="0" smtClean="0">
                <a:solidFill>
                  <a:srgbClr val="0000CC"/>
                </a:solidFill>
              </a:rPr>
              <a:t> Also comment on the poor operations – asking a question when </a:t>
            </a:r>
            <a:r>
              <a:rPr lang="en-US" sz="1400" b="1" dirty="0" err="1" smtClean="0">
                <a:solidFill>
                  <a:srgbClr val="0000CC"/>
                </a:solidFill>
              </a:rPr>
              <a:t>hyperpnea</a:t>
            </a:r>
            <a:r>
              <a:rPr lang="en-US" sz="1400" b="1" dirty="0" smtClean="0">
                <a:solidFill>
                  <a:srgbClr val="0000CC"/>
                </a:solidFill>
              </a:rPr>
              <a:t> is taking place.</a:t>
            </a:r>
            <a:endParaRPr lang="en-US" sz="1400"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333500-977A-4371-A717-E93C78FD4E8A}" type="slidenum">
              <a:rPr lang="en-US"/>
              <a:pPr/>
              <a:t>31</a:t>
            </a:fld>
            <a:endParaRPr lang="en-US" dirty="0"/>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normAutofit/>
          </a:bodyPr>
          <a:lstStyle/>
          <a:p>
            <a:pPr>
              <a:buFontTx/>
              <a:buChar char="•"/>
            </a:pPr>
            <a:r>
              <a:rPr lang="en-US" sz="1400" b="1" dirty="0">
                <a:solidFill>
                  <a:srgbClr val="0000CC"/>
                </a:solidFill>
              </a:rPr>
              <a:t> </a:t>
            </a:r>
            <a:r>
              <a:rPr lang="en-US" sz="1400" b="1" dirty="0" smtClean="0">
                <a:solidFill>
                  <a:srgbClr val="0000CC"/>
                </a:solidFill>
              </a:rPr>
              <a:t>Do you think the test data is atypical?  Why?  Why not?</a:t>
            </a:r>
          </a:p>
          <a:p>
            <a:pPr>
              <a:buFontTx/>
              <a:buChar char="•"/>
            </a:pPr>
            <a:endParaRPr lang="en-US" sz="1400" b="1" dirty="0">
              <a:solidFill>
                <a:srgbClr val="0000CC"/>
              </a:solidFill>
            </a:endParaRPr>
          </a:p>
          <a:p>
            <a:pPr lvl="1">
              <a:buFontTx/>
              <a:buChar char="•"/>
            </a:pPr>
            <a:r>
              <a:rPr lang="en-US" sz="1400" b="1" dirty="0" smtClean="0">
                <a:solidFill>
                  <a:srgbClr val="0000CC"/>
                </a:solidFill>
              </a:rPr>
              <a:t> </a:t>
            </a:r>
            <a:r>
              <a:rPr lang="en-US" sz="1400" b="1" dirty="0" smtClean="0"/>
              <a:t>Discuss each channel.</a:t>
            </a:r>
          </a:p>
          <a:p>
            <a:pPr lvl="1">
              <a:buFontTx/>
              <a:buChar char="•"/>
            </a:pPr>
            <a:endParaRPr lang="en-US" sz="1400" b="1" dirty="0"/>
          </a:p>
          <a:p>
            <a:pPr>
              <a:buFontTx/>
              <a:buChar char="•"/>
            </a:pPr>
            <a:r>
              <a:rPr lang="en-US" sz="1400" b="1" dirty="0" smtClean="0"/>
              <a:t> Mental CM – Picked a number above 700 and counted backwards by 7s.</a:t>
            </a:r>
            <a:endParaRPr lang="en-US" sz="14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TDA evaluation criteria:  </a:t>
            </a:r>
          </a:p>
          <a:p>
            <a:endParaRPr lang="en-US" sz="1400" b="1" dirty="0" smtClean="0">
              <a:solidFill>
                <a:srgbClr val="0000FF"/>
              </a:solidFill>
            </a:endParaRPr>
          </a:p>
          <a:p>
            <a:pPr marL="742950" lvl="1" indent="-285750">
              <a:buFont typeface="Arial" pitchFamily="34" charset="0"/>
              <a:buChar char="•"/>
            </a:pPr>
            <a:r>
              <a:rPr lang="en-US" sz="1400" b="1" dirty="0" smtClean="0"/>
              <a:t>(1) Primary feature: Amplitude; </a:t>
            </a:r>
          </a:p>
          <a:p>
            <a:pPr marL="742950" lvl="1" indent="-285750">
              <a:buFont typeface="Arial" pitchFamily="34" charset="0"/>
              <a:buChar char="•"/>
            </a:pPr>
            <a:r>
              <a:rPr lang="en-US" sz="1400" b="1" dirty="0" smtClean="0"/>
              <a:t>(2) Secondary features:  Complexity and Duration.</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solidFill>
                  <a:srgbClr val="0000FF"/>
                </a:solidFill>
              </a:rPr>
              <a:t>What causes changes in the EDR channel tracing?</a:t>
            </a:r>
            <a:r>
              <a:rPr lang="en-US" sz="1400" b="1" dirty="0" smtClean="0"/>
              <a:t> </a:t>
            </a:r>
          </a:p>
          <a:p>
            <a:endParaRPr lang="en-US" sz="1400" b="1" dirty="0" smtClean="0"/>
          </a:p>
          <a:p>
            <a:pPr marL="742950" lvl="1" indent="-285750">
              <a:buFont typeface="Arial" pitchFamily="34" charset="0"/>
              <a:buChar char="•"/>
            </a:pPr>
            <a:r>
              <a:rPr lang="en-US" sz="1400" b="1" dirty="0" smtClean="0"/>
              <a:t>Sweat gland activity is the simple answer.</a:t>
            </a:r>
          </a:p>
          <a:p>
            <a:pPr marL="742950" lvl="1" indent="-285750">
              <a:buFont typeface="Arial" pitchFamily="34" charset="0"/>
              <a:buChar char="•"/>
            </a:pPr>
            <a:r>
              <a:rPr lang="en-US" sz="1400" b="1" dirty="0" smtClean="0"/>
              <a:t>The difficult answer is that many things can cause changes in the EDR channel tracing.</a:t>
            </a:r>
          </a:p>
          <a:p>
            <a:pPr lvl="1"/>
            <a:endParaRPr lang="en-US" sz="1400" b="1" dirty="0" smtClean="0"/>
          </a:p>
          <a:p>
            <a:pPr marL="1200150" lvl="2" indent="-285750">
              <a:buFont typeface="Arial" pitchFamily="34" charset="0"/>
              <a:buChar char="•"/>
            </a:pPr>
            <a:r>
              <a:rPr lang="en-US" sz="1400" b="1" dirty="0" smtClean="0"/>
              <a:t>Nervous tension – brought on by lying</a:t>
            </a:r>
          </a:p>
          <a:p>
            <a:pPr marL="1200150" lvl="2" indent="-285750">
              <a:buFont typeface="Arial" pitchFamily="34" charset="0"/>
              <a:buChar char="•"/>
            </a:pPr>
            <a:r>
              <a:rPr lang="en-US" sz="1400" b="1" dirty="0" smtClean="0"/>
              <a:t>Nervous tension – brought on by a PPP</a:t>
            </a:r>
          </a:p>
          <a:p>
            <a:pPr marL="1200150" lvl="2" indent="-285750">
              <a:buFont typeface="Arial" pitchFamily="34" charset="0"/>
              <a:buChar char="•"/>
            </a:pPr>
            <a:r>
              <a:rPr lang="en-US" sz="1400" b="1" dirty="0" smtClean="0"/>
              <a:t>Nervous tension – brought on by CM activity</a:t>
            </a:r>
          </a:p>
          <a:p>
            <a:pPr marL="1200150" lvl="2" indent="-285750">
              <a:buFont typeface="Arial" pitchFamily="34" charset="0"/>
              <a:buChar char="•"/>
            </a:pPr>
            <a:endParaRPr lang="en-US" sz="1400" b="1" dirty="0"/>
          </a:p>
          <a:p>
            <a:pPr marL="285750" indent="-285750">
              <a:buFont typeface="Arial" pitchFamily="34" charset="0"/>
              <a:buChar char="•"/>
            </a:pPr>
            <a:r>
              <a:rPr lang="en-US" sz="1400" b="1" dirty="0" smtClean="0">
                <a:solidFill>
                  <a:srgbClr val="0000FF"/>
                </a:solidFill>
              </a:rPr>
              <a:t>How do you know when these criteria and/or changes in EDR channel tracings are atypical?</a:t>
            </a:r>
          </a:p>
          <a:p>
            <a:pPr marL="285750" indent="-285750">
              <a:buFont typeface="Arial" pitchFamily="34" charset="0"/>
              <a:buChar char="•"/>
            </a:pPr>
            <a:endParaRPr lang="en-US" sz="1400" b="1" dirty="0">
              <a:solidFill>
                <a:srgbClr val="0000FF"/>
              </a:solidFill>
            </a:endParaRPr>
          </a:p>
          <a:p>
            <a:pPr marL="742950" lvl="1" indent="-285750">
              <a:buFont typeface="Arial" pitchFamily="34" charset="0"/>
              <a:buChar char="•"/>
            </a:pPr>
            <a:r>
              <a:rPr lang="en-US" sz="1400" b="1" dirty="0" smtClean="0"/>
              <a:t>When they do not appear typical</a:t>
            </a:r>
            <a:endParaRPr lang="en-US" sz="1400" b="1" dirty="0"/>
          </a:p>
        </p:txBody>
      </p:sp>
      <p:sp>
        <p:nvSpPr>
          <p:cNvPr id="4" name="Slide Number Placeholder 3"/>
          <p:cNvSpPr>
            <a:spLocks noGrp="1"/>
          </p:cNvSpPr>
          <p:nvPr>
            <p:ph type="sldNum" sz="quarter" idx="10"/>
          </p:nvPr>
        </p:nvSpPr>
        <p:spPr/>
        <p:txBody>
          <a:bodyPr/>
          <a:lstStyle/>
          <a:p>
            <a:fld id="{20555AB4-F245-400C-B873-010D6DFCAE57}" type="slidenum">
              <a:rPr lang="en-US" smtClean="0"/>
              <a:pPr/>
              <a:t>32</a:t>
            </a:fld>
            <a:endParaRPr lang="en-US" dirty="0"/>
          </a:p>
        </p:txBody>
      </p:sp>
    </p:spTree>
    <p:extLst>
      <p:ext uri="{BB962C8B-B14F-4D97-AF65-F5344CB8AC3E}">
        <p14:creationId xmlns:p14="http://schemas.microsoft.com/office/powerpoint/2010/main" val="2086244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Do you think the EDA responses look typical or atypical?</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t>If I told you that this was the 2</a:t>
            </a:r>
            <a:r>
              <a:rPr lang="en-US" sz="1400" b="1" baseline="30000" dirty="0" smtClean="0"/>
              <a:t>nd</a:t>
            </a:r>
            <a:r>
              <a:rPr lang="en-US" sz="1400" b="1" dirty="0" smtClean="0"/>
              <a:t> breakdown series and the 10</a:t>
            </a:r>
            <a:r>
              <a:rPr lang="en-US" sz="1400" b="1" baseline="30000" dirty="0" smtClean="0"/>
              <a:t>th</a:t>
            </a:r>
            <a:r>
              <a:rPr lang="en-US" sz="1400" b="1" dirty="0" smtClean="0"/>
              <a:t> chart run</a:t>
            </a:r>
            <a:r>
              <a:rPr lang="en-US" sz="1400" b="1" dirty="0" smtClean="0">
                <a:solidFill>
                  <a:srgbClr val="0000FF"/>
                </a:solidFill>
              </a:rPr>
              <a:t> – Would you consider the EDA to be typical or atypical?</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Why do you think the EDA responsiveness appears nervous?</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see anything in the test data to indicate CM is taking place?</a:t>
            </a:r>
          </a:p>
          <a:p>
            <a:r>
              <a:rPr lang="en-US" sz="1400" b="1" dirty="0" smtClean="0">
                <a:solidFill>
                  <a:srgbClr val="0000FF"/>
                </a:solidFill>
              </a:rPr>
              <a:t>___________________________________________________________</a:t>
            </a:r>
          </a:p>
          <a:p>
            <a:endParaRPr lang="en-US" sz="1400" b="1" dirty="0" smtClean="0"/>
          </a:p>
          <a:p>
            <a:pPr marL="285750" indent="-285750">
              <a:buFont typeface="Arial" pitchFamily="34" charset="0"/>
              <a:buChar char="•"/>
            </a:pPr>
            <a:r>
              <a:rPr lang="en-US" sz="1400" b="1" dirty="0" smtClean="0"/>
              <a:t>Examinee admitted to stealing money from his employer’s cash register everyday for a two year period.</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Examinee advised he was controlling his breathing every time he became anxious in an effort to lower his heart rate and regain composure.  </a:t>
            </a:r>
            <a:endParaRPr lang="en-US" sz="1400" b="1" dirty="0"/>
          </a:p>
          <a:p>
            <a:pPr marL="285750" indent="-285750">
              <a:buFont typeface="Arial" pitchFamily="34" charset="0"/>
              <a:buChar char="•"/>
            </a:pPr>
            <a:r>
              <a:rPr lang="en-US" sz="1400" b="1" dirty="0" smtClean="0">
                <a:solidFill>
                  <a:srgbClr val="0000FF"/>
                </a:solidFill>
              </a:rPr>
              <a:t>Do you think the fact that he is deceptive to serious crimes caused the nervous EDA or the CM?  Both?</a:t>
            </a:r>
            <a:endParaRPr lang="en-US" sz="1400" b="1" dirty="0">
              <a:solidFill>
                <a:srgbClr val="0000FF"/>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33</a:t>
            </a:fld>
            <a:endParaRPr lang="en-US" dirty="0"/>
          </a:p>
        </p:txBody>
      </p:sp>
    </p:spTree>
    <p:extLst>
      <p:ext uri="{BB962C8B-B14F-4D97-AF65-F5344CB8AC3E}">
        <p14:creationId xmlns:p14="http://schemas.microsoft.com/office/powerpoint/2010/main" val="1195066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BE8013-43E4-4374-8EC2-D7F09F39144B}" type="slidenum">
              <a:rPr lang="en-US"/>
              <a:pPr/>
              <a:t>34</a:t>
            </a:fld>
            <a:endParaRPr lang="en-US" dirty="0"/>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normAutofit/>
          </a:bodyPr>
          <a:lstStyle/>
          <a:p>
            <a:pPr>
              <a:buFontTx/>
              <a:buChar char="•"/>
            </a:pPr>
            <a:r>
              <a:rPr lang="en-US" b="1" dirty="0" smtClean="0">
                <a:solidFill>
                  <a:srgbClr val="0000CC"/>
                </a:solidFill>
              </a:rPr>
              <a:t> </a:t>
            </a:r>
            <a:r>
              <a:rPr lang="en-US" b="1" dirty="0" smtClean="0">
                <a:solidFill>
                  <a:srgbClr val="0000FF"/>
                </a:solidFill>
              </a:rPr>
              <a:t>If you ran 3 charts and this was the only chart where there was a huge EDA response – would you numerically evaluate it?  Why?  Why not?</a:t>
            </a:r>
          </a:p>
          <a:p>
            <a:pPr>
              <a:buFontTx/>
              <a:buChar char="•"/>
            </a:pPr>
            <a:endParaRPr lang="en-US" b="1" dirty="0">
              <a:solidFill>
                <a:srgbClr val="0000FF"/>
              </a:solidFill>
            </a:endParaRPr>
          </a:p>
          <a:p>
            <a:pPr>
              <a:buFontTx/>
              <a:buChar char="•"/>
            </a:pPr>
            <a:r>
              <a:rPr lang="en-US" b="1" dirty="0" smtClean="0">
                <a:solidFill>
                  <a:srgbClr val="0000FF"/>
                </a:solidFill>
              </a:rPr>
              <a:t> If every comparison question had a huge response as depicted in the slide, but nothing at any of the relevant questions – would you think that to be atypical?  Why?  Why not?</a:t>
            </a:r>
          </a:p>
          <a:p>
            <a:pPr>
              <a:buFontTx/>
              <a:buChar char="•"/>
            </a:pPr>
            <a:endParaRPr lang="en-US" b="1" dirty="0">
              <a:solidFill>
                <a:srgbClr val="0000FF"/>
              </a:solidFill>
            </a:endParaRPr>
          </a:p>
          <a:p>
            <a:pPr>
              <a:buFontTx/>
              <a:buChar char="•"/>
            </a:pPr>
            <a:r>
              <a:rPr lang="en-US" b="1" dirty="0" smtClean="0">
                <a:solidFill>
                  <a:srgbClr val="0000FF"/>
                </a:solidFill>
              </a:rPr>
              <a:t> What do you see in this test data that appears atypical?  Anything?</a:t>
            </a:r>
            <a:endParaRPr lang="en-US" b="1"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05837-B850-42B1-98DE-E3D61B220E6E}" type="slidenum">
              <a:rPr lang="en-US"/>
              <a:pPr/>
              <a:t>35</a:t>
            </a:fld>
            <a:endParaRPr lang="en-US" dirty="0"/>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pPr>
              <a:buFontTx/>
              <a:buChar char="•"/>
            </a:pPr>
            <a:r>
              <a:rPr lang="en-US" b="1" dirty="0" smtClean="0">
                <a:solidFill>
                  <a:srgbClr val="0000CC"/>
                </a:solidFill>
              </a:rPr>
              <a:t> </a:t>
            </a:r>
            <a:r>
              <a:rPr lang="en-US" b="1" dirty="0" smtClean="0"/>
              <a:t>Years ago we used to have a criminal issue R/I with hidden controls and we were told that if we saw “goal posts” it was NDI.</a:t>
            </a:r>
          </a:p>
          <a:p>
            <a:pPr>
              <a:buFontTx/>
              <a:buChar char="•"/>
            </a:pPr>
            <a:endParaRPr lang="en-US" b="1" dirty="0"/>
          </a:p>
          <a:p>
            <a:pPr>
              <a:buFontTx/>
              <a:buChar char="•"/>
            </a:pPr>
            <a:r>
              <a:rPr lang="en-US" b="1" dirty="0" smtClean="0"/>
              <a:t> This is a TES format and we clearly have goal posts.  In fact, 2C1 and 2C2 look just like the two DLCQs in the slide.</a:t>
            </a:r>
          </a:p>
          <a:p>
            <a:pPr>
              <a:buFontTx/>
              <a:buChar char="•"/>
            </a:pPr>
            <a:endParaRPr lang="en-US" b="1" dirty="0"/>
          </a:p>
          <a:p>
            <a:pPr>
              <a:buFontTx/>
              <a:buChar char="•"/>
            </a:pPr>
            <a:r>
              <a:rPr lang="en-US" b="1" dirty="0" smtClean="0">
                <a:solidFill>
                  <a:srgbClr val="0000FF"/>
                </a:solidFill>
              </a:rPr>
              <a:t> Would you consider this to be an NSR test?  Why?  Why not?</a:t>
            </a:r>
          </a:p>
          <a:p>
            <a:pPr>
              <a:buFontTx/>
              <a:buChar char="•"/>
            </a:pPr>
            <a:endParaRPr lang="en-US" b="1" dirty="0">
              <a:solidFill>
                <a:srgbClr val="0000FF"/>
              </a:solidFill>
            </a:endParaRPr>
          </a:p>
          <a:p>
            <a:pPr>
              <a:buFontTx/>
              <a:buChar char="•"/>
            </a:pPr>
            <a:r>
              <a:rPr lang="en-US" b="1" dirty="0" smtClean="0">
                <a:solidFill>
                  <a:srgbClr val="0000FF"/>
                </a:solidFill>
              </a:rPr>
              <a:t> Do you think the test data is atypical?  Why?  Why not?</a:t>
            </a:r>
          </a:p>
          <a:p>
            <a:r>
              <a:rPr lang="en-US" b="1" dirty="0" smtClean="0">
                <a:solidFill>
                  <a:srgbClr val="0000FF"/>
                </a:solidFill>
              </a:rPr>
              <a:t>___________________________________________________________________</a:t>
            </a:r>
          </a:p>
          <a:p>
            <a:endParaRPr lang="en-US" b="1" dirty="0" smtClean="0">
              <a:solidFill>
                <a:srgbClr val="0000FF"/>
              </a:solidFill>
            </a:endParaRPr>
          </a:p>
          <a:p>
            <a:pPr>
              <a:buFontTx/>
              <a:buChar char="•"/>
            </a:pPr>
            <a:r>
              <a:rPr lang="en-US" b="1" dirty="0" smtClean="0"/>
              <a:t> Examinee was pressing his toe at the DLCs the sensor pad only picked it up once</a:t>
            </a:r>
          </a:p>
          <a:p>
            <a:endParaRPr lang="en-US" b="1"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7441A8-C9C6-4698-979C-77671D138463}" type="slidenum">
              <a:rPr lang="en-US"/>
              <a:pPr/>
              <a:t>36</a:t>
            </a:fld>
            <a:endParaRPr lang="en-US" dirty="0"/>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pPr marL="171450" indent="-171450">
              <a:buFont typeface="Arial" pitchFamily="34" charset="0"/>
              <a:buChar char="•"/>
            </a:pPr>
            <a:r>
              <a:rPr lang="en-US" b="1" dirty="0" smtClean="0"/>
              <a:t>Movement in the EDA channel is rarely seen with wet pads.  However, if the metal finger plates are used and are loose on the fingers that can be a break between the plate and finger causing a drop in the EDR tracing.</a:t>
            </a:r>
          </a:p>
          <a:p>
            <a:pPr marL="171450" indent="-171450">
              <a:buFont typeface="Arial" pitchFamily="34" charset="0"/>
              <a:buChar char="•"/>
            </a:pPr>
            <a:endParaRPr lang="en-US" b="1" dirty="0"/>
          </a:p>
          <a:p>
            <a:pPr marL="171450" indent="-171450">
              <a:buFont typeface="Arial" pitchFamily="34" charset="0"/>
              <a:buChar char="•"/>
            </a:pPr>
            <a:r>
              <a:rPr lang="en-US" b="1" dirty="0" smtClean="0">
                <a:solidFill>
                  <a:srgbClr val="0000FF"/>
                </a:solidFill>
              </a:rPr>
              <a:t>When would you consider such movements in the EDR tracing as being produced by some form of CM?</a:t>
            </a:r>
          </a:p>
          <a:p>
            <a:pPr marL="171450" indent="-171450">
              <a:buFont typeface="Arial" pitchFamily="34" charset="0"/>
              <a:buChar char="•"/>
            </a:pPr>
            <a:endParaRPr lang="en-US" b="1" dirty="0">
              <a:solidFill>
                <a:srgbClr val="0000FF"/>
              </a:solidFill>
            </a:endParaRPr>
          </a:p>
          <a:p>
            <a:pPr marL="171450" indent="-171450">
              <a:buFont typeface="Arial" pitchFamily="34" charset="0"/>
              <a:buChar char="•"/>
            </a:pPr>
            <a:r>
              <a:rPr lang="en-US" b="1" dirty="0" smtClean="0">
                <a:solidFill>
                  <a:srgbClr val="0000FF"/>
                </a:solidFill>
              </a:rPr>
              <a:t>If CMs are being performed what do you think causes the drop in the EDR tracing?</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71C87-998C-427B-9DBE-6665BA9B828E}" type="slidenum">
              <a:rPr lang="en-US"/>
              <a:pPr/>
              <a:t>37</a:t>
            </a:fld>
            <a:endParaRPr lang="en-US" dirty="0"/>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pPr>
              <a:buFontTx/>
              <a:buChar char="•"/>
            </a:pPr>
            <a:r>
              <a:rPr lang="en-US" b="1" dirty="0" smtClean="0">
                <a:solidFill>
                  <a:srgbClr val="0000CC"/>
                </a:solidFill>
              </a:rPr>
              <a:t> </a:t>
            </a:r>
            <a:r>
              <a:rPr lang="en-US" b="1" dirty="0" smtClean="0"/>
              <a:t>This is another example of an EDR dropping</a:t>
            </a:r>
          </a:p>
          <a:p>
            <a:pPr>
              <a:buFontTx/>
              <a:buChar char="•"/>
            </a:pPr>
            <a:endParaRPr lang="en-US" b="1" dirty="0"/>
          </a:p>
          <a:p>
            <a:pPr>
              <a:buFontTx/>
              <a:buChar char="•"/>
            </a:pPr>
            <a:r>
              <a:rPr lang="en-US" b="1" dirty="0" smtClean="0"/>
              <a:t> </a:t>
            </a:r>
            <a:r>
              <a:rPr lang="en-US" b="1" dirty="0" smtClean="0">
                <a:solidFill>
                  <a:srgbClr val="0000FF"/>
                </a:solidFill>
              </a:rPr>
              <a:t>What do you see on this chart that may be atypical?</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6841E2-EF52-42F3-871A-DF543E1350F4}" type="slidenum">
              <a:rPr lang="en-US"/>
              <a:pPr/>
              <a:t>38</a:t>
            </a:fld>
            <a:endParaRPr lang="en-US" dirty="0"/>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pPr>
              <a:buFontTx/>
              <a:buChar char="•"/>
            </a:pPr>
            <a:r>
              <a:rPr lang="en-US" dirty="0" smtClean="0"/>
              <a:t> </a:t>
            </a:r>
            <a:r>
              <a:rPr lang="en-US" sz="1400" b="1" dirty="0" smtClean="0">
                <a:solidFill>
                  <a:srgbClr val="0000FF"/>
                </a:solidFill>
              </a:rPr>
              <a:t>Do you see anything in the slide that may appear atypical?</a:t>
            </a:r>
            <a:endParaRPr lang="en-US" sz="1400" b="1" dirty="0" smtClean="0"/>
          </a:p>
          <a:p>
            <a:pPr>
              <a:buFontTx/>
              <a:buChar char="•"/>
            </a:pPr>
            <a:endParaRPr lang="en-US" sz="1400" b="1" dirty="0">
              <a:solidFill>
                <a:srgbClr val="0000FF"/>
              </a:solidFill>
            </a:endParaRPr>
          </a:p>
          <a:p>
            <a:pPr>
              <a:buFontTx/>
              <a:buChar char="•"/>
            </a:pPr>
            <a:r>
              <a:rPr lang="en-US" sz="1400" b="1" dirty="0" smtClean="0">
                <a:solidFill>
                  <a:srgbClr val="0000FF"/>
                </a:solidFill>
              </a:rPr>
              <a:t> Do you think there is adequate sensitivity in the PN channels and the CV channel?</a:t>
            </a:r>
            <a:endParaRPr lang="en-US" sz="1400" b="1"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Do you think that the EDA  in this chart looks similar to the EDA in the previous chart?</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Does it look like a typical EDA response?  </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What is different about it?</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Identify everything on the chart that appears atypical?</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think the examiner erred by asking 3R1 rather than an irrelevant question?  Explain.</a:t>
            </a:r>
            <a:endParaRPr lang="en-US" sz="1400" b="1" dirty="0">
              <a:solidFill>
                <a:srgbClr val="0000FF"/>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39</a:t>
            </a:fld>
            <a:endParaRPr lang="en-US" dirty="0"/>
          </a:p>
        </p:txBody>
      </p:sp>
    </p:spTree>
    <p:extLst>
      <p:ext uri="{BB962C8B-B14F-4D97-AF65-F5344CB8AC3E}">
        <p14:creationId xmlns:p14="http://schemas.microsoft.com/office/powerpoint/2010/main" val="4229777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400" b="1" dirty="0" smtClean="0"/>
              <a:t>Over time a QC can often identify the examiner that ran an exam during a blind review.</a:t>
            </a:r>
          </a:p>
          <a:p>
            <a:pPr marL="171450" indent="-171450">
              <a:buFont typeface="Arial" pitchFamily="34" charset="0"/>
              <a:buChar char="•"/>
            </a:pPr>
            <a:endParaRPr lang="en-US" sz="1400" b="1" dirty="0"/>
          </a:p>
          <a:p>
            <a:pPr marL="628650" lvl="1" indent="-171450">
              <a:buFont typeface="Arial" pitchFamily="34" charset="0"/>
              <a:buChar char="•"/>
            </a:pPr>
            <a:r>
              <a:rPr lang="en-US" sz="1400" b="1" dirty="0" smtClean="0"/>
              <a:t>Consistently late with their </a:t>
            </a:r>
            <a:r>
              <a:rPr lang="en-US" sz="1400" b="1" dirty="0" err="1" smtClean="0"/>
              <a:t>stim</a:t>
            </a:r>
            <a:r>
              <a:rPr lang="en-US" sz="1400" b="1" dirty="0" smtClean="0"/>
              <a:t> marks.</a:t>
            </a:r>
          </a:p>
          <a:p>
            <a:pPr marL="628650" lvl="1" indent="-171450">
              <a:buFont typeface="Arial" pitchFamily="34" charset="0"/>
              <a:buChar char="•"/>
            </a:pPr>
            <a:r>
              <a:rPr lang="en-US" sz="1400" b="1" dirty="0" smtClean="0"/>
              <a:t>Certain colors in their component tracings</a:t>
            </a:r>
          </a:p>
          <a:p>
            <a:pPr marL="628650" lvl="1" indent="-171450">
              <a:buFont typeface="Arial" pitchFamily="34" charset="0"/>
              <a:buChar char="•"/>
            </a:pPr>
            <a:r>
              <a:rPr lang="en-US" sz="1400" b="1" dirty="0" smtClean="0"/>
              <a:t>Lack proper sensitivity settings</a:t>
            </a:r>
          </a:p>
          <a:p>
            <a:pPr marL="628650" lvl="1" indent="-171450">
              <a:buFont typeface="Arial" pitchFamily="34" charset="0"/>
              <a:buChar char="•"/>
            </a:pPr>
            <a:r>
              <a:rPr lang="en-US" sz="1400" b="1" dirty="0" smtClean="0"/>
              <a:t>Routinely produce crappy charts</a:t>
            </a:r>
          </a:p>
          <a:p>
            <a:pPr marL="628650" lvl="1" indent="-171450">
              <a:buFont typeface="Arial" pitchFamily="34" charset="0"/>
              <a:buChar char="•"/>
            </a:pPr>
            <a:r>
              <a:rPr lang="en-US" sz="1400" b="1" dirty="0" smtClean="0"/>
              <a:t>Lack proper question spacing</a:t>
            </a:r>
          </a:p>
          <a:p>
            <a:pPr marL="628650" lvl="1" indent="-171450">
              <a:buFont typeface="Arial" pitchFamily="34" charset="0"/>
              <a:buChar char="•"/>
            </a:pPr>
            <a:r>
              <a:rPr lang="en-US" sz="1400" b="1" dirty="0" smtClean="0"/>
              <a:t>Repeatedly re-center tracings</a:t>
            </a:r>
          </a:p>
          <a:p>
            <a:pPr marL="628650" lvl="1" indent="-171450">
              <a:buFont typeface="Arial" pitchFamily="34" charset="0"/>
              <a:buChar char="•"/>
            </a:pPr>
            <a:r>
              <a:rPr lang="en-US" sz="1400" b="1" dirty="0" smtClean="0"/>
              <a:t>Repeatedly provide BI on charts at certain locations</a:t>
            </a:r>
          </a:p>
          <a:p>
            <a:pPr marL="628650" lvl="1" indent="-171450">
              <a:buFont typeface="Arial" pitchFamily="34" charset="0"/>
              <a:buChar char="•"/>
            </a:pPr>
            <a:r>
              <a:rPr lang="en-US" sz="1400" b="1" dirty="0" smtClean="0"/>
              <a:t>Repeatedly identify artifacts at relevant questions but not at comparison questions</a:t>
            </a:r>
          </a:p>
          <a:p>
            <a:pPr marL="628650" lvl="1" indent="-171450">
              <a:buFont typeface="Arial" pitchFamily="34" charset="0"/>
              <a:buChar char="•"/>
            </a:pPr>
            <a:endParaRPr lang="en-US" sz="1400" b="1" dirty="0"/>
          </a:p>
          <a:p>
            <a:pPr marL="171450" indent="-171450">
              <a:buFont typeface="Arial" pitchFamily="34" charset="0"/>
              <a:buChar char="•"/>
            </a:pPr>
            <a:r>
              <a:rPr lang="en-US" sz="1400" b="1" dirty="0" smtClean="0"/>
              <a:t>Can an examiner cause examinee to produce atypical physiology?</a:t>
            </a:r>
          </a:p>
          <a:p>
            <a:pPr marL="628650" lvl="1" indent="-171450">
              <a:buFont typeface="Arial" pitchFamily="34" charset="0"/>
              <a:buChar char="•"/>
            </a:pPr>
            <a:r>
              <a:rPr lang="en-US" sz="1400" b="1" dirty="0" smtClean="0"/>
              <a:t>Constant BI</a:t>
            </a:r>
          </a:p>
          <a:p>
            <a:pPr marL="628650" lvl="1" indent="-171450">
              <a:buFont typeface="Arial" pitchFamily="34" charset="0"/>
              <a:buChar char="•"/>
            </a:pPr>
            <a:r>
              <a:rPr lang="en-US" sz="1400" b="1" dirty="0" smtClean="0"/>
              <a:t>Telling examinee not to SW, CT, DB, SN during the test</a:t>
            </a:r>
          </a:p>
          <a:p>
            <a:pPr marL="628650" lvl="1" indent="-171450">
              <a:buFont typeface="Arial" pitchFamily="34" charset="0"/>
              <a:buChar char="•"/>
            </a:pPr>
            <a:r>
              <a:rPr lang="en-US" sz="1400" b="1" dirty="0" smtClean="0"/>
              <a:t>Getting angry at the examinee (raising voice)</a:t>
            </a:r>
          </a:p>
          <a:p>
            <a:pPr marL="628650" lvl="1" indent="-171450">
              <a:buFont typeface="Arial" pitchFamily="34" charset="0"/>
              <a:buChar char="•"/>
            </a:pPr>
            <a:r>
              <a:rPr lang="en-US" sz="1400" b="1" dirty="0" smtClean="0"/>
              <a:t>PPP</a:t>
            </a:r>
          </a:p>
          <a:p>
            <a:pPr marL="628650" lvl="1" indent="-171450">
              <a:buFont typeface="Arial" pitchFamily="34" charset="0"/>
              <a:buChar char="•"/>
            </a:pPr>
            <a:r>
              <a:rPr lang="en-US" sz="1400" b="1" dirty="0" smtClean="0"/>
              <a:t>Improperly placed components – Improper pressure in CV cuff</a:t>
            </a:r>
          </a:p>
          <a:p>
            <a:pPr marL="171450" indent="-171450">
              <a:buFont typeface="Arial" pitchFamily="34" charset="0"/>
              <a:buChar char="•"/>
            </a:pPr>
            <a:endParaRPr lang="en-US" sz="1400" b="1" dirty="0"/>
          </a:p>
          <a:p>
            <a:pPr marL="628650" lvl="1" indent="-171450">
              <a:buFont typeface="Arial" pitchFamily="34" charset="0"/>
              <a:buChar char="•"/>
            </a:pPr>
            <a:endParaRPr lang="en-US" sz="1400" b="1" dirty="0">
              <a:solidFill>
                <a:srgbClr val="0000FF"/>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4</a:t>
            </a:fld>
            <a:endParaRPr lang="en-US" dirty="0"/>
          </a:p>
        </p:txBody>
      </p:sp>
    </p:spTree>
    <p:extLst>
      <p:ext uri="{BB962C8B-B14F-4D97-AF65-F5344CB8AC3E}">
        <p14:creationId xmlns:p14="http://schemas.microsoft.com/office/powerpoint/2010/main" val="34133434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What are the diagnostic features for the CV channel?  </a:t>
            </a:r>
            <a:endParaRPr lang="en-US" sz="1400" b="1" dirty="0" smtClean="0"/>
          </a:p>
          <a:p>
            <a:pPr marL="742950" lvl="1" indent="-285750">
              <a:buFont typeface="Arial" pitchFamily="34" charset="0"/>
              <a:buChar char="•"/>
            </a:pPr>
            <a:r>
              <a:rPr lang="en-US" sz="1400" b="1" dirty="0" smtClean="0"/>
              <a:t>Primary feature:  </a:t>
            </a:r>
          </a:p>
          <a:p>
            <a:pPr marL="1200150" lvl="2" indent="-285750">
              <a:buFont typeface="Arial" pitchFamily="34" charset="0"/>
              <a:buChar char="•"/>
            </a:pPr>
            <a:r>
              <a:rPr lang="en-US" sz="1400" b="1" dirty="0" smtClean="0"/>
              <a:t>Amplitude increase (called baseline arousal-phasic response)</a:t>
            </a:r>
          </a:p>
          <a:p>
            <a:pPr marL="742950" lvl="1" indent="-285750">
              <a:buFont typeface="Arial" pitchFamily="34" charset="0"/>
              <a:buChar char="•"/>
            </a:pPr>
            <a:r>
              <a:rPr lang="en-US" sz="1400" b="1" dirty="0" smtClean="0"/>
              <a:t>Secondary features:</a:t>
            </a:r>
          </a:p>
          <a:p>
            <a:pPr marL="1200150" lvl="2" indent="-285750">
              <a:buFont typeface="Arial" pitchFamily="34" charset="0"/>
              <a:buChar char="•"/>
            </a:pPr>
            <a:r>
              <a:rPr lang="en-US" sz="1400" b="1" dirty="0" smtClean="0"/>
              <a:t>Response duration</a:t>
            </a:r>
          </a:p>
          <a:p>
            <a:pPr marL="1200150" lvl="2" indent="-285750">
              <a:buFont typeface="Arial" pitchFamily="34" charset="0"/>
              <a:buChar char="•"/>
            </a:pPr>
            <a:r>
              <a:rPr lang="en-US" sz="1400" b="1" dirty="0" smtClean="0"/>
              <a:t>Decrease in rate</a:t>
            </a:r>
          </a:p>
          <a:p>
            <a:pPr marL="1200150" lvl="2" indent="-285750">
              <a:buFont typeface="Arial" pitchFamily="34" charset="0"/>
              <a:buChar char="•"/>
            </a:pPr>
            <a:endParaRPr lang="en-US" sz="1400" b="1" dirty="0"/>
          </a:p>
          <a:p>
            <a:pPr marL="742950" lvl="1" indent="-285750">
              <a:buFont typeface="Arial" pitchFamily="34" charset="0"/>
              <a:buChar char="•"/>
            </a:pPr>
            <a:r>
              <a:rPr lang="en-US" sz="1400" b="1" dirty="0" smtClean="0"/>
              <a:t>The secondary features cannot outweigh the primary feature</a:t>
            </a:r>
          </a:p>
          <a:p>
            <a:pPr marL="742950" lvl="1" indent="-285750">
              <a:buFont typeface="Arial" pitchFamily="34" charset="0"/>
              <a:buChar char="•"/>
            </a:pPr>
            <a:endParaRPr lang="en-US" sz="1400" b="1" dirty="0"/>
          </a:p>
          <a:p>
            <a:pPr marL="285750" indent="-285750">
              <a:buFont typeface="Arial" pitchFamily="34" charset="0"/>
              <a:buChar char="•"/>
            </a:pPr>
            <a:r>
              <a:rPr lang="en-US" sz="1400" b="1" dirty="0" smtClean="0">
                <a:solidFill>
                  <a:srgbClr val="0000FF"/>
                </a:solidFill>
              </a:rPr>
              <a:t>What might cause changes in the CV channel tracings?</a:t>
            </a:r>
          </a:p>
          <a:p>
            <a:pPr marL="742950" lvl="1" indent="-285750">
              <a:buFont typeface="Arial" pitchFamily="34" charset="0"/>
              <a:buChar char="•"/>
            </a:pPr>
            <a:r>
              <a:rPr lang="en-US" sz="1400" b="1" dirty="0" smtClean="0"/>
              <a:t>Breathing – it affects the other channels</a:t>
            </a:r>
          </a:p>
          <a:p>
            <a:pPr marL="742950" lvl="1" indent="-285750">
              <a:buFont typeface="Arial" pitchFamily="34" charset="0"/>
              <a:buChar char="•"/>
            </a:pPr>
            <a:r>
              <a:rPr lang="en-US" sz="1400" b="1" dirty="0" smtClean="0"/>
              <a:t>Reaction (fear of detection of deception)</a:t>
            </a:r>
          </a:p>
          <a:p>
            <a:pPr marL="742950" lvl="1" indent="-285750">
              <a:buFont typeface="Arial" pitchFamily="34" charset="0"/>
              <a:buChar char="•"/>
            </a:pPr>
            <a:r>
              <a:rPr lang="en-US" sz="1400" b="1" dirty="0" smtClean="0"/>
              <a:t>Relief (returning to homeostasis)</a:t>
            </a:r>
          </a:p>
          <a:p>
            <a:pPr marL="742950" lvl="1" indent="-285750">
              <a:buFont typeface="Arial" pitchFamily="34" charset="0"/>
              <a:buChar char="•"/>
            </a:pPr>
            <a:r>
              <a:rPr lang="en-US" sz="1400" b="1" dirty="0" smtClean="0"/>
              <a:t>SW, CT</a:t>
            </a:r>
          </a:p>
          <a:p>
            <a:pPr marL="742950" lvl="1" indent="-285750">
              <a:buFont typeface="Arial" pitchFamily="34" charset="0"/>
              <a:buChar char="•"/>
            </a:pPr>
            <a:r>
              <a:rPr lang="en-US" sz="1400" b="1" dirty="0" smtClean="0"/>
              <a:t>Mental gymnastics</a:t>
            </a:r>
          </a:p>
          <a:p>
            <a:pPr marL="742950" lvl="1" indent="-285750">
              <a:buFont typeface="Arial" pitchFamily="34" charset="0"/>
              <a:buChar char="•"/>
            </a:pPr>
            <a:r>
              <a:rPr lang="en-US" sz="1400" b="1" dirty="0" smtClean="0"/>
              <a:t>Physical MV</a:t>
            </a:r>
          </a:p>
          <a:p>
            <a:pPr marL="742950" lvl="1" indent="-285750">
              <a:buFont typeface="Arial" pitchFamily="34" charset="0"/>
              <a:buChar char="•"/>
            </a:pPr>
            <a:endParaRPr lang="en-US" sz="1400" b="1" dirty="0"/>
          </a:p>
          <a:p>
            <a:pPr marL="285750" indent="-285750">
              <a:buFont typeface="Arial" pitchFamily="34" charset="0"/>
              <a:buChar char="•"/>
            </a:pPr>
            <a:r>
              <a:rPr lang="en-US" sz="1400" b="1" dirty="0" smtClean="0">
                <a:solidFill>
                  <a:srgbClr val="0000FF"/>
                </a:solidFill>
              </a:rPr>
              <a:t>How do you know when it is atypical?</a:t>
            </a:r>
            <a:r>
              <a:rPr lang="en-US" sz="1400" b="1" dirty="0" smtClean="0"/>
              <a:t>  When it doesn’t look typical.</a:t>
            </a:r>
            <a:endParaRPr lang="en-US" sz="1400" b="1" dirty="0" smtClean="0">
              <a:solidFill>
                <a:srgbClr val="0000FF"/>
              </a:solidFill>
            </a:endParaRPr>
          </a:p>
          <a:p>
            <a:pPr marL="742950" lvl="1" indent="-285750">
              <a:buFont typeface="Arial" pitchFamily="34" charset="0"/>
              <a:buChar char="•"/>
            </a:pPr>
            <a:endParaRPr lang="en-US" sz="1400" b="1" dirty="0"/>
          </a:p>
        </p:txBody>
      </p:sp>
      <p:sp>
        <p:nvSpPr>
          <p:cNvPr id="4" name="Slide Number Placeholder 3"/>
          <p:cNvSpPr>
            <a:spLocks noGrp="1"/>
          </p:cNvSpPr>
          <p:nvPr>
            <p:ph type="sldNum" sz="quarter" idx="10"/>
          </p:nvPr>
        </p:nvSpPr>
        <p:spPr/>
        <p:txBody>
          <a:bodyPr/>
          <a:lstStyle/>
          <a:p>
            <a:fld id="{20555AB4-F245-400C-B873-010D6DFCAE57}" type="slidenum">
              <a:rPr lang="en-US" smtClean="0"/>
              <a:pPr/>
              <a:t>40</a:t>
            </a:fld>
            <a:endParaRPr lang="en-US" dirty="0"/>
          </a:p>
        </p:txBody>
      </p:sp>
    </p:spTree>
    <p:extLst>
      <p:ext uri="{BB962C8B-B14F-4D97-AF65-F5344CB8AC3E}">
        <p14:creationId xmlns:p14="http://schemas.microsoft.com/office/powerpoint/2010/main" val="33656871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Do you see any physiology in this slide that appears atypical?  (</a:t>
            </a:r>
            <a:r>
              <a:rPr lang="en-US" sz="1400" b="1" dirty="0" smtClean="0"/>
              <a:t>Identify the specific criteria</a:t>
            </a:r>
            <a:r>
              <a:rPr lang="en-US" sz="1400" b="1" dirty="0" smtClean="0">
                <a:solidFill>
                  <a:srgbClr val="0000FF"/>
                </a:solidFill>
              </a:rPr>
              <a:t>)</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think the CV channel is typical of what might be seen in a TES format?  Explain.</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think that the examinee’s breathing affected the other channels?</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think the examiner should have asked an Irrelevant question before asking the R1 question?</a:t>
            </a:r>
          </a:p>
          <a:p>
            <a:pPr marL="285750" indent="-285750">
              <a:buFont typeface="Arial" pitchFamily="34" charset="0"/>
              <a:buChar char="•"/>
            </a:pPr>
            <a:endParaRPr lang="en-US" sz="1400" b="1" dirty="0">
              <a:solidFill>
                <a:srgbClr val="0000FF"/>
              </a:solidFill>
            </a:endParaRPr>
          </a:p>
          <a:p>
            <a:r>
              <a:rPr lang="en-US" sz="1400" b="1" dirty="0" smtClean="0">
                <a:solidFill>
                  <a:srgbClr val="0000FF"/>
                </a:solidFill>
              </a:rPr>
              <a:t>__________________________________________________________</a:t>
            </a:r>
          </a:p>
          <a:p>
            <a:endParaRPr lang="en-US" sz="1400" b="1" dirty="0">
              <a:solidFill>
                <a:srgbClr val="0000FF"/>
              </a:solidFill>
            </a:endParaRPr>
          </a:p>
          <a:p>
            <a:pPr marL="285750" indent="-285750">
              <a:buFont typeface="Arial" pitchFamily="34" charset="0"/>
              <a:buChar char="•"/>
            </a:pPr>
            <a:r>
              <a:rPr lang="en-US" sz="1400" b="1" dirty="0" smtClean="0"/>
              <a:t>This is a CM case.  Examinee admitted to rapid breathing at the DLCQs and normal breathing at the relevant questions.</a:t>
            </a:r>
            <a:endParaRPr lang="en-US" sz="1400" b="1" dirty="0"/>
          </a:p>
        </p:txBody>
      </p:sp>
      <p:sp>
        <p:nvSpPr>
          <p:cNvPr id="4" name="Slide Number Placeholder 3"/>
          <p:cNvSpPr>
            <a:spLocks noGrp="1"/>
          </p:cNvSpPr>
          <p:nvPr>
            <p:ph type="sldNum" sz="quarter" idx="10"/>
          </p:nvPr>
        </p:nvSpPr>
        <p:spPr/>
        <p:txBody>
          <a:bodyPr/>
          <a:lstStyle/>
          <a:p>
            <a:fld id="{20555AB4-F245-400C-B873-010D6DFCAE57}" type="slidenum">
              <a:rPr lang="en-US" smtClean="0"/>
              <a:pPr/>
              <a:t>41</a:t>
            </a:fld>
            <a:endParaRPr lang="en-US" dirty="0"/>
          </a:p>
        </p:txBody>
      </p:sp>
    </p:spTree>
    <p:extLst>
      <p:ext uri="{BB962C8B-B14F-4D97-AF65-F5344CB8AC3E}">
        <p14:creationId xmlns:p14="http://schemas.microsoft.com/office/powerpoint/2010/main" val="23330803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t>The slide is a breakdown test:</a:t>
            </a:r>
          </a:p>
          <a:p>
            <a:pPr marL="285750" indent="-285750">
              <a:buFont typeface="Arial" pitchFamily="34" charset="0"/>
              <a:buChar char="•"/>
            </a:pPr>
            <a:endParaRPr lang="en-US" sz="1400" b="1" dirty="0"/>
          </a:p>
          <a:p>
            <a:pPr marL="742950" lvl="1" indent="-285750">
              <a:buFont typeface="Arial" pitchFamily="34" charset="0"/>
              <a:buChar char="•"/>
            </a:pPr>
            <a:r>
              <a:rPr lang="en-US" sz="1400" b="1" u="sng" dirty="0" smtClean="0"/>
              <a:t>4R</a:t>
            </a:r>
            <a:r>
              <a:rPr lang="en-US" sz="1400" b="1" dirty="0" smtClean="0"/>
              <a:t> question reads, “Have you intentionally mishandled classified information?”</a:t>
            </a:r>
          </a:p>
          <a:p>
            <a:pPr marL="742950" lvl="1" indent="-285750">
              <a:buFont typeface="Arial" pitchFamily="34" charset="0"/>
              <a:buChar char="•"/>
            </a:pPr>
            <a:r>
              <a:rPr lang="en-US" sz="1400" b="1" u="sng" dirty="0" smtClean="0"/>
              <a:t>7C</a:t>
            </a:r>
            <a:r>
              <a:rPr lang="en-US" sz="1400" b="1" dirty="0" smtClean="0"/>
              <a:t> question reads, “Did you cheat in an academic environment more than what you told me about?</a:t>
            </a:r>
          </a:p>
          <a:p>
            <a:pPr marL="742950" lvl="1" indent="-285750">
              <a:buFont typeface="Arial" pitchFamily="34" charset="0"/>
              <a:buChar char="•"/>
            </a:pPr>
            <a:endParaRPr lang="en-US" sz="1400" b="1" dirty="0"/>
          </a:p>
          <a:p>
            <a:pPr marL="285750" indent="-285750">
              <a:buFont typeface="Arial" pitchFamily="34" charset="0"/>
              <a:buChar char="•"/>
            </a:pPr>
            <a:r>
              <a:rPr lang="en-US" sz="1400" b="1" dirty="0" smtClean="0">
                <a:solidFill>
                  <a:srgbClr val="0000FF"/>
                </a:solidFill>
              </a:rPr>
              <a:t>Do you think the test data is atypical?</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Would you consider the CV channel response to be atypical if it appeared at a different comparison question on each chart?</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Would you consider the CV channel to be atypical if the response appeared at 7C on every chart?  Explain.</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see anything that might indicate CM activity?</a:t>
            </a:r>
          </a:p>
          <a:p>
            <a:pPr marL="285750" indent="-285750">
              <a:buFont typeface="Arial" pitchFamily="34" charset="0"/>
              <a:buChar char="•"/>
            </a:pPr>
            <a:endParaRPr lang="en-US" sz="1400" b="1" dirty="0">
              <a:solidFill>
                <a:srgbClr val="0000FF"/>
              </a:solidFill>
            </a:endParaRPr>
          </a:p>
          <a:p>
            <a:r>
              <a:rPr lang="en-US" sz="1400" b="1" dirty="0" smtClean="0">
                <a:solidFill>
                  <a:srgbClr val="0000FF"/>
                </a:solidFill>
              </a:rPr>
              <a:t>________________________________________________________</a:t>
            </a:r>
          </a:p>
          <a:p>
            <a:pPr marL="285750" indent="-285750">
              <a:buFont typeface="Arial" pitchFamily="34" charset="0"/>
              <a:buChar char="•"/>
            </a:pPr>
            <a:r>
              <a:rPr lang="en-US" sz="1400" b="1" dirty="0" smtClean="0"/>
              <a:t>(DIA#09 2012 02-28) Examinee admitted to mental CM activity</a:t>
            </a:r>
            <a:endParaRPr lang="en-US" sz="1400" b="1" dirty="0"/>
          </a:p>
        </p:txBody>
      </p:sp>
      <p:sp>
        <p:nvSpPr>
          <p:cNvPr id="4" name="Slide Number Placeholder 3"/>
          <p:cNvSpPr>
            <a:spLocks noGrp="1"/>
          </p:cNvSpPr>
          <p:nvPr>
            <p:ph type="sldNum" sz="quarter" idx="10"/>
          </p:nvPr>
        </p:nvSpPr>
        <p:spPr/>
        <p:txBody>
          <a:bodyPr/>
          <a:lstStyle/>
          <a:p>
            <a:fld id="{20555AB4-F245-400C-B873-010D6DFCAE57}" type="slidenum">
              <a:rPr lang="en-US" smtClean="0"/>
              <a:pPr/>
              <a:t>42</a:t>
            </a:fld>
            <a:endParaRPr lang="en-US" dirty="0"/>
          </a:p>
        </p:txBody>
      </p:sp>
    </p:spTree>
    <p:extLst>
      <p:ext uri="{BB962C8B-B14F-4D97-AF65-F5344CB8AC3E}">
        <p14:creationId xmlns:p14="http://schemas.microsoft.com/office/powerpoint/2010/main" val="4142390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sz="1400" b="1" dirty="0" smtClean="0">
                <a:solidFill>
                  <a:srgbClr val="0000FF"/>
                </a:solidFill>
              </a:rPr>
              <a:t>Do you see anything in the test data that you would consider atypical physiology?</a:t>
            </a:r>
          </a:p>
          <a:p>
            <a:pPr marL="171450" indent="-171450">
              <a:buFont typeface="Arial" pitchFamily="34" charset="0"/>
              <a:buChar char="•"/>
            </a:pPr>
            <a:endParaRPr lang="en-US" sz="1400" b="1" dirty="0">
              <a:solidFill>
                <a:srgbClr val="0000FF"/>
              </a:solidFill>
            </a:endParaRPr>
          </a:p>
          <a:p>
            <a:pPr marL="171450" indent="-171450">
              <a:buFont typeface="Arial" pitchFamily="34" charset="0"/>
              <a:buChar char="•"/>
            </a:pPr>
            <a:r>
              <a:rPr lang="en-US" sz="1400" b="1" dirty="0" smtClean="0">
                <a:solidFill>
                  <a:srgbClr val="0000FF"/>
                </a:solidFill>
              </a:rPr>
              <a:t>What stands out in the CV channel?</a:t>
            </a:r>
          </a:p>
          <a:p>
            <a:pPr marL="171450" indent="-171450">
              <a:buFont typeface="Arial" pitchFamily="34" charset="0"/>
              <a:buChar char="•"/>
            </a:pPr>
            <a:endParaRPr lang="en-US" sz="1400" b="1" dirty="0">
              <a:solidFill>
                <a:srgbClr val="0000FF"/>
              </a:solidFill>
            </a:endParaRPr>
          </a:p>
          <a:p>
            <a:pPr marL="171450" indent="-171450">
              <a:buFont typeface="Arial" pitchFamily="34" charset="0"/>
              <a:buChar char="•"/>
            </a:pPr>
            <a:r>
              <a:rPr lang="en-US" sz="1400" b="1" dirty="0" smtClean="0">
                <a:solidFill>
                  <a:srgbClr val="0000FF"/>
                </a:solidFill>
              </a:rPr>
              <a:t>What might cause a pulse rate of around 120 BPM?  </a:t>
            </a:r>
            <a:r>
              <a:rPr lang="en-US" sz="1400" b="1" dirty="0" smtClean="0"/>
              <a:t>Discuss.</a:t>
            </a:r>
          </a:p>
          <a:p>
            <a:pPr marL="171450" indent="-171450">
              <a:buFont typeface="Arial" pitchFamily="34" charset="0"/>
              <a:buChar char="•"/>
            </a:pPr>
            <a:endParaRPr lang="en-US" sz="1400" b="1" dirty="0">
              <a:solidFill>
                <a:srgbClr val="0000FF"/>
              </a:solidFill>
            </a:endParaRPr>
          </a:p>
          <a:p>
            <a:endParaRPr lang="en-US" sz="1400" b="1" dirty="0"/>
          </a:p>
          <a:p>
            <a:pPr marL="171450" indent="-171450">
              <a:buFont typeface="Arial" pitchFamily="34" charset="0"/>
              <a:buChar char="•"/>
            </a:pPr>
            <a:r>
              <a:rPr lang="en-US" sz="1400" b="1" dirty="0" smtClean="0"/>
              <a:t>The examinee admitted to pressing his toe to the floor very hard, and performing the anal sphincter during this examination.</a:t>
            </a:r>
          </a:p>
          <a:p>
            <a:pPr marL="171450" indent="-171450">
              <a:buFont typeface="Arial" pitchFamily="34" charset="0"/>
              <a:buChar char="•"/>
            </a:pPr>
            <a:endParaRPr lang="en-US" sz="1400" b="1" dirty="0"/>
          </a:p>
          <a:p>
            <a:pPr marL="171450" indent="-171450">
              <a:buFont typeface="Arial" pitchFamily="34" charset="0"/>
              <a:buChar char="•"/>
            </a:pPr>
            <a:r>
              <a:rPr lang="en-US" sz="1400" b="1" dirty="0">
                <a:solidFill>
                  <a:srgbClr val="0000FF"/>
                </a:solidFill>
              </a:rPr>
              <a:t>The foot and seat pad have been placed between the PN channels.  Do you see anything to indicate CM in those channels?  </a:t>
            </a:r>
          </a:p>
          <a:p>
            <a:pPr marL="171450" indent="-171450">
              <a:buFont typeface="Arial" pitchFamily="34" charset="0"/>
              <a:buChar char="•"/>
            </a:pPr>
            <a:endParaRPr lang="en-US" sz="1400" b="1" dirty="0">
              <a:solidFill>
                <a:srgbClr val="0000FF"/>
              </a:solidFill>
            </a:endParaRPr>
          </a:p>
          <a:p>
            <a:pPr marL="171450" indent="-171450">
              <a:buFont typeface="Arial" pitchFamily="34" charset="0"/>
              <a:buChar char="•"/>
            </a:pPr>
            <a:r>
              <a:rPr lang="en-US" sz="1400" b="1" dirty="0">
                <a:solidFill>
                  <a:srgbClr val="0000FF"/>
                </a:solidFill>
              </a:rPr>
              <a:t>Do you have any comments to make about the two channels</a:t>
            </a:r>
            <a:r>
              <a:rPr lang="en-US" sz="1400" b="1" dirty="0" smtClean="0">
                <a:solidFill>
                  <a:srgbClr val="0000FF"/>
                </a:solidFill>
              </a:rPr>
              <a:t>?</a:t>
            </a:r>
          </a:p>
          <a:p>
            <a:pPr marL="171450" indent="-171450">
              <a:buFont typeface="Arial" pitchFamily="34" charset="0"/>
              <a:buChar char="•"/>
            </a:pPr>
            <a:endParaRPr lang="en-US" sz="1400" b="1" dirty="0">
              <a:solidFill>
                <a:srgbClr val="0000FF"/>
              </a:solidFill>
            </a:endParaRPr>
          </a:p>
          <a:p>
            <a:pPr marL="628650" lvl="1" indent="-171450">
              <a:buFont typeface="Arial" pitchFamily="34" charset="0"/>
              <a:buChar char="•"/>
            </a:pPr>
            <a:r>
              <a:rPr lang="en-US" sz="1400" b="1" dirty="0" smtClean="0"/>
              <a:t>Either the pads or the channels at the box are not working.</a:t>
            </a:r>
          </a:p>
          <a:p>
            <a:pPr marL="628650" lvl="1" indent="-171450">
              <a:buFont typeface="Arial" pitchFamily="34" charset="0"/>
              <a:buChar char="•"/>
            </a:pPr>
            <a:r>
              <a:rPr lang="en-US" sz="1400" b="1" dirty="0" smtClean="0"/>
              <a:t>Examiner should always check the MV sensors before the exam.</a:t>
            </a:r>
            <a:endParaRPr lang="en-US" sz="1400" b="1" dirty="0"/>
          </a:p>
          <a:p>
            <a:endParaRPr lang="en-US" sz="1400" b="1" dirty="0" smtClean="0"/>
          </a:p>
          <a:p>
            <a:pPr marL="171450" indent="-171450">
              <a:buFont typeface="Arial" pitchFamily="34" charset="0"/>
              <a:buChar char="•"/>
            </a:pPr>
            <a:endParaRPr lang="en-US" sz="1400" b="1" dirty="0"/>
          </a:p>
          <a:p>
            <a:pPr marL="628650" lvl="1" indent="-171450">
              <a:buFont typeface="Arial" pitchFamily="34" charset="0"/>
              <a:buChar char="•"/>
            </a:pPr>
            <a:endParaRPr lang="en-US" sz="1400" b="1" dirty="0">
              <a:solidFill>
                <a:srgbClr val="0000FF"/>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43</a:t>
            </a:fld>
            <a:endParaRPr lang="en-US" dirty="0"/>
          </a:p>
        </p:txBody>
      </p:sp>
    </p:spTree>
    <p:extLst>
      <p:ext uri="{BB962C8B-B14F-4D97-AF65-F5344CB8AC3E}">
        <p14:creationId xmlns:p14="http://schemas.microsoft.com/office/powerpoint/2010/main" val="3680522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5D96D-1DDF-447B-8C06-B0764367ABA1}" type="slidenum">
              <a:rPr lang="en-US"/>
              <a:pPr/>
              <a:t>44</a:t>
            </a:fld>
            <a:endParaRPr lang="en-US" dirty="0"/>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How did the anal sphincter movement at the two comparison questions affect the other channels?</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t>The EDA channel and the CV channel at C6 began their rise at the answer, however the rise time at C4 is different </a:t>
            </a:r>
            <a:r>
              <a:rPr lang="en-US" sz="1400" b="1" dirty="0" smtClean="0">
                <a:solidFill>
                  <a:srgbClr val="0000FF"/>
                </a:solidFill>
              </a:rPr>
              <a:t>– what are some causes for such physiology?</a:t>
            </a:r>
          </a:p>
          <a:p>
            <a:pPr marL="285750" indent="-285750">
              <a:buFont typeface="Arial" pitchFamily="34" charset="0"/>
              <a:buChar char="•"/>
            </a:pPr>
            <a:endParaRPr lang="en-US" sz="1400" b="1" dirty="0">
              <a:solidFill>
                <a:srgbClr val="0000FF"/>
              </a:solidFill>
            </a:endParaRPr>
          </a:p>
          <a:p>
            <a:pPr marL="742950" lvl="1" indent="-285750">
              <a:buFont typeface="Arial" pitchFamily="34" charset="0"/>
              <a:buChar char="•"/>
            </a:pPr>
            <a:r>
              <a:rPr lang="en-US" sz="1400" b="1" dirty="0" smtClean="0">
                <a:solidFill>
                  <a:srgbClr val="0000FF"/>
                </a:solidFill>
              </a:rPr>
              <a:t>Do you think that the PN channel breathing caused the difference?  Why?</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t>Slide is an ACQT of a screening which is part of an applicant screening process using </a:t>
            </a:r>
            <a:r>
              <a:rPr lang="en-US" sz="1400" b="1" dirty="0" err="1" smtClean="0"/>
              <a:t>using</a:t>
            </a:r>
            <a:r>
              <a:rPr lang="en-US" sz="1400" b="1" dirty="0" smtClean="0"/>
              <a:t> DLCQ.</a:t>
            </a:r>
          </a:p>
          <a:p>
            <a:pPr lvl="1"/>
            <a:endParaRPr lang="en-US" sz="1400" b="1" dirty="0"/>
          </a:p>
          <a:p>
            <a:pPr marL="285750" indent="-285750">
              <a:buFont typeface="Arial" pitchFamily="34" charset="0"/>
              <a:buChar char="•"/>
            </a:pPr>
            <a:r>
              <a:rPr lang="en-US" sz="1400" b="1" dirty="0" smtClean="0"/>
              <a:t>Note the breathing change after the key.  </a:t>
            </a:r>
            <a:r>
              <a:rPr lang="en-US" sz="1400" b="1" dirty="0" smtClean="0">
                <a:solidFill>
                  <a:srgbClr val="0000FF"/>
                </a:solidFill>
              </a:rPr>
              <a:t>Do you think that was a righteous peak or examinee attacking the peak with CM?</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think the MV in the seat cushion is the result of breathing or physical MV of lower body?  </a:t>
            </a:r>
            <a:r>
              <a:rPr lang="en-US" sz="1400" b="1" dirty="0" smtClean="0"/>
              <a:t>(The bottom line is the foot sensor).</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The examiner provided a CM warning after the ACQT.  Do you think it was warranted?</a:t>
            </a:r>
          </a:p>
          <a:p>
            <a:pPr marL="285750" indent="-285750">
              <a:buFont typeface="Arial" pitchFamily="34" charset="0"/>
              <a:buChar char="•"/>
            </a:pPr>
            <a:endParaRPr lang="en-US" sz="1400" b="1" dirty="0">
              <a:solidFill>
                <a:srgbClr val="0000FF"/>
              </a:solidFill>
            </a:endParaRPr>
          </a:p>
          <a:p>
            <a:pPr marL="742950" lvl="1" indent="-285750">
              <a:buFont typeface="Arial" pitchFamily="34" charset="0"/>
              <a:buChar char="•"/>
            </a:pPr>
            <a:r>
              <a:rPr lang="en-US" sz="1400" b="1" dirty="0" smtClean="0">
                <a:solidFill>
                  <a:srgbClr val="0000FF"/>
                </a:solidFill>
              </a:rPr>
              <a:t>What do you see in the physiology that warranted a CM warning?</a:t>
            </a:r>
          </a:p>
          <a:p>
            <a:pPr marL="742950" lvl="1"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600" b="1" dirty="0" smtClean="0">
                <a:solidFill>
                  <a:srgbClr val="C00000"/>
                </a:solidFill>
              </a:rPr>
              <a:t>The next chart is chart 1 of the exam………</a:t>
            </a:r>
            <a:endParaRPr lang="en-US" sz="1600" b="1" dirty="0">
              <a:solidFill>
                <a:srgbClr val="C00000"/>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46</a:t>
            </a:fld>
            <a:endParaRPr lang="en-US" dirty="0"/>
          </a:p>
        </p:txBody>
      </p:sp>
    </p:spTree>
    <p:extLst>
      <p:ext uri="{BB962C8B-B14F-4D97-AF65-F5344CB8AC3E}">
        <p14:creationId xmlns:p14="http://schemas.microsoft.com/office/powerpoint/2010/main" val="17723502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solidFill>
                  <a:srgbClr val="0000FF"/>
                </a:solidFill>
              </a:rPr>
              <a:t>Would you consider this messy test data?</a:t>
            </a:r>
          </a:p>
          <a:p>
            <a:pPr marL="285750" indent="-285750">
              <a:buFont typeface="Arial" pitchFamily="34" charset="0"/>
              <a:buChar char="•"/>
            </a:pPr>
            <a:endParaRPr lang="en-US" sz="1400" b="1" dirty="0">
              <a:solidFill>
                <a:srgbClr val="0000FF"/>
              </a:solidFill>
            </a:endParaRPr>
          </a:p>
          <a:p>
            <a:pPr marL="742950" lvl="1" indent="-285750">
              <a:buFont typeface="Arial" pitchFamily="34" charset="0"/>
              <a:buChar char="•"/>
            </a:pPr>
            <a:r>
              <a:rPr lang="en-US" sz="1400" b="1" dirty="0" smtClean="0">
                <a:solidFill>
                  <a:srgbClr val="0000FF"/>
                </a:solidFill>
              </a:rPr>
              <a:t>What makes it messy?</a:t>
            </a:r>
          </a:p>
          <a:p>
            <a:pPr marL="742950" lvl="1"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see any atypical physiology on the chart?</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There is MV in both sensor pads.  Do you think the MV is the result of examinee’s breathing or do you think examinee is moving?</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If there is atypical physiology taking place at the DLCQs do you think it also influences the relevant questions since Irrelevant questions were not asked?</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t>R4 – Serious crime; R5 – Drug activity; R7 – Falsifying forms</a:t>
            </a:r>
          </a:p>
          <a:p>
            <a:r>
              <a:rPr lang="en-US" sz="1400" b="1" dirty="0" smtClean="0"/>
              <a:t>________________________________________________________</a:t>
            </a:r>
          </a:p>
          <a:p>
            <a:pPr marL="285750" indent="-285750">
              <a:buFont typeface="Arial" pitchFamily="34" charset="0"/>
              <a:buChar char="•"/>
            </a:pPr>
            <a:r>
              <a:rPr lang="en-US" sz="1400" b="1" dirty="0" smtClean="0"/>
              <a:t>Examinee admitted to curling toes, tensing his body &amp; changing his breathing at the DLCQs to hide the fact he was cheating on his wife.</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A global review of the test data suggests Serious crime &amp; Drugs.</a:t>
            </a:r>
            <a:endParaRPr lang="en-US" sz="1400" b="1" dirty="0"/>
          </a:p>
        </p:txBody>
      </p:sp>
      <p:sp>
        <p:nvSpPr>
          <p:cNvPr id="4" name="Slide Number Placeholder 3"/>
          <p:cNvSpPr>
            <a:spLocks noGrp="1"/>
          </p:cNvSpPr>
          <p:nvPr>
            <p:ph type="sldNum" sz="quarter" idx="10"/>
          </p:nvPr>
        </p:nvSpPr>
        <p:spPr/>
        <p:txBody>
          <a:bodyPr/>
          <a:lstStyle/>
          <a:p>
            <a:fld id="{20555AB4-F245-400C-B873-010D6DFCAE57}" type="slidenum">
              <a:rPr lang="en-US" smtClean="0"/>
              <a:pPr/>
              <a:t>47</a:t>
            </a:fld>
            <a:endParaRPr lang="en-US" dirty="0"/>
          </a:p>
        </p:txBody>
      </p:sp>
    </p:spTree>
    <p:extLst>
      <p:ext uri="{BB962C8B-B14F-4D97-AF65-F5344CB8AC3E}">
        <p14:creationId xmlns:p14="http://schemas.microsoft.com/office/powerpoint/2010/main" val="558245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27C4A-74DA-455C-AA33-23EE62FDBD7B}" type="slidenum">
              <a:rPr lang="en-US"/>
              <a:pPr/>
              <a:t>48</a:t>
            </a:fld>
            <a:endParaRPr lang="en-US" dirty="0"/>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normAutofit/>
          </a:bodyPr>
          <a:lstStyle/>
          <a:p>
            <a:pPr>
              <a:buFontTx/>
              <a:buChar char="•"/>
            </a:pPr>
            <a:r>
              <a:rPr lang="en-US" sz="1400" b="1" dirty="0">
                <a:solidFill>
                  <a:srgbClr val="0000CC"/>
                </a:solidFill>
              </a:rPr>
              <a:t> </a:t>
            </a:r>
            <a:r>
              <a:rPr lang="en-US" sz="1400" b="1" dirty="0" smtClean="0">
                <a:solidFill>
                  <a:srgbClr val="0000CC"/>
                </a:solidFill>
              </a:rPr>
              <a:t>What do you see?</a:t>
            </a:r>
          </a:p>
          <a:p>
            <a:pPr>
              <a:buFontTx/>
              <a:buChar char="•"/>
            </a:pPr>
            <a:endParaRPr lang="en-US" sz="1400" b="1" dirty="0">
              <a:solidFill>
                <a:srgbClr val="0000CC"/>
              </a:solidFill>
            </a:endParaRPr>
          </a:p>
          <a:p>
            <a:pPr lvl="1">
              <a:buFontTx/>
              <a:buChar char="•"/>
            </a:pPr>
            <a:r>
              <a:rPr lang="en-US" sz="1400" b="1" dirty="0" smtClean="0">
                <a:solidFill>
                  <a:srgbClr val="0000CC"/>
                </a:solidFill>
              </a:rPr>
              <a:t> Test data is stable although there is inadequate sensitivity in all the components.</a:t>
            </a:r>
            <a:endParaRPr lang="en-US" sz="1400" b="1"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B27C4A-74DA-455C-AA33-23EE62FDBD7B}" type="slidenum">
              <a:rPr lang="en-US"/>
              <a:pPr/>
              <a:t>49</a:t>
            </a:fld>
            <a:endParaRPr lang="en-US" dirty="0"/>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pPr>
              <a:buFontTx/>
              <a:buChar char="•"/>
            </a:pPr>
            <a:r>
              <a:rPr lang="en-US" dirty="0" smtClean="0"/>
              <a:t> </a:t>
            </a:r>
            <a:r>
              <a:rPr lang="en-US" sz="1400" b="1" dirty="0" smtClean="0">
                <a:solidFill>
                  <a:srgbClr val="0000FF"/>
                </a:solidFill>
              </a:rPr>
              <a:t>Now what do you see?</a:t>
            </a:r>
          </a:p>
          <a:p>
            <a:pPr>
              <a:buFontTx/>
              <a:buChar char="•"/>
            </a:pPr>
            <a:endParaRPr lang="en-US" sz="1400" b="1" dirty="0">
              <a:solidFill>
                <a:srgbClr val="0000FF"/>
              </a:solidFill>
            </a:endParaRPr>
          </a:p>
          <a:p>
            <a:pPr>
              <a:buFontTx/>
              <a:buChar char="•"/>
            </a:pPr>
            <a:r>
              <a:rPr lang="en-US" sz="1400" b="1" dirty="0" smtClean="0">
                <a:solidFill>
                  <a:srgbClr val="0000FF"/>
                </a:solidFill>
              </a:rPr>
              <a:t> In this case the significant change takes place only at a particular comparison question.</a:t>
            </a:r>
          </a:p>
          <a:p>
            <a:pPr>
              <a:buFontTx/>
              <a:buChar char="•"/>
            </a:pPr>
            <a:endParaRPr lang="en-US" sz="1400" b="1" dirty="0">
              <a:solidFill>
                <a:srgbClr val="0000FF"/>
              </a:solidFill>
            </a:endParaRPr>
          </a:p>
          <a:p>
            <a:pPr lvl="1">
              <a:buFontTx/>
              <a:buChar char="•"/>
            </a:pPr>
            <a:r>
              <a:rPr lang="en-US" b="1" dirty="0" smtClean="0">
                <a:solidFill>
                  <a:srgbClr val="0000FF"/>
                </a:solidFill>
              </a:rPr>
              <a:t> If we eliminated the sensor pad would you still suspect CM?  Why?  Why not?</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1B8A6-36A3-4486-99BC-65E3A4F9E419}" type="slidenum">
              <a:rPr lang="en-US"/>
              <a:pPr/>
              <a:t>50</a:t>
            </a:fld>
            <a:endParaRPr lang="en-US" dirty="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pPr>
              <a:buFontTx/>
              <a:buChar char="•"/>
            </a:pPr>
            <a:r>
              <a:rPr lang="en-US" b="1" dirty="0" smtClean="0"/>
              <a:t> </a:t>
            </a:r>
            <a:r>
              <a:rPr lang="en-US" b="1" u="sng" dirty="0" smtClean="0">
                <a:solidFill>
                  <a:srgbClr val="0000CC"/>
                </a:solidFill>
              </a:rPr>
              <a:t>Dramatic Tonic Change in Rate or Morphology</a:t>
            </a:r>
            <a:r>
              <a:rPr lang="en-US" b="1" dirty="0" smtClean="0"/>
              <a:t> </a:t>
            </a:r>
          </a:p>
          <a:p>
            <a:pPr>
              <a:buFontTx/>
              <a:buChar char="•"/>
            </a:pPr>
            <a:endParaRPr lang="en-US" b="1" dirty="0" smtClean="0"/>
          </a:p>
          <a:p>
            <a:pPr>
              <a:buFontTx/>
              <a:buChar char="•"/>
            </a:pPr>
            <a:endParaRPr lang="en-US" b="1" dirty="0" smtClean="0"/>
          </a:p>
          <a:p>
            <a:pPr>
              <a:buFontTx/>
              <a:buChar char="•"/>
            </a:pPr>
            <a:r>
              <a:rPr lang="en-US" b="1" dirty="0" smtClean="0"/>
              <a:t> </a:t>
            </a:r>
            <a:r>
              <a:rPr lang="en-US" b="1" u="sng" dirty="0" smtClean="0"/>
              <a:t>Question</a:t>
            </a:r>
            <a:r>
              <a:rPr lang="en-US" b="1" dirty="0" smtClean="0"/>
              <a:t>: What do you see?</a:t>
            </a:r>
          </a:p>
          <a:p>
            <a:pPr>
              <a:buFontTx/>
              <a:buChar char="•"/>
            </a:pPr>
            <a:endParaRPr lang="en-US" b="1" dirty="0" smtClean="0"/>
          </a:p>
          <a:p>
            <a:pPr lvl="1">
              <a:buFontTx/>
              <a:buChar char="•"/>
            </a:pPr>
            <a:r>
              <a:rPr lang="en-US" b="1" dirty="0" smtClean="0"/>
              <a:t> Test data is not real pretty</a:t>
            </a:r>
          </a:p>
          <a:p>
            <a:pPr lvl="1">
              <a:buFontTx/>
              <a:buChar char="•"/>
            </a:pPr>
            <a:endParaRPr lang="en-US" b="1" dirty="0" smtClean="0"/>
          </a:p>
          <a:p>
            <a:pPr lvl="1">
              <a:buFontTx/>
              <a:buChar char="•"/>
            </a:pPr>
            <a:r>
              <a:rPr lang="en-US" b="1" dirty="0" smtClean="0"/>
              <a:t> PN channels are slowly dropping off the base line (Actually a decrease in amplitude)</a:t>
            </a:r>
          </a:p>
          <a:p>
            <a:pPr lvl="1">
              <a:buFontTx/>
              <a:buChar char="•"/>
            </a:pPr>
            <a:endParaRPr lang="en-US" b="1" dirty="0" smtClean="0"/>
          </a:p>
          <a:p>
            <a:pPr lvl="1">
              <a:buFontTx/>
              <a:buChar char="•"/>
            </a:pPr>
            <a:r>
              <a:rPr lang="en-US" b="1" dirty="0" smtClean="0"/>
              <a:t>EDA is stable</a:t>
            </a:r>
          </a:p>
          <a:p>
            <a:pPr lvl="1">
              <a:buFontTx/>
              <a:buChar char="•"/>
            </a:pPr>
            <a:endParaRPr lang="en-US" b="1" dirty="0" smtClean="0"/>
          </a:p>
          <a:p>
            <a:pPr lvl="1">
              <a:buFontTx/>
              <a:buChar char="•"/>
            </a:pPr>
            <a:r>
              <a:rPr lang="en-US" b="1" dirty="0" smtClean="0"/>
              <a:t> Cardio tracing is not stable – may not be firmly attached, might not have sufficient pressure, might be pressed against the body or the chair arm.</a:t>
            </a:r>
          </a:p>
          <a:p>
            <a:pPr lvl="1"/>
            <a:endParaRPr lang="en-US"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t>This block is the cornerstone for the Comprehensive CM course</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We in TASS have confirmed that most polygraph examiners are not adept at identifying CM.</a:t>
            </a:r>
          </a:p>
          <a:p>
            <a:pPr marL="285750" indent="-285750">
              <a:buFont typeface="Arial" pitchFamily="34" charset="0"/>
              <a:buChar char="•"/>
            </a:pPr>
            <a:endParaRPr lang="en-US" sz="1400" b="1" dirty="0"/>
          </a:p>
          <a:p>
            <a:pPr marL="742950" lvl="1" indent="-285750">
              <a:buFont typeface="Arial" pitchFamily="34" charset="0"/>
              <a:buChar char="•"/>
            </a:pPr>
            <a:r>
              <a:rPr lang="en-US" sz="1400" b="1" dirty="0" smtClean="0"/>
              <a:t>We have no way of identifying whether CM performers ‘beat’ the test.</a:t>
            </a:r>
          </a:p>
          <a:p>
            <a:pPr lvl="1"/>
            <a:endParaRPr lang="en-US" sz="1400" b="1" dirty="0" smtClean="0"/>
          </a:p>
          <a:p>
            <a:pPr marL="742950" lvl="1" indent="-285750">
              <a:buFont typeface="Arial" pitchFamily="34" charset="0"/>
              <a:buChar char="•"/>
            </a:pPr>
            <a:r>
              <a:rPr lang="en-US" sz="1400" b="1" dirty="0" smtClean="0"/>
              <a:t>We do know that some examiners are very good at identifying CM and obtaining CM confessions – this usually relates to good interpersonal skills.</a:t>
            </a:r>
          </a:p>
          <a:p>
            <a:pPr marL="742950" lvl="1" indent="-285750">
              <a:buFont typeface="Arial" pitchFamily="34" charset="0"/>
              <a:buChar char="•"/>
            </a:pPr>
            <a:endParaRPr lang="en-US" sz="1400" b="1" dirty="0"/>
          </a:p>
          <a:p>
            <a:pPr marL="285750" indent="-285750">
              <a:buFont typeface="Arial" pitchFamily="34" charset="0"/>
              <a:buChar char="•"/>
            </a:pPr>
            <a:r>
              <a:rPr lang="en-US" sz="1400" b="1" dirty="0" smtClean="0"/>
              <a:t>As we begin to show pictures of test data we will discuss whether CM are taking place or whether it is typical physiology</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During this discussion </a:t>
            </a:r>
            <a:r>
              <a:rPr lang="en-US" sz="1400" b="1" dirty="0" smtClean="0">
                <a:solidFill>
                  <a:srgbClr val="C00000"/>
                </a:solidFill>
              </a:rPr>
              <a:t>(which will be classified SECRET)</a:t>
            </a:r>
            <a:r>
              <a:rPr lang="en-US" sz="1400" b="1" dirty="0" smtClean="0"/>
              <a:t> we will identify and classify features that are atypical and consistent with CM.</a:t>
            </a:r>
            <a:endParaRPr lang="en-US" sz="1400" b="1" dirty="0"/>
          </a:p>
        </p:txBody>
      </p:sp>
      <p:sp>
        <p:nvSpPr>
          <p:cNvPr id="4" name="Slide Number Placeholder 3"/>
          <p:cNvSpPr>
            <a:spLocks noGrp="1"/>
          </p:cNvSpPr>
          <p:nvPr>
            <p:ph type="sldNum" sz="quarter" idx="10"/>
          </p:nvPr>
        </p:nvSpPr>
        <p:spPr/>
        <p:txBody>
          <a:bodyPr/>
          <a:lstStyle/>
          <a:p>
            <a:fld id="{20555AB4-F245-400C-B873-010D6DFCAE57}" type="slidenum">
              <a:rPr lang="en-US" smtClean="0"/>
              <a:pPr/>
              <a:t>5</a:t>
            </a:fld>
            <a:endParaRPr lang="en-US" dirty="0"/>
          </a:p>
        </p:txBody>
      </p:sp>
    </p:spTree>
    <p:extLst>
      <p:ext uri="{BB962C8B-B14F-4D97-AF65-F5344CB8AC3E}">
        <p14:creationId xmlns:p14="http://schemas.microsoft.com/office/powerpoint/2010/main" val="34179552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E1B8A6-36A3-4486-99BC-65E3A4F9E419}" type="slidenum">
              <a:rPr lang="en-US"/>
              <a:pPr/>
              <a:t>51</a:t>
            </a:fld>
            <a:endParaRPr lang="en-US" dirty="0"/>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pPr>
              <a:buFontTx/>
              <a:buChar char="•"/>
            </a:pPr>
            <a:r>
              <a:rPr lang="en-US" b="1" dirty="0" smtClean="0"/>
              <a:t> Another example – In this case it was a mental CM not a physical CM.</a:t>
            </a:r>
            <a:endParaRPr lang="en-US" b="1"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itchFamily="34" charset="0"/>
              <a:buChar char="•"/>
            </a:pPr>
            <a:r>
              <a:rPr lang="en-US" sz="1400" b="1" dirty="0" smtClean="0"/>
              <a:t>We live in an information society today – the Internet revolutionized our culture in the mid 1990’s and is a global phenomena today.</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In the mid 1980’s those that performed CM were usually unsophisticated and got most of their material from reading “Tremor in the Blood” by David T. </a:t>
            </a:r>
            <a:r>
              <a:rPr lang="en-US" sz="1400" b="1" dirty="0" err="1" smtClean="0"/>
              <a:t>Lykken</a:t>
            </a:r>
            <a:r>
              <a:rPr lang="en-US" sz="1400" b="1" dirty="0" smtClean="0"/>
              <a:t>.</a:t>
            </a:r>
          </a:p>
          <a:p>
            <a:pPr marL="285750" indent="-285750">
              <a:buFont typeface="Arial" pitchFamily="34" charset="0"/>
              <a:buChar char="•"/>
            </a:pPr>
            <a:endParaRPr lang="en-US" sz="1400" b="1" dirty="0"/>
          </a:p>
          <a:p>
            <a:pPr marL="285750" indent="-285750">
              <a:buFont typeface="Arial" pitchFamily="34" charset="0"/>
              <a:buChar char="•"/>
            </a:pPr>
            <a:r>
              <a:rPr lang="en-US" sz="1400" b="1" dirty="0" smtClean="0"/>
              <a:t>Today we have many performing high level CM.  The average person can go on-line and find not only the test technique that will be used in their polygraph but the questions asked.  </a:t>
            </a:r>
          </a:p>
          <a:p>
            <a:pPr marL="285750" indent="-285750">
              <a:buFont typeface="Arial" pitchFamily="34" charset="0"/>
              <a:buChar char="•"/>
            </a:pPr>
            <a:endParaRPr lang="en-US" sz="1400" b="1" dirty="0"/>
          </a:p>
          <a:p>
            <a:pPr marL="742950" lvl="1" indent="-285750">
              <a:buFont typeface="Arial" pitchFamily="34" charset="0"/>
              <a:buChar char="•"/>
            </a:pPr>
            <a:r>
              <a:rPr lang="en-US" sz="1400" b="1" dirty="0" smtClean="0"/>
              <a:t>If that were not enough we have those in the polygraph profession willing to teach these individuals how to perform CM in a way that makes it difficult to catch.</a:t>
            </a:r>
          </a:p>
          <a:p>
            <a:pPr marL="742950" lvl="1" indent="-285750">
              <a:buFont typeface="Arial" pitchFamily="34" charset="0"/>
              <a:buChar char="•"/>
            </a:pPr>
            <a:endParaRPr lang="en-US" sz="1400" b="1" dirty="0"/>
          </a:p>
          <a:p>
            <a:pPr marL="285750" indent="-285750">
              <a:buFont typeface="Arial" pitchFamily="34" charset="0"/>
              <a:buChar char="•"/>
            </a:pPr>
            <a:r>
              <a:rPr lang="en-US" sz="1400" b="1" dirty="0" smtClean="0"/>
              <a:t>For those doing overseas vetting it will become even more complex because the USG provides virtually everything dealing with polygraph to foreign governments.</a:t>
            </a:r>
            <a:endParaRPr lang="en-US" sz="1400" b="1" dirty="0"/>
          </a:p>
        </p:txBody>
      </p:sp>
      <p:sp>
        <p:nvSpPr>
          <p:cNvPr id="4" name="Slide Number Placeholder 3"/>
          <p:cNvSpPr>
            <a:spLocks noGrp="1"/>
          </p:cNvSpPr>
          <p:nvPr>
            <p:ph type="sldNum" sz="quarter" idx="10"/>
          </p:nvPr>
        </p:nvSpPr>
        <p:spPr/>
        <p:txBody>
          <a:bodyPr/>
          <a:lstStyle/>
          <a:p>
            <a:fld id="{20555AB4-F245-400C-B873-010D6DFCAE57}" type="slidenum">
              <a:rPr lang="en-US" smtClean="0"/>
              <a:pPr/>
              <a:t>52</a:t>
            </a:fld>
            <a:endParaRPr lang="en-US" dirty="0"/>
          </a:p>
        </p:txBody>
      </p:sp>
    </p:spTree>
    <p:extLst>
      <p:ext uri="{BB962C8B-B14F-4D97-AF65-F5344CB8AC3E}">
        <p14:creationId xmlns:p14="http://schemas.microsoft.com/office/powerpoint/2010/main" val="753628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85750" indent="-285750">
              <a:buFont typeface="Arial" pitchFamily="34" charset="0"/>
              <a:buChar char="•"/>
            </a:pPr>
            <a:r>
              <a:rPr lang="en-US" sz="1400" b="1" dirty="0" smtClean="0">
                <a:solidFill>
                  <a:srgbClr val="0000FF"/>
                </a:solidFill>
              </a:rPr>
              <a:t>TDA PN criteria:</a:t>
            </a:r>
            <a:r>
              <a:rPr lang="en-US" sz="1400" b="1" dirty="0" smtClean="0"/>
              <a:t> (1) Apnea; (2) Decrease in amplitude; (3) Progressive decrease in amplitude; (4) Decrease in rate; (5) Change in I/E ratio; (6) Temporary rise from baseline.</a:t>
            </a:r>
          </a:p>
          <a:p>
            <a:endParaRPr lang="en-US" sz="1400" b="1" dirty="0" smtClean="0"/>
          </a:p>
          <a:p>
            <a:pPr marL="285750" indent="-285750">
              <a:buFont typeface="Arial" pitchFamily="34" charset="0"/>
              <a:buChar char="•"/>
            </a:pPr>
            <a:r>
              <a:rPr lang="en-US" sz="1400" b="1" dirty="0">
                <a:solidFill>
                  <a:srgbClr val="0000FF"/>
                </a:solidFill>
              </a:rPr>
              <a:t>What might cause changes in the PN channel tracings?</a:t>
            </a:r>
            <a:r>
              <a:rPr lang="en-US" sz="1400" b="1" dirty="0"/>
              <a:t> (</a:t>
            </a:r>
            <a:r>
              <a:rPr lang="en-US" sz="1400" b="1" dirty="0" smtClean="0"/>
              <a:t>1) </a:t>
            </a:r>
            <a:r>
              <a:rPr lang="en-US" sz="1400" b="1" dirty="0"/>
              <a:t>PN tubes are too tight or too loose; (</a:t>
            </a:r>
            <a:r>
              <a:rPr lang="en-US" sz="1400" b="1" dirty="0" smtClean="0"/>
              <a:t>2) </a:t>
            </a:r>
            <a:r>
              <a:rPr lang="en-US" sz="1400" b="1" dirty="0"/>
              <a:t>Anti-roll bar is loose; (</a:t>
            </a:r>
            <a:r>
              <a:rPr lang="en-US" sz="1400" b="1" dirty="0" smtClean="0"/>
              <a:t>3) </a:t>
            </a:r>
            <a:r>
              <a:rPr lang="en-US" sz="1400" b="1" dirty="0"/>
              <a:t>PN tubes are improperly positioned; (</a:t>
            </a:r>
            <a:r>
              <a:rPr lang="en-US" sz="1400" b="1" dirty="0" smtClean="0"/>
              <a:t>4) </a:t>
            </a:r>
            <a:r>
              <a:rPr lang="en-US" sz="1400" b="1" dirty="0"/>
              <a:t>PN tubes have a leak or the rubber band/spring is broken; (</a:t>
            </a:r>
            <a:r>
              <a:rPr lang="en-US" sz="1400" b="1" dirty="0" smtClean="0"/>
              <a:t>5) </a:t>
            </a:r>
            <a:r>
              <a:rPr lang="en-US" sz="1400" b="1" dirty="0"/>
              <a:t>Artifacts (DB, SW, SN, SZ, M, T); (</a:t>
            </a:r>
            <a:r>
              <a:rPr lang="en-US" sz="1400" b="1" dirty="0" smtClean="0"/>
              <a:t>6) </a:t>
            </a:r>
            <a:r>
              <a:rPr lang="en-US" sz="1400" b="1" dirty="0"/>
              <a:t>Answer distortion; (</a:t>
            </a:r>
            <a:r>
              <a:rPr lang="en-US" sz="1400" b="1" dirty="0" smtClean="0"/>
              <a:t>7) </a:t>
            </a:r>
            <a:r>
              <a:rPr lang="en-US" sz="1400" b="1" dirty="0"/>
              <a:t>Response to an applied stimulus; (</a:t>
            </a:r>
            <a:r>
              <a:rPr lang="en-US" sz="1400" b="1" dirty="0" smtClean="0"/>
              <a:t>8) </a:t>
            </a:r>
            <a:r>
              <a:rPr lang="en-US" sz="1400" b="1" dirty="0"/>
              <a:t>Recovery/return to homeostasis</a:t>
            </a:r>
            <a:r>
              <a:rPr lang="en-US" sz="1400" b="1" dirty="0" smtClean="0"/>
              <a:t>.</a:t>
            </a:r>
          </a:p>
          <a:p>
            <a:pPr marL="742950" lvl="1" indent="-285750">
              <a:buFont typeface="Arial" pitchFamily="34" charset="0"/>
              <a:buChar char="•"/>
            </a:pPr>
            <a:r>
              <a:rPr lang="en-US" sz="1400" b="1" dirty="0" smtClean="0">
                <a:solidFill>
                  <a:srgbClr val="0000FF"/>
                </a:solidFill>
              </a:rPr>
              <a:t>Is it possible that many of the above can cause the PN channel to appear to be atypical?</a:t>
            </a:r>
            <a:endParaRPr lang="en-US" sz="1400" b="1" dirty="0">
              <a:solidFill>
                <a:srgbClr val="0000FF"/>
              </a:solidFill>
            </a:endParaRP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When are these criteria atypical?</a:t>
            </a:r>
            <a:r>
              <a:rPr lang="en-US" sz="1400" b="1" dirty="0" smtClean="0"/>
              <a:t>  (1) When they have a dramatic change that is inconsistent with what is normally seen during a polygraph examination; (2) When there is frequency and specificity present</a:t>
            </a:r>
          </a:p>
          <a:p>
            <a:pPr marL="742950" lvl="1" indent="-285750">
              <a:buFont typeface="Arial" pitchFamily="34" charset="0"/>
              <a:buChar char="•"/>
            </a:pPr>
            <a:r>
              <a:rPr lang="en-US" sz="1400" b="1" dirty="0" smtClean="0"/>
              <a:t>Frequency &amp; Specificity do not necessarily mean dramatic.</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What effect will BI have on tracings?</a:t>
            </a:r>
            <a:r>
              <a:rPr lang="en-US" sz="1400" b="1" dirty="0" smtClean="0"/>
              <a:t> (1) Innocent will breath at one half the normal rate; (2) Many will focus completely on breathing; (3) Many will control their breathing to appease the examiner.</a:t>
            </a:r>
            <a:endParaRPr lang="en-US" sz="1400" b="1" dirty="0">
              <a:solidFill>
                <a:srgbClr val="0000FF"/>
              </a:solidFill>
            </a:endParaRPr>
          </a:p>
        </p:txBody>
      </p:sp>
      <p:sp>
        <p:nvSpPr>
          <p:cNvPr id="4" name="Slide Number Placeholder 3"/>
          <p:cNvSpPr>
            <a:spLocks noGrp="1"/>
          </p:cNvSpPr>
          <p:nvPr>
            <p:ph type="sldNum" sz="quarter" idx="10"/>
          </p:nvPr>
        </p:nvSpPr>
        <p:spPr/>
        <p:txBody>
          <a:bodyPr/>
          <a:lstStyle/>
          <a:p>
            <a:fld id="{20555AB4-F245-400C-B873-010D6DFCAE57}" type="slidenum">
              <a:rPr lang="en-US" smtClean="0"/>
              <a:pPr/>
              <a:t>6</a:t>
            </a:fld>
            <a:endParaRPr lang="en-US" dirty="0"/>
          </a:p>
        </p:txBody>
      </p:sp>
    </p:spTree>
    <p:extLst>
      <p:ext uri="{BB962C8B-B14F-4D97-AF65-F5344CB8AC3E}">
        <p14:creationId xmlns:p14="http://schemas.microsoft.com/office/powerpoint/2010/main" val="145070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9148C2-8146-401D-B96F-8303F0B32EF5}" type="slidenum">
              <a:rPr lang="en-US"/>
              <a:pPr/>
              <a:t>7</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normAutofit/>
          </a:bodyPr>
          <a:lstStyle/>
          <a:p>
            <a:pPr marL="171450" indent="-171450">
              <a:buFont typeface="Arial" pitchFamily="34" charset="0"/>
              <a:buChar char="•"/>
            </a:pPr>
            <a:r>
              <a:rPr lang="en-US" sz="1400" b="1" dirty="0" smtClean="0">
                <a:solidFill>
                  <a:srgbClr val="0000FF"/>
                </a:solidFill>
              </a:rPr>
              <a:t>What do you see in the PN channels?</a:t>
            </a:r>
          </a:p>
          <a:p>
            <a:endParaRPr lang="en-US" sz="1400" b="1" dirty="0">
              <a:solidFill>
                <a:srgbClr val="0000FF"/>
              </a:solidFill>
            </a:endParaRPr>
          </a:p>
          <a:p>
            <a:pPr marL="171450" indent="-171450">
              <a:buFont typeface="Arial" pitchFamily="34" charset="0"/>
              <a:buChar char="•"/>
            </a:pPr>
            <a:r>
              <a:rPr lang="en-US" sz="1400" b="1" dirty="0" smtClean="0">
                <a:solidFill>
                  <a:srgbClr val="0000FF"/>
                </a:solidFill>
              </a:rPr>
              <a:t>Do you think the physical MV in the seat sensor caused the physiological changes in the PN channels?</a:t>
            </a:r>
          </a:p>
          <a:p>
            <a:pPr marL="171450" indent="-171450">
              <a:buFont typeface="Arial" pitchFamily="34" charset="0"/>
              <a:buChar char="•"/>
            </a:pPr>
            <a:endParaRPr lang="en-US" sz="1400" b="1" dirty="0">
              <a:solidFill>
                <a:srgbClr val="0000FF"/>
              </a:solidFill>
            </a:endParaRPr>
          </a:p>
          <a:p>
            <a:pPr marL="171450" indent="-171450">
              <a:buFont typeface="Arial" pitchFamily="34" charset="0"/>
              <a:buChar char="•"/>
            </a:pPr>
            <a:r>
              <a:rPr lang="en-US" sz="1400" b="1" dirty="0" smtClean="0">
                <a:solidFill>
                  <a:srgbClr val="0000FF"/>
                </a:solidFill>
              </a:rPr>
              <a:t>Do you think examinee is aware that his or her breathing has changed?</a:t>
            </a:r>
          </a:p>
          <a:p>
            <a:pPr marL="171450" indent="-171450">
              <a:buFont typeface="Arial" pitchFamily="34" charset="0"/>
              <a:buChar char="•"/>
            </a:pPr>
            <a:endParaRPr lang="en-US" sz="1400" b="1" dirty="0">
              <a:solidFill>
                <a:srgbClr val="0000FF"/>
              </a:solidFill>
            </a:endParaRPr>
          </a:p>
          <a:p>
            <a:pPr marL="171450" indent="-171450">
              <a:buFont typeface="Arial" pitchFamily="34" charset="0"/>
              <a:buChar char="•"/>
            </a:pPr>
            <a:r>
              <a:rPr lang="en-US" sz="1400" b="1" dirty="0" smtClean="0">
                <a:solidFill>
                  <a:srgbClr val="0000FF"/>
                </a:solidFill>
              </a:rPr>
              <a:t>Do you think we should point out the seat MV and the breathing changes to the examinee?  Why?  Why not?</a:t>
            </a:r>
            <a:endParaRPr lang="en-US" sz="1400" b="1" dirty="0">
              <a:solidFill>
                <a:srgbClr val="0000FF"/>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954C-1ED7-4AB4-A5E2-0B204B841ED6}" type="slidenum">
              <a:rPr lang="en-US"/>
              <a:pPr/>
              <a:t>8</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pPr>
              <a:buFontTx/>
              <a:buChar char="•"/>
            </a:pPr>
            <a:r>
              <a:rPr lang="en-US" b="1" dirty="0" smtClean="0"/>
              <a:t> </a:t>
            </a:r>
            <a:r>
              <a:rPr lang="en-US" sz="1400" b="1" dirty="0" smtClean="0">
                <a:solidFill>
                  <a:srgbClr val="0000FF"/>
                </a:solidFill>
              </a:rPr>
              <a:t>Do you see anything atypical about this tracing?</a:t>
            </a:r>
            <a:endParaRPr lang="en-US" sz="1400" b="1" dirty="0" smtClean="0"/>
          </a:p>
          <a:p>
            <a:pPr>
              <a:buFontTx/>
              <a:buChar char="•"/>
            </a:pPr>
            <a:endParaRPr lang="en-US" sz="1400" b="1" dirty="0">
              <a:solidFill>
                <a:srgbClr val="0000FF"/>
              </a:solidFill>
            </a:endParaRPr>
          </a:p>
          <a:p>
            <a:pPr lvl="1">
              <a:buFontTx/>
              <a:buChar char="•"/>
            </a:pPr>
            <a:r>
              <a:rPr lang="en-US" sz="1400" b="1" dirty="0" smtClean="0">
                <a:solidFill>
                  <a:srgbClr val="0000FF"/>
                </a:solidFill>
              </a:rPr>
              <a:t> </a:t>
            </a:r>
            <a:r>
              <a:rPr lang="en-US" sz="1400" b="1" dirty="0" smtClean="0"/>
              <a:t>Seat sensor MV</a:t>
            </a:r>
          </a:p>
          <a:p>
            <a:pPr lvl="1">
              <a:buFontTx/>
              <a:buChar char="•"/>
            </a:pPr>
            <a:endParaRPr lang="en-US" sz="1400" b="1" dirty="0"/>
          </a:p>
          <a:p>
            <a:pPr lvl="1">
              <a:buFontTx/>
              <a:buChar char="•"/>
            </a:pPr>
            <a:r>
              <a:rPr lang="en-US" sz="1400" b="1" dirty="0" smtClean="0"/>
              <a:t> Discuss the other tracings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B0480-44D9-4632-81A0-C62AD146079F}" type="slidenum">
              <a:rPr lang="en-US"/>
              <a:pPr/>
              <a:t>9</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xfrm>
            <a:off x="685800" y="4415790"/>
            <a:ext cx="5486400" cy="4415790"/>
          </a:xfrm>
        </p:spPr>
        <p:txBody>
          <a:bodyPr>
            <a:normAutofit/>
          </a:bodyPr>
          <a:lstStyle/>
          <a:p>
            <a:pPr marL="285750" indent="-285750">
              <a:buFont typeface="Arial" pitchFamily="34" charset="0"/>
              <a:buChar char="•"/>
            </a:pPr>
            <a:r>
              <a:rPr lang="en-US" sz="1400" b="1" dirty="0" smtClean="0">
                <a:solidFill>
                  <a:srgbClr val="0000FF"/>
                </a:solidFill>
              </a:rPr>
              <a:t>What do you see typical physiology on this chart?</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Do you see atypical physiology?</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If atypical physiology is seen – how do you know it is atypical?</a:t>
            </a:r>
          </a:p>
          <a:p>
            <a:pPr marL="285750" indent="-285750">
              <a:buFont typeface="Arial" pitchFamily="34" charset="0"/>
              <a:buChar char="•"/>
            </a:pPr>
            <a:endParaRPr lang="en-US" sz="1400" b="1" dirty="0">
              <a:solidFill>
                <a:srgbClr val="0000FF"/>
              </a:solidFill>
            </a:endParaRPr>
          </a:p>
          <a:p>
            <a:pPr marL="285750" indent="-285750">
              <a:buFont typeface="Arial" pitchFamily="34" charset="0"/>
              <a:buChar char="•"/>
            </a:pPr>
            <a:r>
              <a:rPr lang="en-US" sz="1400" b="1" dirty="0" smtClean="0">
                <a:solidFill>
                  <a:srgbClr val="0000FF"/>
                </a:solidFill>
              </a:rPr>
              <a:t>If typical physiology is seen – how do you know it is typical?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algn="ctr" fontAlgn="auto">
                <a:spcBef>
                  <a:spcPts val="0"/>
                </a:spcBef>
                <a:spcAft>
                  <a:spcPts val="0"/>
                </a:spcAft>
                <a:defRPr/>
              </a:pPr>
              <a:endParaRPr lang="en-US" dirty="0">
                <a:latin typeface="+mn-lt"/>
              </a:endParaRPr>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algn="ctr" fontAlgn="auto">
                <a:spcBef>
                  <a:spcPts val="0"/>
                </a:spcBef>
                <a:spcAft>
                  <a:spcPts val="0"/>
                </a:spcAft>
                <a:defRPr/>
              </a:pPr>
              <a:endParaRPr lang="en-US" sz="2400" dirty="0">
                <a:latin typeface="Times New Roman" pitchFamily="18"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n-US" sz="2400" dirty="0">
                <a:latin typeface="Times New Roman" pitchFamily="18"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fontAlgn="auto">
                <a:spcBef>
                  <a:spcPts val="0"/>
                </a:spcBef>
                <a:spcAft>
                  <a:spcPts val="0"/>
                </a:spcAft>
                <a:defRPr/>
              </a:pPr>
              <a:endParaRPr lang="en-US" dirty="0">
                <a:latin typeface="+mn-lt"/>
              </a:endParaRPr>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fontAlgn="auto">
                <a:spcBef>
                  <a:spcPts val="0"/>
                </a:spcBef>
                <a:spcAft>
                  <a:spcPts val="0"/>
                </a:spcAft>
                <a:defRPr/>
              </a:pPr>
              <a:endParaRPr lang="en-US" dirty="0">
                <a:latin typeface="+mn-lt"/>
              </a:endParaRPr>
            </a:p>
          </p:txBody>
        </p:sp>
      </p:grpSp>
      <p:sp>
        <p:nvSpPr>
          <p:cNvPr id="512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smtClean="0"/>
              <a:t>Click to edit Master subtitle style</a:t>
            </a:r>
            <a:endParaRPr lang="en-US"/>
          </a:p>
        </p:txBody>
      </p:sp>
      <p:sp>
        <p:nvSpPr>
          <p:cNvPr id="5132" name="Rectangle 12"/>
          <p:cNvSpPr>
            <a:spLocks noGrp="1" noChangeArrowheads="1"/>
          </p:cNvSpPr>
          <p:nvPr>
            <p:ph type="ctrTitle"/>
          </p:nvPr>
        </p:nvSpPr>
        <p:spPr>
          <a:xfrm>
            <a:off x="838200" y="1443038"/>
            <a:ext cx="7086600" cy="1600200"/>
          </a:xfrm>
        </p:spPr>
        <p:txBody>
          <a:bodyPr anchor="ctr"/>
          <a:lstStyle>
            <a:lvl1pPr>
              <a:defRPr/>
            </a:lvl1pPr>
          </a:lstStyle>
          <a:p>
            <a:r>
              <a:rPr lang="en-US" smtClean="0"/>
              <a:t>Click to edit Master title style</a:t>
            </a:r>
            <a:endParaRPr lang="en-US"/>
          </a:p>
        </p:txBody>
      </p:sp>
      <p:sp>
        <p:nvSpPr>
          <p:cNvPr id="10" name="Rectangle 3"/>
          <p:cNvSpPr>
            <a:spLocks noGrp="1" noChangeArrowheads="1"/>
          </p:cNvSpPr>
          <p:nvPr>
            <p:ph type="dt" sz="half" idx="10"/>
          </p:nvPr>
        </p:nvSpPr>
        <p:spPr>
          <a:xfrm>
            <a:off x="685800" y="6248400"/>
            <a:ext cx="1905000" cy="457200"/>
          </a:xfrm>
        </p:spPr>
        <p:txBody>
          <a:bodyPr/>
          <a:lstStyle>
            <a:lvl1pPr>
              <a:defRPr/>
            </a:lvl1pPr>
          </a:lstStyle>
          <a:p>
            <a:fld id="{17821D53-39E4-4B13-864F-B2D0B5B8F442}" type="datetime1">
              <a:rPr lang="en-US" smtClean="0"/>
              <a:t>3/13/2013</a:t>
            </a:fld>
            <a:endParaRPr lang="en-US" dirty="0"/>
          </a:p>
        </p:txBody>
      </p:sp>
      <p:sp>
        <p:nvSpPr>
          <p:cNvPr id="11" name="Rectangle 4"/>
          <p:cNvSpPr>
            <a:spLocks noGrp="1" noChangeArrowheads="1"/>
          </p:cNvSpPr>
          <p:nvPr>
            <p:ph type="ftr" sz="quarter" idx="11"/>
          </p:nvPr>
        </p:nvSpPr>
        <p:spPr>
          <a:xfrm>
            <a:off x="3124200" y="6248400"/>
            <a:ext cx="2895600" cy="457200"/>
          </a:xfrm>
        </p:spPr>
        <p:txBody>
          <a:bodyPr/>
          <a:lstStyle>
            <a:lvl1pPr>
              <a:defRPr/>
            </a:lvl1pPr>
          </a:lstStyle>
          <a:p>
            <a:r>
              <a:rPr lang="en-US" dirty="0" smtClean="0"/>
              <a:t>FOR OFFICIAL USE ONLY</a:t>
            </a:r>
            <a:endParaRPr lang="en-US" dirty="0"/>
          </a:p>
        </p:txBody>
      </p:sp>
      <p:sp>
        <p:nvSpPr>
          <p:cNvPr id="12" name="Rectangle 5"/>
          <p:cNvSpPr>
            <a:spLocks noGrp="1" noChangeArrowheads="1"/>
          </p:cNvSpPr>
          <p:nvPr>
            <p:ph type="sldNum" sz="quarter" idx="12"/>
          </p:nvPr>
        </p:nvSpPr>
        <p:spPr>
          <a:xfrm>
            <a:off x="6553200" y="6248400"/>
            <a:ext cx="1905000" cy="457200"/>
          </a:xfrm>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fld id="{D762A5B8-222F-4019-A9AF-8AF1DBA4478C}" type="datetime1">
              <a:rPr lang="en-US" smtClean="0"/>
              <a:t>3/13/2013</a:t>
            </a:fld>
            <a:endParaRPr lang="en-US" dirty="0"/>
          </a:p>
        </p:txBody>
      </p:sp>
      <p:sp>
        <p:nvSpPr>
          <p:cNvPr id="5" name="Rectangle 7"/>
          <p:cNvSpPr>
            <a:spLocks noGrp="1" noChangeArrowheads="1"/>
          </p:cNvSpPr>
          <p:nvPr>
            <p:ph type="ftr" sz="quarter" idx="11"/>
          </p:nvPr>
        </p:nvSpPr>
        <p:spPr>
          <a:ln/>
        </p:spPr>
        <p:txBody>
          <a:bodyPr/>
          <a:lstStyle>
            <a:lvl1pPr>
              <a:defRPr/>
            </a:lvl1pPr>
          </a:lstStyle>
          <a:p>
            <a:r>
              <a:rPr lang="en-US" dirty="0" smtClean="0"/>
              <a:t>FOR OFFICIAL USE ONLY</a:t>
            </a:r>
            <a:endParaRPr lang="en-US" dirty="0"/>
          </a:p>
        </p:txBody>
      </p:sp>
      <p:sp>
        <p:nvSpPr>
          <p:cNvPr id="6" name="Rectangle 8"/>
          <p:cNvSpPr>
            <a:spLocks noGrp="1" noChangeArrowheads="1"/>
          </p:cNvSpPr>
          <p:nvPr>
            <p:ph type="sldNum" sz="quarter" idx="12"/>
          </p:nvPr>
        </p:nvSpPr>
        <p:spPr>
          <a:ln/>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fld id="{3AE9BC55-2841-4783-9443-AE1A2A1FD50D}" type="datetime1">
              <a:rPr lang="en-US" smtClean="0"/>
              <a:t>3/13/2013</a:t>
            </a:fld>
            <a:endParaRPr lang="en-US" dirty="0"/>
          </a:p>
        </p:txBody>
      </p:sp>
      <p:sp>
        <p:nvSpPr>
          <p:cNvPr id="5" name="Rectangle 7"/>
          <p:cNvSpPr>
            <a:spLocks noGrp="1" noChangeArrowheads="1"/>
          </p:cNvSpPr>
          <p:nvPr>
            <p:ph type="ftr" sz="quarter" idx="11"/>
          </p:nvPr>
        </p:nvSpPr>
        <p:spPr>
          <a:ln/>
        </p:spPr>
        <p:txBody>
          <a:bodyPr/>
          <a:lstStyle>
            <a:lvl1pPr>
              <a:defRPr/>
            </a:lvl1pPr>
          </a:lstStyle>
          <a:p>
            <a:r>
              <a:rPr lang="en-US" dirty="0" smtClean="0"/>
              <a:t>FOR OFFICIAL USE ONLY</a:t>
            </a:r>
            <a:endParaRPr lang="en-US" dirty="0"/>
          </a:p>
        </p:txBody>
      </p:sp>
      <p:sp>
        <p:nvSpPr>
          <p:cNvPr id="6" name="Rectangle 8"/>
          <p:cNvSpPr>
            <a:spLocks noGrp="1" noChangeArrowheads="1"/>
          </p:cNvSpPr>
          <p:nvPr>
            <p:ph type="sldNum" sz="quarter" idx="12"/>
          </p:nvPr>
        </p:nvSpPr>
        <p:spPr>
          <a:ln/>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fld id="{B34BF30C-8703-4778-8571-7B88FD8FDDCD}" type="datetime1">
              <a:rPr lang="en-US" smtClean="0"/>
              <a:t>3/13/2013</a:t>
            </a:fld>
            <a:endParaRPr lang="en-US" dirty="0"/>
          </a:p>
        </p:txBody>
      </p:sp>
      <p:sp>
        <p:nvSpPr>
          <p:cNvPr id="6" name="Rectangle 7"/>
          <p:cNvSpPr>
            <a:spLocks noGrp="1" noChangeArrowheads="1"/>
          </p:cNvSpPr>
          <p:nvPr>
            <p:ph type="ftr" sz="quarter" idx="11"/>
          </p:nvPr>
        </p:nvSpPr>
        <p:spPr>
          <a:ln/>
        </p:spPr>
        <p:txBody>
          <a:bodyPr/>
          <a:lstStyle>
            <a:lvl1pPr>
              <a:defRPr/>
            </a:lvl1pPr>
          </a:lstStyle>
          <a:p>
            <a:r>
              <a:rPr lang="en-US" dirty="0" smtClean="0"/>
              <a:t>FOR OFFICIAL USE ONLY</a:t>
            </a:r>
            <a:endParaRPr lang="en-US" dirty="0"/>
          </a:p>
        </p:txBody>
      </p:sp>
      <p:sp>
        <p:nvSpPr>
          <p:cNvPr id="7" name="Rectangle 8"/>
          <p:cNvSpPr>
            <a:spLocks noGrp="1" noChangeArrowheads="1"/>
          </p:cNvSpPr>
          <p:nvPr>
            <p:ph type="sldNum" sz="quarter" idx="12"/>
          </p:nvPr>
        </p:nvSpPr>
        <p:spPr>
          <a:ln/>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fld id="{121B959D-EC2A-41AD-9E02-1439EEDC17FE}" type="datetime1">
              <a:rPr lang="en-US" smtClean="0"/>
              <a:t>3/13/2013</a:t>
            </a:fld>
            <a:endParaRPr lang="en-US" dirty="0"/>
          </a:p>
        </p:txBody>
      </p:sp>
      <p:sp>
        <p:nvSpPr>
          <p:cNvPr id="5" name="Rectangle 7"/>
          <p:cNvSpPr>
            <a:spLocks noGrp="1" noChangeArrowheads="1"/>
          </p:cNvSpPr>
          <p:nvPr>
            <p:ph type="ftr" sz="quarter" idx="11"/>
          </p:nvPr>
        </p:nvSpPr>
        <p:spPr>
          <a:ln/>
        </p:spPr>
        <p:txBody>
          <a:bodyPr/>
          <a:lstStyle>
            <a:lvl1pPr>
              <a:defRPr/>
            </a:lvl1pPr>
          </a:lstStyle>
          <a:p>
            <a:r>
              <a:rPr lang="en-US" dirty="0" smtClean="0"/>
              <a:t>FOR OFFICIAL USE ONLY</a:t>
            </a:r>
            <a:endParaRPr lang="en-US" dirty="0"/>
          </a:p>
        </p:txBody>
      </p:sp>
      <p:sp>
        <p:nvSpPr>
          <p:cNvPr id="6" name="Rectangle 8"/>
          <p:cNvSpPr>
            <a:spLocks noGrp="1" noChangeArrowheads="1"/>
          </p:cNvSpPr>
          <p:nvPr>
            <p:ph type="sldNum" sz="quarter" idx="12"/>
          </p:nvPr>
        </p:nvSpPr>
        <p:spPr>
          <a:ln/>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fld id="{6716B971-CFD8-40B9-8726-2A98D78C9CB6}" type="datetime1">
              <a:rPr lang="en-US" smtClean="0"/>
              <a:t>3/13/2013</a:t>
            </a:fld>
            <a:endParaRPr lang="en-US" dirty="0"/>
          </a:p>
        </p:txBody>
      </p:sp>
      <p:sp>
        <p:nvSpPr>
          <p:cNvPr id="5" name="Rectangle 7"/>
          <p:cNvSpPr>
            <a:spLocks noGrp="1" noChangeArrowheads="1"/>
          </p:cNvSpPr>
          <p:nvPr>
            <p:ph type="ftr" sz="quarter" idx="11"/>
          </p:nvPr>
        </p:nvSpPr>
        <p:spPr>
          <a:ln/>
        </p:spPr>
        <p:txBody>
          <a:bodyPr/>
          <a:lstStyle>
            <a:lvl1pPr>
              <a:defRPr/>
            </a:lvl1pPr>
          </a:lstStyle>
          <a:p>
            <a:r>
              <a:rPr lang="en-US" dirty="0" smtClean="0"/>
              <a:t>FOR OFFICIAL USE ONLY</a:t>
            </a:r>
            <a:endParaRPr lang="en-US" dirty="0"/>
          </a:p>
        </p:txBody>
      </p:sp>
      <p:sp>
        <p:nvSpPr>
          <p:cNvPr id="6" name="Rectangle 8"/>
          <p:cNvSpPr>
            <a:spLocks noGrp="1" noChangeArrowheads="1"/>
          </p:cNvSpPr>
          <p:nvPr>
            <p:ph type="sldNum" sz="quarter" idx="12"/>
          </p:nvPr>
        </p:nvSpPr>
        <p:spPr>
          <a:ln/>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fld id="{C1D7DA78-8A00-41DB-95AD-C570DFC2BFC6}" type="datetime1">
              <a:rPr lang="en-US" smtClean="0"/>
              <a:t>3/13/2013</a:t>
            </a:fld>
            <a:endParaRPr lang="en-US" dirty="0"/>
          </a:p>
        </p:txBody>
      </p:sp>
      <p:sp>
        <p:nvSpPr>
          <p:cNvPr id="6" name="Rectangle 7"/>
          <p:cNvSpPr>
            <a:spLocks noGrp="1" noChangeArrowheads="1"/>
          </p:cNvSpPr>
          <p:nvPr>
            <p:ph type="ftr" sz="quarter" idx="11"/>
          </p:nvPr>
        </p:nvSpPr>
        <p:spPr>
          <a:ln/>
        </p:spPr>
        <p:txBody>
          <a:bodyPr/>
          <a:lstStyle>
            <a:lvl1pPr>
              <a:defRPr/>
            </a:lvl1pPr>
          </a:lstStyle>
          <a:p>
            <a:r>
              <a:rPr lang="en-US" dirty="0" smtClean="0"/>
              <a:t>FOR OFFICIAL USE ONLY</a:t>
            </a:r>
            <a:endParaRPr lang="en-US" dirty="0"/>
          </a:p>
        </p:txBody>
      </p:sp>
      <p:sp>
        <p:nvSpPr>
          <p:cNvPr id="7" name="Rectangle 8"/>
          <p:cNvSpPr>
            <a:spLocks noGrp="1" noChangeArrowheads="1"/>
          </p:cNvSpPr>
          <p:nvPr>
            <p:ph type="sldNum" sz="quarter" idx="12"/>
          </p:nvPr>
        </p:nvSpPr>
        <p:spPr>
          <a:ln/>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fld id="{5BBAB842-F95F-4918-9437-237CA5CEEBE5}" type="datetime1">
              <a:rPr lang="en-US" smtClean="0"/>
              <a:t>3/13/2013</a:t>
            </a:fld>
            <a:endParaRPr lang="en-US" dirty="0"/>
          </a:p>
        </p:txBody>
      </p:sp>
      <p:sp>
        <p:nvSpPr>
          <p:cNvPr id="8" name="Rectangle 7"/>
          <p:cNvSpPr>
            <a:spLocks noGrp="1" noChangeArrowheads="1"/>
          </p:cNvSpPr>
          <p:nvPr>
            <p:ph type="ftr" sz="quarter" idx="11"/>
          </p:nvPr>
        </p:nvSpPr>
        <p:spPr>
          <a:ln/>
        </p:spPr>
        <p:txBody>
          <a:bodyPr/>
          <a:lstStyle>
            <a:lvl1pPr>
              <a:defRPr/>
            </a:lvl1pPr>
          </a:lstStyle>
          <a:p>
            <a:r>
              <a:rPr lang="en-US" dirty="0" smtClean="0"/>
              <a:t>FOR OFFICIAL USE ONLY</a:t>
            </a:r>
            <a:endParaRPr lang="en-US" dirty="0"/>
          </a:p>
        </p:txBody>
      </p:sp>
      <p:sp>
        <p:nvSpPr>
          <p:cNvPr id="9" name="Rectangle 8"/>
          <p:cNvSpPr>
            <a:spLocks noGrp="1" noChangeArrowheads="1"/>
          </p:cNvSpPr>
          <p:nvPr>
            <p:ph type="sldNum" sz="quarter" idx="12"/>
          </p:nvPr>
        </p:nvSpPr>
        <p:spPr>
          <a:ln/>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fld id="{4E05F581-8956-4B96-9760-8A66DF8E3D8D}" type="datetime1">
              <a:rPr lang="en-US" smtClean="0"/>
              <a:t>3/13/2013</a:t>
            </a:fld>
            <a:endParaRPr lang="en-US" dirty="0"/>
          </a:p>
        </p:txBody>
      </p:sp>
      <p:sp>
        <p:nvSpPr>
          <p:cNvPr id="4" name="Rectangle 7"/>
          <p:cNvSpPr>
            <a:spLocks noGrp="1" noChangeArrowheads="1"/>
          </p:cNvSpPr>
          <p:nvPr>
            <p:ph type="ftr" sz="quarter" idx="11"/>
          </p:nvPr>
        </p:nvSpPr>
        <p:spPr>
          <a:ln/>
        </p:spPr>
        <p:txBody>
          <a:bodyPr/>
          <a:lstStyle>
            <a:lvl1pPr>
              <a:defRPr/>
            </a:lvl1pPr>
          </a:lstStyle>
          <a:p>
            <a:r>
              <a:rPr lang="en-US" dirty="0" smtClean="0"/>
              <a:t>FOR OFFICIAL USE ONLY</a:t>
            </a:r>
            <a:endParaRPr lang="en-US" dirty="0"/>
          </a:p>
        </p:txBody>
      </p:sp>
      <p:sp>
        <p:nvSpPr>
          <p:cNvPr id="5" name="Rectangle 8"/>
          <p:cNvSpPr>
            <a:spLocks noGrp="1" noChangeArrowheads="1"/>
          </p:cNvSpPr>
          <p:nvPr>
            <p:ph type="sldNum" sz="quarter" idx="12"/>
          </p:nvPr>
        </p:nvSpPr>
        <p:spPr>
          <a:ln/>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fld id="{0BAD3D49-7428-45AC-9977-69289475FDA4}" type="datetime1">
              <a:rPr lang="en-US" smtClean="0"/>
              <a:t>3/13/2013</a:t>
            </a:fld>
            <a:endParaRPr lang="en-US" dirty="0"/>
          </a:p>
        </p:txBody>
      </p:sp>
      <p:sp>
        <p:nvSpPr>
          <p:cNvPr id="3" name="Rectangle 7"/>
          <p:cNvSpPr>
            <a:spLocks noGrp="1" noChangeArrowheads="1"/>
          </p:cNvSpPr>
          <p:nvPr>
            <p:ph type="ftr" sz="quarter" idx="11"/>
          </p:nvPr>
        </p:nvSpPr>
        <p:spPr>
          <a:ln/>
        </p:spPr>
        <p:txBody>
          <a:bodyPr/>
          <a:lstStyle>
            <a:lvl1pPr>
              <a:defRPr/>
            </a:lvl1pPr>
          </a:lstStyle>
          <a:p>
            <a:r>
              <a:rPr lang="en-US" dirty="0" smtClean="0"/>
              <a:t>FOR OFFICIAL USE ONLY</a:t>
            </a:r>
            <a:endParaRPr lang="en-US" dirty="0"/>
          </a:p>
        </p:txBody>
      </p:sp>
      <p:sp>
        <p:nvSpPr>
          <p:cNvPr id="4" name="Rectangle 8"/>
          <p:cNvSpPr>
            <a:spLocks noGrp="1" noChangeArrowheads="1"/>
          </p:cNvSpPr>
          <p:nvPr>
            <p:ph type="sldNum" sz="quarter" idx="12"/>
          </p:nvPr>
        </p:nvSpPr>
        <p:spPr>
          <a:ln/>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C5731231-C2C0-4A95-BA17-F1BEE47E84BD}" type="datetime1">
              <a:rPr lang="en-US" smtClean="0"/>
              <a:t>3/13/2013</a:t>
            </a:fld>
            <a:endParaRPr lang="en-US" dirty="0"/>
          </a:p>
        </p:txBody>
      </p:sp>
      <p:sp>
        <p:nvSpPr>
          <p:cNvPr id="6" name="Rectangle 7"/>
          <p:cNvSpPr>
            <a:spLocks noGrp="1" noChangeArrowheads="1"/>
          </p:cNvSpPr>
          <p:nvPr>
            <p:ph type="ftr" sz="quarter" idx="11"/>
          </p:nvPr>
        </p:nvSpPr>
        <p:spPr>
          <a:ln/>
        </p:spPr>
        <p:txBody>
          <a:bodyPr/>
          <a:lstStyle>
            <a:lvl1pPr>
              <a:defRPr/>
            </a:lvl1pPr>
          </a:lstStyle>
          <a:p>
            <a:r>
              <a:rPr lang="en-US" dirty="0" smtClean="0"/>
              <a:t>FOR OFFICIAL USE ONLY</a:t>
            </a:r>
            <a:endParaRPr lang="en-US" dirty="0"/>
          </a:p>
        </p:txBody>
      </p:sp>
      <p:sp>
        <p:nvSpPr>
          <p:cNvPr id="7" name="Rectangle 8"/>
          <p:cNvSpPr>
            <a:spLocks noGrp="1" noChangeArrowheads="1"/>
          </p:cNvSpPr>
          <p:nvPr>
            <p:ph type="sldNum" sz="quarter" idx="12"/>
          </p:nvPr>
        </p:nvSpPr>
        <p:spPr>
          <a:ln/>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fld id="{CB58C715-622B-416C-8295-317E526225C8}" type="datetime1">
              <a:rPr lang="en-US" smtClean="0"/>
              <a:t>3/13/2013</a:t>
            </a:fld>
            <a:endParaRPr lang="en-US" dirty="0"/>
          </a:p>
        </p:txBody>
      </p:sp>
      <p:sp>
        <p:nvSpPr>
          <p:cNvPr id="6" name="Rectangle 7"/>
          <p:cNvSpPr>
            <a:spLocks noGrp="1" noChangeArrowheads="1"/>
          </p:cNvSpPr>
          <p:nvPr>
            <p:ph type="ftr" sz="quarter" idx="11"/>
          </p:nvPr>
        </p:nvSpPr>
        <p:spPr>
          <a:ln/>
        </p:spPr>
        <p:txBody>
          <a:bodyPr/>
          <a:lstStyle>
            <a:lvl1pPr>
              <a:defRPr/>
            </a:lvl1pPr>
          </a:lstStyle>
          <a:p>
            <a:r>
              <a:rPr lang="en-US" dirty="0" smtClean="0"/>
              <a:t>FOR OFFICIAL USE ONLY</a:t>
            </a:r>
            <a:endParaRPr lang="en-US" dirty="0"/>
          </a:p>
        </p:txBody>
      </p:sp>
      <p:sp>
        <p:nvSpPr>
          <p:cNvPr id="7" name="Rectangle 8"/>
          <p:cNvSpPr>
            <a:spLocks noGrp="1" noChangeArrowheads="1"/>
          </p:cNvSpPr>
          <p:nvPr>
            <p:ph type="sldNum" sz="quarter" idx="12"/>
          </p:nvPr>
        </p:nvSpPr>
        <p:spPr>
          <a:ln/>
        </p:spPr>
        <p:txBody>
          <a:bodyPr/>
          <a:lstStyle>
            <a:lvl1pPr>
              <a:defRPr/>
            </a:lvl1pPr>
          </a:lstStyle>
          <a:p>
            <a:fld id="{6C9FC8BD-3D19-4DF6-A194-92BC79C18A2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algn="ctr" fontAlgn="auto">
              <a:spcBef>
                <a:spcPts val="0"/>
              </a:spcBef>
              <a:spcAft>
                <a:spcPts val="0"/>
              </a:spcAft>
              <a:defRPr/>
            </a:pPr>
            <a:endParaRPr lang="en-US" sz="2400" dirty="0">
              <a:latin typeface="Times New Roman" pitchFamily="18" charset="0"/>
            </a:endParaRPr>
          </a:p>
        </p:txBody>
      </p:sp>
      <p:sp>
        <p:nvSpPr>
          <p:cNvPr id="4099"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auto">
              <a:spcBef>
                <a:spcPts val="0"/>
              </a:spcBef>
              <a:spcAft>
                <a:spcPts val="0"/>
              </a:spcAft>
              <a:defRPr/>
            </a:pPr>
            <a:endParaRPr lang="en-US" sz="2400" dirty="0">
              <a:latin typeface="Times New Roman" pitchFamily="18" charset="0"/>
            </a:endParaRPr>
          </a:p>
        </p:txBody>
      </p:sp>
      <p:sp>
        <p:nvSpPr>
          <p:cNvPr id="1028"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000">
                <a:latin typeface="+mn-lt"/>
              </a:defRPr>
            </a:lvl1pPr>
          </a:lstStyle>
          <a:p>
            <a:fld id="{47BCEB1D-DE04-4E3B-AE15-7F2D5219B53F}" type="datetime1">
              <a:rPr lang="en-US" smtClean="0"/>
              <a:t>3/13/2013</a:t>
            </a:fld>
            <a:endParaRPr lang="en-US" dirty="0"/>
          </a:p>
        </p:txBody>
      </p:sp>
      <p:sp>
        <p:nvSpPr>
          <p:cNvPr id="4103"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fontAlgn="auto" hangingPunct="1">
              <a:spcBef>
                <a:spcPts val="0"/>
              </a:spcBef>
              <a:spcAft>
                <a:spcPts val="0"/>
              </a:spcAft>
              <a:defRPr sz="1000">
                <a:latin typeface="+mn-lt"/>
              </a:defRPr>
            </a:lvl1pPr>
          </a:lstStyle>
          <a:p>
            <a:r>
              <a:rPr lang="en-US" dirty="0" smtClean="0"/>
              <a:t>FOR OFFICIAL USE ONLY</a:t>
            </a:r>
            <a:endParaRPr lang="en-US" dirty="0"/>
          </a:p>
        </p:txBody>
      </p:sp>
      <p:sp>
        <p:nvSpPr>
          <p:cNvPr id="4104"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000">
                <a:latin typeface="+mn-lt"/>
              </a:defRPr>
            </a:lvl1pPr>
          </a:lstStyle>
          <a:p>
            <a:fld id="{6C9FC8BD-3D19-4DF6-A194-92BC79C18A29}" type="slidenum">
              <a:rPr lang="en-US" smtClean="0"/>
              <a:pPr/>
              <a:t>‹#›</a:t>
            </a:fld>
            <a:endParaRPr lang="en-US" dirty="0"/>
          </a:p>
        </p:txBody>
      </p:sp>
      <p:sp>
        <p:nvSpPr>
          <p:cNvPr id="4105"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fontAlgn="auto">
              <a:spcBef>
                <a:spcPts val="0"/>
              </a:spcBef>
              <a:spcAft>
                <a:spcPts val="0"/>
              </a:spcAft>
              <a:defRPr/>
            </a:pPr>
            <a:endParaRPr lang="en-US" dirty="0">
              <a:latin typeface="+mn-lt"/>
            </a:endParaRPr>
          </a:p>
        </p:txBody>
      </p:sp>
      <p:sp>
        <p:nvSpPr>
          <p:cNvPr id="4106"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fontAlgn="auto">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447675" indent="-447675" algn="l" rtl="0" eaLnBrk="1" fontAlgn="base" hangingPunct="1">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1" fontAlgn="base" hangingPunct="1">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1" fontAlgn="base" hangingPunct="1">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1" fontAlgn="base" hangingPunct="1">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eaLnBrk="1" fontAlgn="base" hangingPunct="1">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chemeClr val="tx2"/>
                </a:solidFill>
              </a:rPr>
              <a:t>National Center </a:t>
            </a:r>
            <a:r>
              <a:rPr lang="en-US" b="1" i="1" dirty="0" smtClean="0">
                <a:solidFill>
                  <a:schemeClr val="tx2"/>
                </a:solidFill>
              </a:rPr>
              <a:t>for</a:t>
            </a:r>
            <a:r>
              <a:rPr lang="en-US" b="1" dirty="0" smtClean="0">
                <a:solidFill>
                  <a:schemeClr val="tx2"/>
                </a:solidFill>
              </a:rPr>
              <a:t> Credibility Assessment</a:t>
            </a:r>
            <a:endParaRPr lang="en-US" b="1" dirty="0">
              <a:solidFill>
                <a:schemeClr val="tx2"/>
              </a:solidFill>
            </a:endParaRPr>
          </a:p>
        </p:txBody>
      </p:sp>
      <p:sp>
        <p:nvSpPr>
          <p:cNvPr id="2" name="Title 1"/>
          <p:cNvSpPr>
            <a:spLocks noGrp="1"/>
          </p:cNvSpPr>
          <p:nvPr>
            <p:ph type="ctrTitle"/>
          </p:nvPr>
        </p:nvSpPr>
        <p:spPr/>
        <p:txBody>
          <a:bodyPr/>
          <a:lstStyle/>
          <a:p>
            <a:pPr algn="ctr"/>
            <a:r>
              <a:rPr lang="en-US" b="1" dirty="0" smtClean="0">
                <a:solidFill>
                  <a:srgbClr val="003300"/>
                </a:solidFill>
                <a:latin typeface="Arial Black" pitchFamily="34" charset="0"/>
              </a:rPr>
              <a:t>Physiological Features</a:t>
            </a:r>
            <a:r>
              <a:rPr lang="en-US" sz="3600" b="1" dirty="0" smtClean="0">
                <a:solidFill>
                  <a:srgbClr val="003300"/>
                </a:solidFill>
                <a:latin typeface="Arial Black" pitchFamily="34" charset="0"/>
              </a:rPr>
              <a:t/>
            </a:r>
            <a:br>
              <a:rPr lang="en-US" sz="3600" b="1" dirty="0" smtClean="0">
                <a:solidFill>
                  <a:srgbClr val="003300"/>
                </a:solidFill>
                <a:latin typeface="Arial Black" pitchFamily="34" charset="0"/>
              </a:rPr>
            </a:br>
            <a:r>
              <a:rPr lang="en-US" sz="3600" b="1" dirty="0" smtClean="0">
                <a:solidFill>
                  <a:srgbClr val="003300"/>
                </a:solidFill>
                <a:latin typeface="Arial Black" pitchFamily="34" charset="0"/>
              </a:rPr>
              <a:t>A Review of Polygraph Test Data</a:t>
            </a:r>
            <a:endParaRPr lang="en-US" sz="3600" b="1" dirty="0">
              <a:solidFill>
                <a:srgbClr val="003300"/>
              </a:solidFill>
              <a:latin typeface="Arial Black" pitchFamily="34" charset="0"/>
            </a:endParaRPr>
          </a:p>
        </p:txBody>
      </p:sp>
      <p:sp>
        <p:nvSpPr>
          <p:cNvPr id="4" name="Footer Placeholder 3"/>
          <p:cNvSpPr>
            <a:spLocks noGrp="1"/>
          </p:cNvSpPr>
          <p:nvPr>
            <p:ph type="ftr" sz="quarter" idx="11"/>
          </p:nvPr>
        </p:nvSpPr>
        <p:spPr/>
        <p:txBody>
          <a:bodyPr/>
          <a:lstStyle/>
          <a:p>
            <a:r>
              <a:rPr lang="en-US" dirty="0" smtClean="0"/>
              <a:t>FOR OFFICIAL USE ONLY</a:t>
            </a:r>
            <a:endParaRPr lang="en-US" dirty="0"/>
          </a:p>
        </p:txBody>
      </p:sp>
      <p:sp>
        <p:nvSpPr>
          <p:cNvPr id="5" name="Slide Number Placeholder 4"/>
          <p:cNvSpPr>
            <a:spLocks noGrp="1"/>
          </p:cNvSpPr>
          <p:nvPr>
            <p:ph type="sldNum" sz="quarter" idx="12"/>
          </p:nvPr>
        </p:nvSpPr>
        <p:spPr/>
        <p:txBody>
          <a:bodyPr/>
          <a:lstStyle/>
          <a:p>
            <a:fld id="{6C9FC8BD-3D19-4DF6-A194-92BC79C18A29}"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NCCASVFSV0187L\Users\weathermand\My Documents\CM 2013 Unclassified\Apnea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40036"/>
            <a:ext cx="8991600" cy="49845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16598"/>
            <a:ext cx="7696200" cy="1323439"/>
          </a:xfrm>
          <a:prstGeom prst="rect">
            <a:avLst/>
          </a:prstGeom>
          <a:noFill/>
        </p:spPr>
        <p:txBody>
          <a:bodyPr wrap="square" rtlCol="0">
            <a:spAutoFit/>
          </a:bodyPr>
          <a:lstStyle/>
          <a:p>
            <a:pPr algn="ctr"/>
            <a:r>
              <a:rPr lang="en-US" sz="4000" dirty="0">
                <a:solidFill>
                  <a:srgbClr val="003300"/>
                </a:solidFill>
                <a:latin typeface="Arial Black" pitchFamily="34" charset="0"/>
              </a:rPr>
              <a:t>Physiological Features</a:t>
            </a:r>
            <a:br>
              <a:rPr lang="en-US" sz="4000" dirty="0">
                <a:solidFill>
                  <a:srgbClr val="003300"/>
                </a:solidFill>
                <a:latin typeface="Arial Black" pitchFamily="34" charset="0"/>
              </a:rPr>
            </a:br>
            <a:r>
              <a:rPr lang="en-US" sz="4000" dirty="0" err="1">
                <a:solidFill>
                  <a:srgbClr val="003300"/>
                </a:solidFill>
                <a:latin typeface="Arial Black" pitchFamily="34" charset="0"/>
              </a:rPr>
              <a:t>Pneumograph</a:t>
            </a:r>
            <a:r>
              <a:rPr lang="en-US" sz="4000" dirty="0">
                <a:solidFill>
                  <a:srgbClr val="003300"/>
                </a:solidFill>
                <a:latin typeface="Arial Black" pitchFamily="34" charset="0"/>
              </a:rPr>
              <a:t> Channel</a:t>
            </a:r>
            <a:endParaRPr lang="en-US" sz="4000" b="1" dirty="0">
              <a:solidFill>
                <a:srgbClr val="003300"/>
              </a:solidFill>
            </a:endParaRPr>
          </a:p>
        </p:txBody>
      </p:sp>
      <p:sp>
        <p:nvSpPr>
          <p:cNvPr id="3" name="Footer Placeholder 2"/>
          <p:cNvSpPr>
            <a:spLocks noGrp="1"/>
          </p:cNvSpPr>
          <p:nvPr>
            <p:ph type="ftr" sz="quarter" idx="11"/>
          </p:nvPr>
        </p:nvSpPr>
        <p:spPr/>
        <p:txBody>
          <a:bodyPr/>
          <a:lstStyle/>
          <a:p>
            <a:r>
              <a:rPr lang="en-US" smtClean="0"/>
              <a:t>FOR OFFICIAL USE ONLY</a:t>
            </a:r>
            <a:endParaRPr lang="en-US" dirty="0"/>
          </a:p>
        </p:txBody>
      </p:sp>
      <p:sp>
        <p:nvSpPr>
          <p:cNvPr id="4" name="Slide Number Placeholder 3"/>
          <p:cNvSpPr>
            <a:spLocks noGrp="1"/>
          </p:cNvSpPr>
          <p:nvPr>
            <p:ph type="sldNum" sz="quarter" idx="12"/>
          </p:nvPr>
        </p:nvSpPr>
        <p:spPr/>
        <p:txBody>
          <a:bodyPr/>
          <a:lstStyle/>
          <a:p>
            <a:fld id="{6C9FC8BD-3D19-4DF6-A194-92BC79C18A29}" type="slidenum">
              <a:rPr lang="en-US" smtClean="0"/>
              <a:pPr/>
              <a:t>10</a:t>
            </a:fld>
            <a:endParaRPr lang="en-US" dirty="0"/>
          </a:p>
        </p:txBody>
      </p:sp>
    </p:spTree>
    <p:extLst>
      <p:ext uri="{BB962C8B-B14F-4D97-AF65-F5344CB8AC3E}">
        <p14:creationId xmlns:p14="http://schemas.microsoft.com/office/powerpoint/2010/main" val="3931015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NCCASVFSV0187L\Users\weathermand\My Documents\CM (Comprehensive Crs) 2013\Apnea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50291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7570" y="29424"/>
            <a:ext cx="8382000" cy="1323439"/>
          </a:xfrm>
          <a:prstGeom prst="rect">
            <a:avLst/>
          </a:prstGeom>
        </p:spPr>
        <p:txBody>
          <a:bodyPr wrap="square">
            <a:spAutoFit/>
          </a:bodyPr>
          <a:lstStyle/>
          <a:p>
            <a:pPr algn="ctr"/>
            <a:r>
              <a:rPr lang="en-US" sz="4000" dirty="0">
                <a:solidFill>
                  <a:srgbClr val="003300"/>
                </a:solidFill>
                <a:latin typeface="Arial Black" pitchFamily="34" charset="0"/>
              </a:rPr>
              <a:t>Physiological Features</a:t>
            </a:r>
            <a:br>
              <a:rPr lang="en-US" sz="4000" dirty="0">
                <a:solidFill>
                  <a:srgbClr val="003300"/>
                </a:solidFill>
                <a:latin typeface="Arial Black" pitchFamily="34" charset="0"/>
              </a:rPr>
            </a:br>
            <a:r>
              <a:rPr lang="en-US" sz="4000" dirty="0" err="1">
                <a:solidFill>
                  <a:srgbClr val="003300"/>
                </a:solidFill>
                <a:latin typeface="Arial Black" pitchFamily="34" charset="0"/>
              </a:rPr>
              <a:t>Pneumograph</a:t>
            </a:r>
            <a:r>
              <a:rPr lang="en-US" sz="4000" dirty="0">
                <a:solidFill>
                  <a:srgbClr val="003300"/>
                </a:solidFill>
                <a:latin typeface="Arial Black" pitchFamily="34" charset="0"/>
              </a:rPr>
              <a:t> Channel</a:t>
            </a:r>
            <a:endParaRPr lang="en-US" sz="4000" b="1" dirty="0">
              <a:solidFill>
                <a:srgbClr val="003300"/>
              </a:solidFill>
            </a:endParaRPr>
          </a:p>
        </p:txBody>
      </p:sp>
      <p:sp>
        <p:nvSpPr>
          <p:cNvPr id="3" name="Footer Placeholder 2"/>
          <p:cNvSpPr>
            <a:spLocks noGrp="1"/>
          </p:cNvSpPr>
          <p:nvPr>
            <p:ph type="ftr" sz="quarter" idx="11"/>
          </p:nvPr>
        </p:nvSpPr>
        <p:spPr/>
        <p:txBody>
          <a:bodyPr/>
          <a:lstStyle/>
          <a:p>
            <a:r>
              <a:rPr lang="en-US" smtClean="0"/>
              <a:t>FOR OFFICIAL USE ONLY</a:t>
            </a:r>
            <a:endParaRPr lang="en-US" dirty="0"/>
          </a:p>
        </p:txBody>
      </p:sp>
      <p:sp>
        <p:nvSpPr>
          <p:cNvPr id="4" name="Slide Number Placeholder 3"/>
          <p:cNvSpPr>
            <a:spLocks noGrp="1"/>
          </p:cNvSpPr>
          <p:nvPr>
            <p:ph type="sldNum" sz="quarter" idx="12"/>
          </p:nvPr>
        </p:nvSpPr>
        <p:spPr/>
        <p:txBody>
          <a:bodyPr/>
          <a:lstStyle/>
          <a:p>
            <a:fld id="{6C9FC8BD-3D19-4DF6-A194-92BC79C18A29}" type="slidenum">
              <a:rPr lang="en-US" smtClean="0"/>
              <a:pPr/>
              <a:t>11</a:t>
            </a:fld>
            <a:endParaRPr lang="en-US" dirty="0"/>
          </a:p>
        </p:txBody>
      </p:sp>
    </p:spTree>
    <p:extLst>
      <p:ext uri="{BB962C8B-B14F-4D97-AF65-F5344CB8AC3E}">
        <p14:creationId xmlns:p14="http://schemas.microsoft.com/office/powerpoint/2010/main" val="12221755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NCCASVFSV0187L\Users\weathermand\My Documents\CM 2013 Unclassified\Apnea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1"/>
            <a:ext cx="914400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8600" y="152400"/>
            <a:ext cx="8839200" cy="1323439"/>
          </a:xfrm>
          <a:prstGeom prst="rect">
            <a:avLst/>
          </a:prstGeom>
          <a:noFill/>
        </p:spPr>
        <p:txBody>
          <a:bodyPr wrap="square" rtlCol="0">
            <a:spAutoFit/>
          </a:bodyPr>
          <a:lstStyle/>
          <a:p>
            <a:pPr algn="ctr"/>
            <a:r>
              <a:rPr lang="en-US" sz="4000" dirty="0">
                <a:solidFill>
                  <a:srgbClr val="003300"/>
                </a:solidFill>
                <a:latin typeface="Arial Black" pitchFamily="34" charset="0"/>
              </a:rPr>
              <a:t>Physiological Features</a:t>
            </a:r>
            <a:br>
              <a:rPr lang="en-US" sz="4000" dirty="0">
                <a:solidFill>
                  <a:srgbClr val="003300"/>
                </a:solidFill>
                <a:latin typeface="Arial Black" pitchFamily="34" charset="0"/>
              </a:rPr>
            </a:br>
            <a:r>
              <a:rPr lang="en-US" sz="4000" dirty="0" err="1">
                <a:solidFill>
                  <a:srgbClr val="003300"/>
                </a:solidFill>
                <a:latin typeface="Arial Black" pitchFamily="34" charset="0"/>
              </a:rPr>
              <a:t>Pneumograph</a:t>
            </a:r>
            <a:r>
              <a:rPr lang="en-US" sz="4000" dirty="0">
                <a:solidFill>
                  <a:srgbClr val="003300"/>
                </a:solidFill>
                <a:latin typeface="Arial Black" pitchFamily="34" charset="0"/>
              </a:rPr>
              <a:t> Channel</a:t>
            </a:r>
            <a:endParaRPr lang="en-US" sz="4000" b="1" dirty="0">
              <a:solidFill>
                <a:srgbClr val="003300"/>
              </a:solidFill>
            </a:endParaRPr>
          </a:p>
        </p:txBody>
      </p:sp>
      <p:sp>
        <p:nvSpPr>
          <p:cNvPr id="3" name="Footer Placeholder 2"/>
          <p:cNvSpPr>
            <a:spLocks noGrp="1"/>
          </p:cNvSpPr>
          <p:nvPr>
            <p:ph type="ftr" sz="quarter" idx="11"/>
          </p:nvPr>
        </p:nvSpPr>
        <p:spPr/>
        <p:txBody>
          <a:bodyPr/>
          <a:lstStyle/>
          <a:p>
            <a:r>
              <a:rPr lang="en-US" smtClean="0"/>
              <a:t>FOR OFFICIAL USE ONLY</a:t>
            </a:r>
            <a:endParaRPr lang="en-US" dirty="0"/>
          </a:p>
        </p:txBody>
      </p:sp>
      <p:sp>
        <p:nvSpPr>
          <p:cNvPr id="4" name="Slide Number Placeholder 3"/>
          <p:cNvSpPr>
            <a:spLocks noGrp="1"/>
          </p:cNvSpPr>
          <p:nvPr>
            <p:ph type="sldNum" sz="quarter" idx="12"/>
          </p:nvPr>
        </p:nvSpPr>
        <p:spPr/>
        <p:txBody>
          <a:bodyPr/>
          <a:lstStyle/>
          <a:p>
            <a:fld id="{6C9FC8BD-3D19-4DF6-A194-92BC79C18A29}" type="slidenum">
              <a:rPr lang="en-US" smtClean="0"/>
              <a:pPr/>
              <a:t>12</a:t>
            </a:fld>
            <a:endParaRPr lang="en-US" dirty="0"/>
          </a:p>
        </p:txBody>
      </p:sp>
    </p:spTree>
    <p:extLst>
      <p:ext uri="{BB962C8B-B14F-4D97-AF65-F5344CB8AC3E}">
        <p14:creationId xmlns:p14="http://schemas.microsoft.com/office/powerpoint/2010/main" val="1472330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NCCASVFSV0187L\Users\weathermand\My Documents\CM 2013 Unclassified\Apnea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5838"/>
            <a:ext cx="9144000" cy="5001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152400"/>
            <a:ext cx="8686800" cy="1323439"/>
          </a:xfrm>
          <a:prstGeom prst="rect">
            <a:avLst/>
          </a:prstGeom>
          <a:noFill/>
        </p:spPr>
        <p:txBody>
          <a:bodyPr wrap="square" rtlCol="0">
            <a:spAutoFit/>
          </a:bodyPr>
          <a:lstStyle/>
          <a:p>
            <a:pPr algn="ctr"/>
            <a:r>
              <a:rPr lang="en-US" sz="4000" dirty="0">
                <a:solidFill>
                  <a:srgbClr val="003300"/>
                </a:solidFill>
                <a:latin typeface="Arial Black" pitchFamily="34" charset="0"/>
              </a:rPr>
              <a:t>Physiological Features</a:t>
            </a:r>
            <a:br>
              <a:rPr lang="en-US" sz="4000" dirty="0">
                <a:solidFill>
                  <a:srgbClr val="003300"/>
                </a:solidFill>
                <a:latin typeface="Arial Black" pitchFamily="34" charset="0"/>
              </a:rPr>
            </a:br>
            <a:r>
              <a:rPr lang="en-US" sz="4000" dirty="0" err="1">
                <a:solidFill>
                  <a:srgbClr val="003300"/>
                </a:solidFill>
                <a:latin typeface="Arial Black" pitchFamily="34" charset="0"/>
              </a:rPr>
              <a:t>Pneumograph</a:t>
            </a:r>
            <a:r>
              <a:rPr lang="en-US" sz="4000" dirty="0">
                <a:solidFill>
                  <a:srgbClr val="003300"/>
                </a:solidFill>
                <a:latin typeface="Arial Black" pitchFamily="34" charset="0"/>
              </a:rPr>
              <a:t> Channel</a:t>
            </a:r>
            <a:endParaRPr lang="en-US" sz="4000" b="1" dirty="0">
              <a:solidFill>
                <a:srgbClr val="003300"/>
              </a:solidFill>
            </a:endParaRPr>
          </a:p>
        </p:txBody>
      </p:sp>
      <p:sp>
        <p:nvSpPr>
          <p:cNvPr id="3" name="Footer Placeholder 2"/>
          <p:cNvSpPr>
            <a:spLocks noGrp="1"/>
          </p:cNvSpPr>
          <p:nvPr>
            <p:ph type="ftr" sz="quarter" idx="11"/>
          </p:nvPr>
        </p:nvSpPr>
        <p:spPr/>
        <p:txBody>
          <a:bodyPr/>
          <a:lstStyle/>
          <a:p>
            <a:r>
              <a:rPr lang="en-US" smtClean="0"/>
              <a:t>FOR OFFICIAL USE ONLY</a:t>
            </a:r>
            <a:endParaRPr lang="en-US" dirty="0"/>
          </a:p>
        </p:txBody>
      </p:sp>
      <p:sp>
        <p:nvSpPr>
          <p:cNvPr id="4" name="Slide Number Placeholder 3"/>
          <p:cNvSpPr>
            <a:spLocks noGrp="1"/>
          </p:cNvSpPr>
          <p:nvPr>
            <p:ph type="sldNum" sz="quarter" idx="12"/>
          </p:nvPr>
        </p:nvSpPr>
        <p:spPr/>
        <p:txBody>
          <a:bodyPr/>
          <a:lstStyle/>
          <a:p>
            <a:fld id="{6C9FC8BD-3D19-4DF6-A194-92BC79C18A29}" type="slidenum">
              <a:rPr lang="en-US" smtClean="0"/>
              <a:pPr/>
              <a:t>13</a:t>
            </a:fld>
            <a:endParaRPr lang="en-US" dirty="0"/>
          </a:p>
        </p:txBody>
      </p:sp>
    </p:spTree>
    <p:extLst>
      <p:ext uri="{BB962C8B-B14F-4D97-AF65-F5344CB8AC3E}">
        <p14:creationId xmlns:p14="http://schemas.microsoft.com/office/powerpoint/2010/main" val="4033335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219200" y="76200"/>
            <a:ext cx="7158037" cy="1122362"/>
          </a:xfrm>
        </p:spPr>
        <p:txBody>
          <a:bodyPr/>
          <a:lstStyle/>
          <a:p>
            <a:r>
              <a:rPr lang="en-US" sz="3600" dirty="0">
                <a:solidFill>
                  <a:srgbClr val="003300"/>
                </a:solidFill>
                <a:latin typeface="Arial Black" pitchFamily="34" charset="0"/>
              </a:rPr>
              <a:t>Physiological Features</a:t>
            </a:r>
            <a:br>
              <a:rPr lang="en-US" sz="3600" dirty="0">
                <a:solidFill>
                  <a:srgbClr val="003300"/>
                </a:solidFill>
                <a:latin typeface="Arial Black" pitchFamily="34" charset="0"/>
              </a:rPr>
            </a:br>
            <a:r>
              <a:rPr lang="en-US" sz="3600" dirty="0" err="1">
                <a:solidFill>
                  <a:srgbClr val="003300"/>
                </a:solidFill>
                <a:latin typeface="Arial Black" pitchFamily="34" charset="0"/>
              </a:rPr>
              <a:t>Pneumograph</a:t>
            </a:r>
            <a:r>
              <a:rPr lang="en-US" sz="3600" dirty="0">
                <a:solidFill>
                  <a:srgbClr val="003300"/>
                </a:solidFill>
                <a:latin typeface="Arial Black" pitchFamily="34" charset="0"/>
              </a:rPr>
              <a:t> Channel</a:t>
            </a:r>
            <a:endParaRPr lang="en-US" sz="3600" b="1" dirty="0">
              <a:solidFill>
                <a:srgbClr val="003300"/>
              </a:solidFill>
            </a:endParaRPr>
          </a:p>
        </p:txBody>
      </p:sp>
      <p:pic>
        <p:nvPicPr>
          <p:cNvPr id="76806" name="Picture 6" descr="Example24"/>
          <p:cNvPicPr>
            <a:picLocks noGrp="1" noChangeAspect="1" noChangeArrowheads="1"/>
          </p:cNvPicPr>
          <p:nvPr>
            <p:ph sz="half" idx="1"/>
          </p:nvPr>
        </p:nvPicPr>
        <p:blipFill>
          <a:blip r:embed="rId3" cstate="print"/>
          <a:srcRect l="5632" t="1852" r="9894" b="3703"/>
          <a:stretch>
            <a:fillRect/>
          </a:stretch>
        </p:blipFill>
        <p:spPr>
          <a:xfrm>
            <a:off x="0" y="1295400"/>
            <a:ext cx="9067800" cy="48006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15</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28600" y="-37723"/>
            <a:ext cx="8763000" cy="1200329"/>
          </a:xfrm>
          <a:prstGeom prst="rect">
            <a:avLst/>
          </a:prstGeom>
        </p:spPr>
        <p:txBody>
          <a:bodyPr wrap="square">
            <a:spAutoFit/>
          </a:bodyPr>
          <a:lstStyle/>
          <a:p>
            <a:pPr algn="ctr"/>
            <a:r>
              <a:rPr lang="en-US" sz="3600" dirty="0">
                <a:solidFill>
                  <a:srgbClr val="003300"/>
                </a:solidFill>
                <a:latin typeface="Arial Black" pitchFamily="34" charset="0"/>
              </a:rPr>
              <a:t>Physiological Features</a:t>
            </a:r>
            <a:br>
              <a:rPr lang="en-US" sz="3600" dirty="0">
                <a:solidFill>
                  <a:srgbClr val="003300"/>
                </a:solidFill>
                <a:latin typeface="Arial Black" pitchFamily="34" charset="0"/>
              </a:rPr>
            </a:br>
            <a:r>
              <a:rPr lang="en-US" sz="3600" dirty="0" err="1">
                <a:solidFill>
                  <a:srgbClr val="003300"/>
                </a:solidFill>
                <a:latin typeface="Arial Black" pitchFamily="34" charset="0"/>
              </a:rPr>
              <a:t>Pneumograph</a:t>
            </a:r>
            <a:r>
              <a:rPr lang="en-US" sz="3600" dirty="0">
                <a:solidFill>
                  <a:srgbClr val="003300"/>
                </a:solidFill>
                <a:latin typeface="Arial Black" pitchFamily="34" charset="0"/>
              </a:rPr>
              <a:t> Channel</a:t>
            </a:r>
            <a:endParaRPr lang="en-US" sz="3600" dirty="0"/>
          </a:p>
        </p:txBody>
      </p:sp>
    </p:spTree>
    <p:extLst>
      <p:ext uri="{BB962C8B-B14F-4D97-AF65-F5344CB8AC3E}">
        <p14:creationId xmlns:p14="http://schemas.microsoft.com/office/powerpoint/2010/main" val="277575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a:r>
              <a:rPr lang="en-US" sz="3600" dirty="0">
                <a:solidFill>
                  <a:srgbClr val="003300"/>
                </a:solidFill>
                <a:latin typeface="Arial Black" pitchFamily="34" charset="0"/>
              </a:rPr>
              <a:t>Physiological Features</a:t>
            </a:r>
            <a:br>
              <a:rPr lang="en-US" sz="3600" dirty="0">
                <a:solidFill>
                  <a:srgbClr val="003300"/>
                </a:solidFill>
                <a:latin typeface="Arial Black" pitchFamily="34" charset="0"/>
              </a:rPr>
            </a:br>
            <a:r>
              <a:rPr lang="en-US" sz="3600" dirty="0" err="1">
                <a:solidFill>
                  <a:srgbClr val="003300"/>
                </a:solidFill>
                <a:latin typeface="Arial Black" pitchFamily="34" charset="0"/>
              </a:rPr>
              <a:t>Pneumograph</a:t>
            </a:r>
            <a:r>
              <a:rPr lang="en-US" sz="3600" dirty="0">
                <a:solidFill>
                  <a:srgbClr val="003300"/>
                </a:solidFill>
                <a:latin typeface="Arial Black" pitchFamily="34" charset="0"/>
              </a:rPr>
              <a:t> Channel</a:t>
            </a:r>
            <a:endParaRPr lang="en-US" sz="3600" b="1" dirty="0">
              <a:solidFill>
                <a:srgbClr val="003300"/>
              </a:solidFill>
              <a:latin typeface="Arial Black" pitchFamily="34" charset="0"/>
            </a:endParaRPr>
          </a:p>
        </p:txBody>
      </p:sp>
      <p:sp>
        <p:nvSpPr>
          <p:cNvPr id="88067" name="Rectangle 3"/>
          <p:cNvSpPr>
            <a:spLocks noGrp="1" noChangeArrowheads="1"/>
          </p:cNvSpPr>
          <p:nvPr>
            <p:ph type="body" idx="1"/>
          </p:nvPr>
        </p:nvSpPr>
        <p:spPr>
          <a:xfrm>
            <a:off x="685800" y="1600200"/>
            <a:ext cx="7661275" cy="4648200"/>
          </a:xfrm>
        </p:spPr>
        <p:txBody>
          <a:bodyPr/>
          <a:lstStyle/>
          <a:p>
            <a:pPr>
              <a:lnSpc>
                <a:spcPct val="110000"/>
              </a:lnSpc>
            </a:pPr>
            <a:r>
              <a:rPr lang="en-US" sz="2800" b="1" dirty="0" smtClean="0">
                <a:solidFill>
                  <a:srgbClr val="0000FF"/>
                </a:solidFill>
                <a:latin typeface="Times New Roman" pitchFamily="18" charset="0"/>
                <a:cs typeface="Times New Roman" pitchFamily="18" charset="0"/>
              </a:rPr>
              <a:t>What are the average BPM?</a:t>
            </a:r>
          </a:p>
          <a:p>
            <a:pPr>
              <a:lnSpc>
                <a:spcPct val="110000"/>
              </a:lnSpc>
            </a:pPr>
            <a:r>
              <a:rPr lang="en-US" sz="2800" b="1" dirty="0" smtClean="0">
                <a:solidFill>
                  <a:srgbClr val="0000FF"/>
                </a:solidFill>
                <a:latin typeface="Times New Roman" pitchFamily="18" charset="0"/>
                <a:cs typeface="Times New Roman" pitchFamily="18" charset="0"/>
              </a:rPr>
              <a:t>What is hyperventilation?</a:t>
            </a:r>
          </a:p>
          <a:p>
            <a:pPr>
              <a:lnSpc>
                <a:spcPct val="110000"/>
              </a:lnSpc>
            </a:pPr>
            <a:r>
              <a:rPr lang="en-US" sz="2800" b="1" dirty="0" smtClean="0">
                <a:solidFill>
                  <a:srgbClr val="0000FF"/>
                </a:solidFill>
                <a:latin typeface="Times New Roman" pitchFamily="18" charset="0"/>
                <a:cs typeface="Times New Roman" pitchFamily="18" charset="0"/>
              </a:rPr>
              <a:t>How would you define </a:t>
            </a:r>
            <a:r>
              <a:rPr lang="en-US" sz="2800" b="1" dirty="0" err="1" smtClean="0">
                <a:solidFill>
                  <a:srgbClr val="0000FF"/>
                </a:solidFill>
                <a:latin typeface="Times New Roman" pitchFamily="18" charset="0"/>
                <a:cs typeface="Times New Roman" pitchFamily="18" charset="0"/>
              </a:rPr>
              <a:t>Hyperpnea</a:t>
            </a:r>
            <a:r>
              <a:rPr lang="en-US" sz="2800" b="1" dirty="0" smtClean="0">
                <a:solidFill>
                  <a:srgbClr val="0000FF"/>
                </a:solidFill>
                <a:latin typeface="Times New Roman" pitchFamily="18" charset="0"/>
                <a:cs typeface="Times New Roman" pitchFamily="18" charset="0"/>
              </a:rPr>
              <a:t>?</a:t>
            </a:r>
          </a:p>
          <a:p>
            <a:pPr>
              <a:lnSpc>
                <a:spcPct val="110000"/>
              </a:lnSpc>
            </a:pPr>
            <a:r>
              <a:rPr lang="en-US" sz="2800" b="1" dirty="0" smtClean="0">
                <a:solidFill>
                  <a:srgbClr val="0000FF"/>
                </a:solidFill>
                <a:latin typeface="Times New Roman" pitchFamily="18" charset="0"/>
                <a:cs typeface="Times New Roman" pitchFamily="18" charset="0"/>
              </a:rPr>
              <a:t>Can you define Tachypnea?</a:t>
            </a:r>
          </a:p>
          <a:p>
            <a:pPr>
              <a:lnSpc>
                <a:spcPct val="110000"/>
              </a:lnSpc>
            </a:pPr>
            <a:r>
              <a:rPr lang="en-US" sz="2800" b="1" dirty="0" smtClean="0">
                <a:solidFill>
                  <a:srgbClr val="0000FF"/>
                </a:solidFill>
                <a:latin typeface="Times New Roman" pitchFamily="18" charset="0"/>
                <a:cs typeface="Times New Roman" pitchFamily="18" charset="0"/>
              </a:rPr>
              <a:t>Can tachypnea be abnormal?  Explain.</a:t>
            </a:r>
          </a:p>
          <a:p>
            <a:pPr>
              <a:lnSpc>
                <a:spcPct val="110000"/>
              </a:lnSpc>
            </a:pPr>
            <a:r>
              <a:rPr lang="en-US" sz="2800" b="1" dirty="0" smtClean="0">
                <a:solidFill>
                  <a:srgbClr val="0000FF"/>
                </a:solidFill>
                <a:latin typeface="Times New Roman" pitchFamily="18" charset="0"/>
                <a:cs typeface="Times New Roman" pitchFamily="18" charset="0"/>
              </a:rPr>
              <a:t>Is </a:t>
            </a:r>
            <a:r>
              <a:rPr lang="en-US" sz="2800" b="1" dirty="0" err="1" smtClean="0">
                <a:solidFill>
                  <a:srgbClr val="0000FF"/>
                </a:solidFill>
                <a:latin typeface="Times New Roman" pitchFamily="18" charset="0"/>
                <a:cs typeface="Times New Roman" pitchFamily="18" charset="0"/>
              </a:rPr>
              <a:t>Bradypnea</a:t>
            </a:r>
            <a:r>
              <a:rPr lang="en-US" sz="2800" b="1" dirty="0" smtClean="0">
                <a:solidFill>
                  <a:srgbClr val="0000FF"/>
                </a:solidFill>
                <a:latin typeface="Times New Roman" pitchFamily="18" charset="0"/>
                <a:cs typeface="Times New Roman" pitchFamily="18" charset="0"/>
              </a:rPr>
              <a:t> typical or atypical breathing?</a:t>
            </a:r>
          </a:p>
          <a:p>
            <a:pPr>
              <a:lnSpc>
                <a:spcPct val="110000"/>
              </a:lnSpc>
            </a:pPr>
            <a:endParaRPr lang="en-US" sz="2800" b="1" dirty="0">
              <a:solidFill>
                <a:srgbClr val="0000FF"/>
              </a:solidFill>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16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Footer Placeholder 5"/>
          <p:cNvSpPr>
            <a:spLocks noGrp="1"/>
          </p:cNvSpPr>
          <p:nvPr>
            <p:ph type="ftr" sz="quarter" idx="11"/>
          </p:nvPr>
        </p:nvSpPr>
        <p:spPr>
          <a:noFill/>
        </p:spPr>
        <p:txBody>
          <a:bodyPr/>
          <a:lstStyle/>
          <a:p>
            <a:r>
              <a:rPr lang="en-US" dirty="0" smtClean="0"/>
              <a:t>FOR OFFICIAL USE ONLY</a:t>
            </a:r>
          </a:p>
        </p:txBody>
      </p:sp>
      <p:sp>
        <p:nvSpPr>
          <p:cNvPr id="27651" name="Slide Number Placeholder 6"/>
          <p:cNvSpPr>
            <a:spLocks noGrp="1"/>
          </p:cNvSpPr>
          <p:nvPr>
            <p:ph type="sldNum" sz="quarter" idx="12"/>
          </p:nvPr>
        </p:nvSpPr>
        <p:spPr>
          <a:noFill/>
        </p:spPr>
        <p:txBody>
          <a:bodyPr/>
          <a:lstStyle/>
          <a:p>
            <a:fld id="{0F3361E6-567F-42ED-98D2-4A6F126BC89F}" type="slidenum">
              <a:rPr lang="en-US" smtClean="0"/>
              <a:pPr/>
              <a:t>17</a:t>
            </a:fld>
            <a:endParaRPr lang="en-US" smtClean="0"/>
          </a:p>
        </p:txBody>
      </p:sp>
      <p:sp>
        <p:nvSpPr>
          <p:cNvPr id="27652" name="Rectangle 2"/>
          <p:cNvSpPr>
            <a:spLocks noGrp="1" noChangeArrowheads="1"/>
          </p:cNvSpPr>
          <p:nvPr>
            <p:ph type="title"/>
          </p:nvPr>
        </p:nvSpPr>
        <p:spPr>
          <a:xfrm>
            <a:off x="931863" y="96839"/>
            <a:ext cx="7158037" cy="1198562"/>
          </a:xfrm>
        </p:spPr>
        <p:txBody>
          <a:bodyPr/>
          <a:lstStyle/>
          <a:p>
            <a:pPr algn="ctr"/>
            <a:r>
              <a:rPr lang="en-US" dirty="0">
                <a:solidFill>
                  <a:srgbClr val="003300"/>
                </a:solidFill>
                <a:latin typeface="Arial Black" pitchFamily="34" charset="0"/>
              </a:rPr>
              <a:t>Physiological Features</a:t>
            </a:r>
            <a:br>
              <a:rPr lang="en-US" dirty="0">
                <a:solidFill>
                  <a:srgbClr val="003300"/>
                </a:solidFill>
                <a:latin typeface="Arial Black" pitchFamily="34" charset="0"/>
              </a:rPr>
            </a:br>
            <a:r>
              <a:rPr lang="en-US" dirty="0" err="1">
                <a:solidFill>
                  <a:srgbClr val="003300"/>
                </a:solidFill>
                <a:latin typeface="Arial Black" pitchFamily="34" charset="0"/>
              </a:rPr>
              <a:t>Pneumograph</a:t>
            </a:r>
            <a:r>
              <a:rPr lang="en-US" dirty="0">
                <a:solidFill>
                  <a:srgbClr val="003300"/>
                </a:solidFill>
                <a:latin typeface="Arial Black" pitchFamily="34" charset="0"/>
              </a:rPr>
              <a:t> Channel</a:t>
            </a:r>
            <a:endParaRPr lang="en-US" b="1" dirty="0" smtClean="0"/>
          </a:p>
        </p:txBody>
      </p:sp>
      <p:pic>
        <p:nvPicPr>
          <p:cNvPr id="27653" name="Picture 6"/>
          <p:cNvPicPr>
            <a:picLocks noChangeAspect="1" noChangeArrowheads="1"/>
          </p:cNvPicPr>
          <p:nvPr/>
        </p:nvPicPr>
        <p:blipFill>
          <a:blip r:embed="rId3" cstate="print"/>
          <a:srcRect l="21896" t="23845" r="6224" b="12471"/>
          <a:stretch>
            <a:fillRect/>
          </a:stretch>
        </p:blipFill>
        <p:spPr bwMode="auto">
          <a:xfrm>
            <a:off x="0" y="1371600"/>
            <a:ext cx="9067800" cy="4800600"/>
          </a:xfrm>
          <a:prstGeom prst="rect">
            <a:avLst/>
          </a:prstGeom>
          <a:noFill/>
          <a:ln w="9525">
            <a:solidFill>
              <a:schemeClr val="tx1"/>
            </a:solidFill>
            <a:miter lim="800000"/>
            <a:headEnd/>
            <a:tailEnd/>
          </a:ln>
        </p:spPr>
      </p:pic>
      <p:sp>
        <p:nvSpPr>
          <p:cNvPr id="27654" name="Text Box 7"/>
          <p:cNvSpPr txBox="1">
            <a:spLocks noChangeArrowheads="1"/>
          </p:cNvSpPr>
          <p:nvPr/>
        </p:nvSpPr>
        <p:spPr bwMode="auto">
          <a:xfrm>
            <a:off x="2209800" y="1385888"/>
            <a:ext cx="2514600" cy="366712"/>
          </a:xfrm>
          <a:prstGeom prst="rect">
            <a:avLst/>
          </a:prstGeom>
          <a:noFill/>
          <a:ln w="9525">
            <a:noFill/>
            <a:miter lim="800000"/>
            <a:headEnd/>
            <a:tailEnd/>
          </a:ln>
        </p:spPr>
        <p:txBody>
          <a:bodyPr>
            <a:spAutoFit/>
          </a:bodyPr>
          <a:lstStyle/>
          <a:p>
            <a:pPr eaLnBrk="1" hangingPunct="1">
              <a:spcBef>
                <a:spcPct val="50000"/>
              </a:spcBef>
            </a:pPr>
            <a:r>
              <a:rPr lang="en-US" dirty="0">
                <a:solidFill>
                  <a:srgbClr val="0000FF"/>
                </a:solidFill>
              </a:rPr>
              <a:t>~30 cycles/minute</a:t>
            </a:r>
          </a:p>
        </p:txBody>
      </p:sp>
    </p:spTree>
    <p:extLst>
      <p:ext uri="{BB962C8B-B14F-4D97-AF65-F5344CB8AC3E}">
        <p14:creationId xmlns:p14="http://schemas.microsoft.com/office/powerpoint/2010/main" val="2788186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931863" y="96839"/>
            <a:ext cx="7158037" cy="1122362"/>
          </a:xfrm>
        </p:spPr>
        <p:txBody>
          <a:bodyPr/>
          <a:lstStyle/>
          <a:p>
            <a:pPr algn="ctr"/>
            <a:r>
              <a:rPr lang="en-US" sz="3600" dirty="0">
                <a:solidFill>
                  <a:srgbClr val="003300"/>
                </a:solidFill>
                <a:latin typeface="Arial Black" pitchFamily="34" charset="0"/>
              </a:rPr>
              <a:t>Physiological Features</a:t>
            </a:r>
            <a:br>
              <a:rPr lang="en-US" sz="3600" dirty="0">
                <a:solidFill>
                  <a:srgbClr val="003300"/>
                </a:solidFill>
                <a:latin typeface="Arial Black" pitchFamily="34" charset="0"/>
              </a:rPr>
            </a:br>
            <a:r>
              <a:rPr lang="en-US" sz="3600" dirty="0" err="1">
                <a:solidFill>
                  <a:srgbClr val="003300"/>
                </a:solidFill>
                <a:latin typeface="Arial Black" pitchFamily="34" charset="0"/>
              </a:rPr>
              <a:t>Pneumograph</a:t>
            </a:r>
            <a:r>
              <a:rPr lang="en-US" sz="3600" dirty="0">
                <a:solidFill>
                  <a:srgbClr val="003300"/>
                </a:solidFill>
                <a:latin typeface="Arial Black" pitchFamily="34" charset="0"/>
              </a:rPr>
              <a:t> Channel</a:t>
            </a:r>
            <a:endParaRPr lang="en-US" sz="3600" b="1" dirty="0">
              <a:solidFill>
                <a:srgbClr val="003300"/>
              </a:solidFill>
              <a:latin typeface="Arial Black" pitchFamily="34" charset="0"/>
            </a:endParaRPr>
          </a:p>
        </p:txBody>
      </p:sp>
      <p:pic>
        <p:nvPicPr>
          <p:cNvPr id="90120" name="Picture 8" descr="Decision6"/>
          <p:cNvPicPr>
            <a:picLocks noGrp="1" noChangeAspect="1" noChangeArrowheads="1"/>
          </p:cNvPicPr>
          <p:nvPr>
            <p:ph sz="half" idx="4294967295"/>
          </p:nvPr>
        </p:nvPicPr>
        <p:blipFill>
          <a:blip r:embed="rId3" cstate="print"/>
          <a:srcRect l="22641" t="1587"/>
          <a:stretch>
            <a:fillRect/>
          </a:stretch>
        </p:blipFill>
        <p:spPr>
          <a:xfrm>
            <a:off x="76200" y="1219200"/>
            <a:ext cx="8915400" cy="49530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931863" y="96839"/>
            <a:ext cx="7158037" cy="1046162"/>
          </a:xfrm>
        </p:spPr>
        <p:txBody>
          <a:bodyPr/>
          <a:lstStyle/>
          <a:p>
            <a:pPr algn="ctr"/>
            <a:r>
              <a:rPr lang="en-US" sz="3600" dirty="0">
                <a:solidFill>
                  <a:srgbClr val="003300"/>
                </a:solidFill>
                <a:latin typeface="Arial Black" pitchFamily="34" charset="0"/>
              </a:rPr>
              <a:t>Physiological Features</a:t>
            </a:r>
            <a:br>
              <a:rPr lang="en-US" sz="3600" dirty="0">
                <a:solidFill>
                  <a:srgbClr val="003300"/>
                </a:solidFill>
                <a:latin typeface="Arial Black" pitchFamily="34" charset="0"/>
              </a:rPr>
            </a:br>
            <a:r>
              <a:rPr lang="en-US" sz="3600" dirty="0" err="1">
                <a:solidFill>
                  <a:srgbClr val="003300"/>
                </a:solidFill>
                <a:latin typeface="Arial Black" pitchFamily="34" charset="0"/>
              </a:rPr>
              <a:t>Pneumograph</a:t>
            </a:r>
            <a:r>
              <a:rPr lang="en-US" sz="3600" dirty="0">
                <a:solidFill>
                  <a:srgbClr val="003300"/>
                </a:solidFill>
                <a:latin typeface="Arial Black" pitchFamily="34" charset="0"/>
              </a:rPr>
              <a:t> Channel</a:t>
            </a:r>
            <a:endParaRPr lang="en-US" sz="3600" b="1" dirty="0">
              <a:solidFill>
                <a:srgbClr val="003300"/>
              </a:solidFill>
              <a:latin typeface="Arial Black" pitchFamily="34" charset="0"/>
            </a:endParaRPr>
          </a:p>
        </p:txBody>
      </p:sp>
      <p:pic>
        <p:nvPicPr>
          <p:cNvPr id="241668" name="Picture 4"/>
          <p:cNvPicPr>
            <a:picLocks noGrp="1" noChangeAspect="1" noChangeArrowheads="1"/>
          </p:cNvPicPr>
          <p:nvPr>
            <p:ph sz="half" idx="2"/>
          </p:nvPr>
        </p:nvPicPr>
        <p:blipFill>
          <a:blip r:embed="rId3" cstate="print"/>
          <a:srcRect l="2579" t="18922" r="20296" b="22951"/>
          <a:stretch>
            <a:fillRect/>
          </a:stretch>
        </p:blipFill>
        <p:spPr>
          <a:xfrm>
            <a:off x="152400" y="1143001"/>
            <a:ext cx="8991600" cy="50292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450137" cy="1412875"/>
          </a:xfrm>
        </p:spPr>
        <p:txBody>
          <a:bodyPr/>
          <a:lstStyle/>
          <a:p>
            <a:pPr algn="ctr"/>
            <a:r>
              <a:rPr lang="en-US" b="1" dirty="0" smtClean="0">
                <a:solidFill>
                  <a:srgbClr val="003300"/>
                </a:solidFill>
                <a:latin typeface="Arial Black" pitchFamily="34" charset="0"/>
              </a:rPr>
              <a:t>Physiological Features</a:t>
            </a:r>
            <a:br>
              <a:rPr lang="en-US" b="1" dirty="0" smtClean="0">
                <a:solidFill>
                  <a:srgbClr val="003300"/>
                </a:solidFill>
                <a:latin typeface="Arial Black" pitchFamily="34" charset="0"/>
              </a:rPr>
            </a:br>
            <a:r>
              <a:rPr lang="en-US" b="1" dirty="0" smtClean="0">
                <a:solidFill>
                  <a:srgbClr val="003300"/>
                </a:solidFill>
                <a:latin typeface="Arial Black" pitchFamily="34" charset="0"/>
              </a:rPr>
              <a:t>First Consider:</a:t>
            </a:r>
            <a:endParaRPr lang="en-US" b="1" dirty="0">
              <a:solidFill>
                <a:srgbClr val="003300"/>
              </a:solidFill>
              <a:latin typeface="Arial Black" pitchFamily="34" charset="0"/>
            </a:endParaRPr>
          </a:p>
        </p:txBody>
      </p:sp>
      <p:sp>
        <p:nvSpPr>
          <p:cNvPr id="3" name="Content Placeholder 2"/>
          <p:cNvSpPr>
            <a:spLocks noGrp="1"/>
          </p:cNvSpPr>
          <p:nvPr>
            <p:ph idx="1"/>
          </p:nvPr>
        </p:nvSpPr>
        <p:spPr/>
        <p:txBody>
          <a:bodyPr/>
          <a:lstStyle/>
          <a:p>
            <a:r>
              <a:rPr lang="en-US" sz="2800" b="1" dirty="0" smtClean="0">
                <a:solidFill>
                  <a:schemeClr val="tx2"/>
                </a:solidFill>
              </a:rPr>
              <a:t>Must get back to basics</a:t>
            </a:r>
          </a:p>
          <a:p>
            <a:r>
              <a:rPr lang="en-US" sz="2800" b="1" dirty="0" smtClean="0">
                <a:solidFill>
                  <a:schemeClr val="tx2"/>
                </a:solidFill>
              </a:rPr>
              <a:t>Must have good interpersonal skills</a:t>
            </a:r>
          </a:p>
          <a:p>
            <a:r>
              <a:rPr lang="en-US" sz="2800" b="1" dirty="0" smtClean="0">
                <a:solidFill>
                  <a:schemeClr val="tx2"/>
                </a:solidFill>
              </a:rPr>
              <a:t>Must have a properly functioning polygraph instrument </a:t>
            </a:r>
          </a:p>
          <a:p>
            <a:r>
              <a:rPr lang="en-US" sz="2800" b="1" dirty="0" smtClean="0">
                <a:solidFill>
                  <a:schemeClr val="tx2"/>
                </a:solidFill>
              </a:rPr>
              <a:t>Must have all components properly placed</a:t>
            </a:r>
          </a:p>
          <a:p>
            <a:r>
              <a:rPr lang="en-US" sz="2800" b="1" dirty="0" smtClean="0">
                <a:solidFill>
                  <a:schemeClr val="tx2"/>
                </a:solidFill>
              </a:rPr>
              <a:t>Must have good operational skills</a:t>
            </a:r>
          </a:p>
          <a:p>
            <a:r>
              <a:rPr lang="en-US" sz="2800" b="1" dirty="0" smtClean="0">
                <a:solidFill>
                  <a:schemeClr val="tx2"/>
                </a:solidFill>
              </a:rPr>
              <a:t>Must be able to globally evaluate test data </a:t>
            </a:r>
          </a:p>
          <a:p>
            <a:pPr marL="0" indent="0">
              <a:buNone/>
            </a:pPr>
            <a:endParaRPr lang="en-US" sz="2800" b="1" dirty="0" smtClean="0">
              <a:solidFill>
                <a:schemeClr val="tx2"/>
              </a:solidFill>
            </a:endParaRPr>
          </a:p>
          <a:p>
            <a:pPr marL="0" indent="0">
              <a:buNone/>
            </a:pPr>
            <a:endParaRPr lang="en-US" sz="2800" b="1" dirty="0">
              <a:solidFill>
                <a:schemeClr val="tx2"/>
              </a:solidFill>
            </a:endParaRPr>
          </a:p>
        </p:txBody>
      </p:sp>
      <p:sp>
        <p:nvSpPr>
          <p:cNvPr id="4" name="Footer Placeholder 3"/>
          <p:cNvSpPr>
            <a:spLocks noGrp="1"/>
          </p:cNvSpPr>
          <p:nvPr>
            <p:ph type="ftr" sz="quarter" idx="11"/>
          </p:nvPr>
        </p:nvSpPr>
        <p:spPr/>
        <p:txBody>
          <a:bodyPr/>
          <a:lstStyle/>
          <a:p>
            <a:r>
              <a:rPr lang="en-US" dirty="0" smtClean="0"/>
              <a:t>FOR OFFICIAL USE ONLY</a:t>
            </a:r>
            <a:endParaRPr lang="en-US" dirty="0"/>
          </a:p>
        </p:txBody>
      </p:sp>
      <p:sp>
        <p:nvSpPr>
          <p:cNvPr id="5" name="Slide Number Placeholder 4"/>
          <p:cNvSpPr>
            <a:spLocks noGrp="1"/>
          </p:cNvSpPr>
          <p:nvPr>
            <p:ph type="sldNum" sz="quarter" idx="12"/>
          </p:nvPr>
        </p:nvSpPr>
        <p:spPr/>
        <p:txBody>
          <a:bodyPr/>
          <a:lstStyle/>
          <a:p>
            <a:fld id="{6C9FC8BD-3D19-4DF6-A194-92BC79C18A29}" type="slidenum">
              <a:rPr lang="en-US" smtClean="0"/>
              <a:pPr/>
              <a:t>2</a:t>
            </a:fld>
            <a:endParaRPr lang="en-US" dirty="0"/>
          </a:p>
        </p:txBody>
      </p:sp>
    </p:spTree>
    <p:extLst>
      <p:ext uri="{BB962C8B-B14F-4D97-AF65-F5344CB8AC3E}">
        <p14:creationId xmlns:p14="http://schemas.microsoft.com/office/powerpoint/2010/main" val="384296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931863" y="96839"/>
            <a:ext cx="7158037" cy="1198562"/>
          </a:xfrm>
        </p:spPr>
        <p:txBody>
          <a:bodyPr/>
          <a:lstStyle/>
          <a:p>
            <a:pPr algn="ctr"/>
            <a:r>
              <a:rPr lang="en-US" sz="3600" dirty="0">
                <a:solidFill>
                  <a:srgbClr val="003300"/>
                </a:solidFill>
                <a:latin typeface="Arial Black" pitchFamily="34" charset="0"/>
              </a:rPr>
              <a:t>Physiological Features</a:t>
            </a:r>
            <a:br>
              <a:rPr lang="en-US" sz="3600" dirty="0">
                <a:solidFill>
                  <a:srgbClr val="003300"/>
                </a:solidFill>
                <a:latin typeface="Arial Black" pitchFamily="34" charset="0"/>
              </a:rPr>
            </a:br>
            <a:r>
              <a:rPr lang="en-US" sz="3600" dirty="0" err="1">
                <a:solidFill>
                  <a:srgbClr val="003300"/>
                </a:solidFill>
                <a:latin typeface="Arial Black" pitchFamily="34" charset="0"/>
              </a:rPr>
              <a:t>Pneumograph</a:t>
            </a:r>
            <a:r>
              <a:rPr lang="en-US" sz="3600" dirty="0">
                <a:solidFill>
                  <a:srgbClr val="003300"/>
                </a:solidFill>
                <a:latin typeface="Arial Black" pitchFamily="34" charset="0"/>
              </a:rPr>
              <a:t> Channel</a:t>
            </a:r>
            <a:endParaRPr lang="en-US" sz="3600" b="1" dirty="0">
              <a:solidFill>
                <a:srgbClr val="003300"/>
              </a:solidFill>
              <a:latin typeface="Arial Black" pitchFamily="34" charset="0"/>
            </a:endParaRPr>
          </a:p>
        </p:txBody>
      </p:sp>
      <p:pic>
        <p:nvPicPr>
          <p:cNvPr id="155653" name="Picture 5" descr="Bradypnea1"/>
          <p:cNvPicPr>
            <a:picLocks noGrp="1" noChangeAspect="1" noChangeArrowheads="1"/>
          </p:cNvPicPr>
          <p:nvPr>
            <p:ph idx="1"/>
          </p:nvPr>
        </p:nvPicPr>
        <p:blipFill>
          <a:blip r:embed="rId3" cstate="print"/>
          <a:srcRect t="1666" r="1852"/>
          <a:stretch>
            <a:fillRect/>
          </a:stretch>
        </p:blipFill>
        <p:spPr>
          <a:xfrm>
            <a:off x="0" y="1295400"/>
            <a:ext cx="9144000" cy="4876800"/>
          </a:xfrm>
          <a:noFill/>
          <a:ln/>
        </p:spPr>
      </p:pic>
      <p:sp>
        <p:nvSpPr>
          <p:cNvPr id="2" name="Footer Placeholder 1"/>
          <p:cNvSpPr>
            <a:spLocks noGrp="1"/>
          </p:cNvSpPr>
          <p:nvPr>
            <p:ph type="ftr" sz="quarter" idx="11"/>
          </p:nvPr>
        </p:nvSpPr>
        <p:spPr/>
        <p:txBody>
          <a:bodyPr/>
          <a:lstStyle/>
          <a:p>
            <a:r>
              <a:rPr lang="en-US" dirty="0"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20</a:t>
            </a:fld>
            <a:endParaRPr lang="en-US" dirty="0"/>
          </a:p>
        </p:txBody>
      </p:sp>
    </p:spTree>
    <p:extLst>
      <p:ext uri="{BB962C8B-B14F-4D97-AF65-F5344CB8AC3E}">
        <p14:creationId xmlns:p14="http://schemas.microsoft.com/office/powerpoint/2010/main" val="30907740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931863" y="96839"/>
            <a:ext cx="7158037" cy="1198562"/>
          </a:xfrm>
        </p:spPr>
        <p:txBody>
          <a:bodyPr/>
          <a:lstStyle/>
          <a:p>
            <a:pPr algn="ctr"/>
            <a:r>
              <a:rPr lang="en-US" sz="3600" dirty="0">
                <a:solidFill>
                  <a:srgbClr val="003300"/>
                </a:solidFill>
                <a:latin typeface="Arial Black" pitchFamily="34" charset="0"/>
              </a:rPr>
              <a:t>Physiological Features</a:t>
            </a:r>
            <a:br>
              <a:rPr lang="en-US" sz="3600" dirty="0">
                <a:solidFill>
                  <a:srgbClr val="003300"/>
                </a:solidFill>
                <a:latin typeface="Arial Black" pitchFamily="34" charset="0"/>
              </a:rPr>
            </a:br>
            <a:r>
              <a:rPr lang="en-US" sz="3600" dirty="0" err="1">
                <a:solidFill>
                  <a:srgbClr val="003300"/>
                </a:solidFill>
                <a:latin typeface="Arial Black" pitchFamily="34" charset="0"/>
              </a:rPr>
              <a:t>Pneumograph</a:t>
            </a:r>
            <a:r>
              <a:rPr lang="en-US" sz="3600" dirty="0">
                <a:solidFill>
                  <a:srgbClr val="003300"/>
                </a:solidFill>
                <a:latin typeface="Arial Black" pitchFamily="34" charset="0"/>
              </a:rPr>
              <a:t> Channel</a:t>
            </a:r>
            <a:endParaRPr lang="en-US" sz="3600" b="1" dirty="0">
              <a:solidFill>
                <a:srgbClr val="003300"/>
              </a:solidFill>
              <a:latin typeface="Arial Black" pitchFamily="34" charset="0"/>
            </a:endParaRPr>
          </a:p>
        </p:txBody>
      </p:sp>
      <p:pic>
        <p:nvPicPr>
          <p:cNvPr id="158725" name="Picture 5" descr="Bradypnea2"/>
          <p:cNvPicPr>
            <a:picLocks noGrp="1" noChangeAspect="1" noChangeArrowheads="1"/>
          </p:cNvPicPr>
          <p:nvPr>
            <p:ph idx="1"/>
          </p:nvPr>
        </p:nvPicPr>
        <p:blipFill>
          <a:blip r:embed="rId3" cstate="print"/>
          <a:srcRect/>
          <a:stretch>
            <a:fillRect/>
          </a:stretch>
        </p:blipFill>
        <p:spPr>
          <a:xfrm>
            <a:off x="0" y="1371600"/>
            <a:ext cx="9144000" cy="48006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21</a:t>
            </a:fld>
            <a:endParaRPr lang="en-US" dirty="0"/>
          </a:p>
        </p:txBody>
      </p:sp>
    </p:spTree>
    <p:extLst>
      <p:ext uri="{BB962C8B-B14F-4D97-AF65-F5344CB8AC3E}">
        <p14:creationId xmlns:p14="http://schemas.microsoft.com/office/powerpoint/2010/main" val="3350852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931863" y="96839"/>
            <a:ext cx="7158037" cy="1198562"/>
          </a:xfrm>
        </p:spPr>
        <p:txBody>
          <a:bodyPr/>
          <a:lstStyle/>
          <a:p>
            <a:pPr algn="ctr"/>
            <a:r>
              <a:rPr lang="en-US" sz="3600" dirty="0">
                <a:solidFill>
                  <a:srgbClr val="003300"/>
                </a:solidFill>
                <a:latin typeface="Arial Black" pitchFamily="34" charset="0"/>
              </a:rPr>
              <a:t>Physiological Features</a:t>
            </a:r>
            <a:br>
              <a:rPr lang="en-US" sz="3600" dirty="0">
                <a:solidFill>
                  <a:srgbClr val="003300"/>
                </a:solidFill>
                <a:latin typeface="Arial Black" pitchFamily="34" charset="0"/>
              </a:rPr>
            </a:br>
            <a:r>
              <a:rPr lang="en-US" sz="3600" dirty="0" err="1">
                <a:solidFill>
                  <a:srgbClr val="003300"/>
                </a:solidFill>
                <a:latin typeface="Arial Black" pitchFamily="34" charset="0"/>
              </a:rPr>
              <a:t>Pneumograph</a:t>
            </a:r>
            <a:r>
              <a:rPr lang="en-US" sz="3600" dirty="0">
                <a:solidFill>
                  <a:srgbClr val="003300"/>
                </a:solidFill>
                <a:latin typeface="Arial Black" pitchFamily="34" charset="0"/>
              </a:rPr>
              <a:t> Channel</a:t>
            </a:r>
            <a:endParaRPr lang="en-US" sz="3600" b="1" dirty="0">
              <a:solidFill>
                <a:srgbClr val="003300"/>
              </a:solidFill>
              <a:latin typeface="Arial Black" pitchFamily="34" charset="0"/>
            </a:endParaRPr>
          </a:p>
        </p:txBody>
      </p:sp>
      <p:pic>
        <p:nvPicPr>
          <p:cNvPr id="100358" name="Picture 6" descr="Answerlike4"/>
          <p:cNvPicPr>
            <a:picLocks noGrp="1" noChangeAspect="1" noChangeArrowheads="1"/>
          </p:cNvPicPr>
          <p:nvPr>
            <p:ph sz="half" idx="1"/>
          </p:nvPr>
        </p:nvPicPr>
        <p:blipFill>
          <a:blip r:embed="rId3" cstate="print"/>
          <a:srcRect t="1666" b="1666"/>
          <a:stretch>
            <a:fillRect/>
          </a:stretch>
        </p:blipFill>
        <p:spPr>
          <a:xfrm>
            <a:off x="0" y="1371600"/>
            <a:ext cx="9144000" cy="4800600"/>
          </a:xfrm>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a:xfrm>
            <a:off x="931863" y="96839"/>
            <a:ext cx="7158037" cy="1274762"/>
          </a:xfrm>
        </p:spPr>
        <p:txBody>
          <a:bodyPr/>
          <a:lstStyle/>
          <a:p>
            <a:pPr algn="ctr"/>
            <a:r>
              <a:rPr lang="en-US" sz="3600" dirty="0">
                <a:solidFill>
                  <a:srgbClr val="003300"/>
                </a:solidFill>
                <a:latin typeface="Arial Black" pitchFamily="34" charset="0"/>
              </a:rPr>
              <a:t>Physiological Features</a:t>
            </a:r>
            <a:br>
              <a:rPr lang="en-US" sz="3600" dirty="0">
                <a:solidFill>
                  <a:srgbClr val="003300"/>
                </a:solidFill>
                <a:latin typeface="Arial Black" pitchFamily="34" charset="0"/>
              </a:rPr>
            </a:br>
            <a:r>
              <a:rPr lang="en-US" sz="3600" dirty="0" err="1">
                <a:solidFill>
                  <a:srgbClr val="003300"/>
                </a:solidFill>
                <a:latin typeface="Arial Black" pitchFamily="34" charset="0"/>
              </a:rPr>
              <a:t>Pneumograph</a:t>
            </a:r>
            <a:r>
              <a:rPr lang="en-US" sz="3600" dirty="0">
                <a:solidFill>
                  <a:srgbClr val="003300"/>
                </a:solidFill>
                <a:latin typeface="Arial Black" pitchFamily="34" charset="0"/>
              </a:rPr>
              <a:t> Channel</a:t>
            </a:r>
            <a:endParaRPr lang="en-US" sz="3600" b="1" dirty="0">
              <a:solidFill>
                <a:srgbClr val="003300"/>
              </a:solidFill>
              <a:latin typeface="Arial Black" pitchFamily="34" charset="0"/>
            </a:endParaRPr>
          </a:p>
        </p:txBody>
      </p:sp>
      <p:pic>
        <p:nvPicPr>
          <p:cNvPr id="244742" name="Picture 6" descr="captured"/>
          <p:cNvPicPr>
            <a:picLocks noGrp="1" noChangeAspect="1" noChangeArrowheads="1"/>
          </p:cNvPicPr>
          <p:nvPr>
            <p:ph sz="half" idx="2"/>
          </p:nvPr>
        </p:nvPicPr>
        <p:blipFill>
          <a:blip r:embed="rId3" cstate="print"/>
          <a:srcRect t="3175" b="1587"/>
          <a:stretch>
            <a:fillRect/>
          </a:stretch>
        </p:blipFill>
        <p:spPr>
          <a:xfrm>
            <a:off x="0" y="1371600"/>
            <a:ext cx="9067800" cy="48768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31863" y="96839"/>
            <a:ext cx="7158037" cy="1122362"/>
          </a:xfrm>
        </p:spPr>
        <p:txBody>
          <a:bodyPr/>
          <a:lstStyle/>
          <a:p>
            <a:pPr algn="ctr"/>
            <a:r>
              <a:rPr lang="en-US" sz="3600" dirty="0">
                <a:solidFill>
                  <a:srgbClr val="003300"/>
                </a:solidFill>
                <a:latin typeface="Arial Black" pitchFamily="34" charset="0"/>
              </a:rPr>
              <a:t>Physiological Features</a:t>
            </a:r>
            <a:br>
              <a:rPr lang="en-US" sz="3600" dirty="0">
                <a:solidFill>
                  <a:srgbClr val="003300"/>
                </a:solidFill>
                <a:latin typeface="Arial Black" pitchFamily="34" charset="0"/>
              </a:rPr>
            </a:br>
            <a:r>
              <a:rPr lang="en-US" sz="3600" dirty="0" err="1">
                <a:solidFill>
                  <a:srgbClr val="003300"/>
                </a:solidFill>
                <a:latin typeface="Arial Black" pitchFamily="34" charset="0"/>
              </a:rPr>
              <a:t>Pneumograph</a:t>
            </a:r>
            <a:r>
              <a:rPr lang="en-US" sz="3600" dirty="0">
                <a:solidFill>
                  <a:srgbClr val="003300"/>
                </a:solidFill>
                <a:latin typeface="Arial Black" pitchFamily="34" charset="0"/>
              </a:rPr>
              <a:t> Channel</a:t>
            </a:r>
            <a:endParaRPr lang="en-US" sz="3600" b="1" dirty="0">
              <a:solidFill>
                <a:srgbClr val="003300"/>
              </a:solidFill>
              <a:latin typeface="Arial Black" pitchFamily="34" charset="0"/>
            </a:endParaRPr>
          </a:p>
        </p:txBody>
      </p:sp>
      <p:pic>
        <p:nvPicPr>
          <p:cNvPr id="110598" name="Picture 6" descr="Parallel1"/>
          <p:cNvPicPr>
            <a:picLocks noGrp="1" noChangeAspect="1" noChangeArrowheads="1"/>
          </p:cNvPicPr>
          <p:nvPr>
            <p:ph sz="half" idx="1"/>
          </p:nvPr>
        </p:nvPicPr>
        <p:blipFill>
          <a:blip r:embed="rId3" cstate="print"/>
          <a:srcRect t="6897" b="3448"/>
          <a:stretch>
            <a:fillRect/>
          </a:stretch>
        </p:blipFill>
        <p:spPr>
          <a:xfrm>
            <a:off x="0" y="1371600"/>
            <a:ext cx="9144000" cy="4591050"/>
          </a:xfrm>
          <a:noFill/>
          <a:ln/>
        </p:spPr>
      </p:pic>
      <p:sp>
        <p:nvSpPr>
          <p:cNvPr id="2" name="Footer Placeholder 1"/>
          <p:cNvSpPr>
            <a:spLocks noGrp="1"/>
          </p:cNvSpPr>
          <p:nvPr>
            <p:ph type="ftr" sz="quarter" idx="11"/>
          </p:nvPr>
        </p:nvSpPr>
        <p:spPr/>
        <p:txBody>
          <a:bodyPr/>
          <a:lstStyle/>
          <a:p>
            <a:r>
              <a:rPr lang="en-US" dirty="0"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25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52728"/>
            <a:ext cx="9144000" cy="4819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19200" y="16598"/>
            <a:ext cx="7162800" cy="1200329"/>
          </a:xfrm>
          <a:prstGeom prst="rect">
            <a:avLst/>
          </a:prstGeom>
          <a:noFill/>
        </p:spPr>
        <p:txBody>
          <a:bodyPr wrap="square" rtlCol="0">
            <a:spAutoFit/>
          </a:bodyPr>
          <a:lstStyle/>
          <a:p>
            <a:pPr algn="ctr"/>
            <a:r>
              <a:rPr lang="en-US" sz="3600" b="1" dirty="0" smtClean="0">
                <a:solidFill>
                  <a:srgbClr val="003300"/>
                </a:solidFill>
                <a:latin typeface="Arial Black" pitchFamily="34" charset="0"/>
              </a:rPr>
              <a:t>Physiological Features</a:t>
            </a:r>
          </a:p>
          <a:p>
            <a:pPr algn="ctr"/>
            <a:r>
              <a:rPr lang="en-US" sz="3600" b="1" dirty="0" err="1" smtClean="0">
                <a:solidFill>
                  <a:srgbClr val="003300"/>
                </a:solidFill>
                <a:latin typeface="Arial Black" pitchFamily="34" charset="0"/>
              </a:rPr>
              <a:t>Pneumograph</a:t>
            </a:r>
            <a:r>
              <a:rPr lang="en-US" sz="3600" b="1" dirty="0" smtClean="0">
                <a:solidFill>
                  <a:srgbClr val="003300"/>
                </a:solidFill>
                <a:latin typeface="Arial Black" pitchFamily="34" charset="0"/>
              </a:rPr>
              <a:t> Channel</a:t>
            </a:r>
            <a:endParaRPr lang="en-US" sz="3600" b="1" dirty="0">
              <a:solidFill>
                <a:srgbClr val="003300"/>
              </a:solidFill>
              <a:latin typeface="Arial Black" pitchFamily="34" charset="0"/>
            </a:endParaRPr>
          </a:p>
        </p:txBody>
      </p:sp>
    </p:spTree>
    <p:extLst>
      <p:ext uri="{BB962C8B-B14F-4D97-AF65-F5344CB8AC3E}">
        <p14:creationId xmlns:p14="http://schemas.microsoft.com/office/powerpoint/2010/main" val="18181758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931863" y="96839"/>
            <a:ext cx="7158037" cy="1122362"/>
          </a:xfrm>
        </p:spPr>
        <p:txBody>
          <a:bodyPr/>
          <a:lstStyle/>
          <a:p>
            <a:pPr algn="ctr"/>
            <a:r>
              <a:rPr lang="en-US" sz="3600" dirty="0">
                <a:solidFill>
                  <a:srgbClr val="003300"/>
                </a:solidFill>
                <a:latin typeface="Arial Black" pitchFamily="34" charset="0"/>
              </a:rPr>
              <a:t>Physiological Features</a:t>
            </a:r>
            <a:br>
              <a:rPr lang="en-US" sz="3600" dirty="0">
                <a:solidFill>
                  <a:srgbClr val="003300"/>
                </a:solidFill>
                <a:latin typeface="Arial Black" pitchFamily="34" charset="0"/>
              </a:rPr>
            </a:br>
            <a:r>
              <a:rPr lang="en-US" sz="3600" dirty="0" err="1">
                <a:solidFill>
                  <a:srgbClr val="003300"/>
                </a:solidFill>
                <a:latin typeface="Arial Black" pitchFamily="34" charset="0"/>
              </a:rPr>
              <a:t>Pneumograph</a:t>
            </a:r>
            <a:r>
              <a:rPr lang="en-US" sz="3600" dirty="0">
                <a:solidFill>
                  <a:srgbClr val="003300"/>
                </a:solidFill>
                <a:latin typeface="Arial Black" pitchFamily="34" charset="0"/>
              </a:rPr>
              <a:t> Channel</a:t>
            </a:r>
            <a:endParaRPr lang="en-US" sz="3600" b="1" dirty="0">
              <a:solidFill>
                <a:srgbClr val="003300"/>
              </a:solidFill>
              <a:latin typeface="Arial Black" pitchFamily="34" charset="0"/>
            </a:endParaRPr>
          </a:p>
        </p:txBody>
      </p:sp>
      <p:pic>
        <p:nvPicPr>
          <p:cNvPr id="246788" name="Picture 4" descr="Parallel2"/>
          <p:cNvPicPr>
            <a:picLocks noGrp="1" noChangeAspect="1" noChangeArrowheads="1"/>
          </p:cNvPicPr>
          <p:nvPr>
            <p:ph sz="half" idx="2"/>
          </p:nvPr>
        </p:nvPicPr>
        <p:blipFill>
          <a:blip r:embed="rId3" cstate="print"/>
          <a:srcRect t="1639" b="4918"/>
          <a:stretch>
            <a:fillRect/>
          </a:stretch>
        </p:blipFill>
        <p:spPr>
          <a:xfrm>
            <a:off x="0" y="1295400"/>
            <a:ext cx="9067800" cy="48768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914400" y="304800"/>
            <a:ext cx="7158037" cy="969962"/>
          </a:xfrm>
        </p:spPr>
        <p:txBody>
          <a:bodyPr/>
          <a:lstStyle/>
          <a:p>
            <a:pPr algn="ctr"/>
            <a:r>
              <a:rPr lang="en-US" sz="3600" b="1" dirty="0">
                <a:solidFill>
                  <a:srgbClr val="003300"/>
                </a:solidFill>
                <a:latin typeface="Arial Black" pitchFamily="34" charset="0"/>
              </a:rPr>
              <a:t>Physiological Features</a:t>
            </a:r>
            <a:br>
              <a:rPr lang="en-US" sz="3600" b="1" dirty="0">
                <a:solidFill>
                  <a:srgbClr val="003300"/>
                </a:solidFill>
                <a:latin typeface="Arial Black" pitchFamily="34" charset="0"/>
              </a:rPr>
            </a:br>
            <a:r>
              <a:rPr lang="en-US" sz="3600" b="1" dirty="0" err="1">
                <a:solidFill>
                  <a:srgbClr val="003300"/>
                </a:solidFill>
                <a:latin typeface="Arial Black" pitchFamily="34" charset="0"/>
              </a:rPr>
              <a:t>Pneumograph</a:t>
            </a:r>
            <a:r>
              <a:rPr lang="en-US" sz="3600" b="1" dirty="0">
                <a:solidFill>
                  <a:srgbClr val="003300"/>
                </a:solidFill>
                <a:latin typeface="Arial Black" pitchFamily="34" charset="0"/>
              </a:rPr>
              <a:t> Channel</a:t>
            </a:r>
          </a:p>
        </p:txBody>
      </p:sp>
      <p:pic>
        <p:nvPicPr>
          <p:cNvPr id="121862" name="Picture 6" descr="Baseline1"/>
          <p:cNvPicPr>
            <a:picLocks noGrp="1" noChangeAspect="1" noChangeArrowheads="1"/>
          </p:cNvPicPr>
          <p:nvPr>
            <p:ph sz="half" idx="1"/>
          </p:nvPr>
        </p:nvPicPr>
        <p:blipFill>
          <a:blip r:embed="rId3" cstate="print"/>
          <a:srcRect l="3572" r="8928" b="7938"/>
          <a:stretch>
            <a:fillRect/>
          </a:stretch>
        </p:blipFill>
        <p:spPr>
          <a:xfrm>
            <a:off x="533400" y="1371600"/>
            <a:ext cx="8077200" cy="48768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931863" y="96839"/>
            <a:ext cx="7158037" cy="1122362"/>
          </a:xfrm>
        </p:spPr>
        <p:txBody>
          <a:bodyPr/>
          <a:lstStyle/>
          <a:p>
            <a:pPr algn="ctr"/>
            <a:r>
              <a:rPr lang="en-US" sz="3600" b="1" dirty="0">
                <a:solidFill>
                  <a:srgbClr val="003300"/>
                </a:solidFill>
                <a:latin typeface="Arial Black" pitchFamily="34" charset="0"/>
              </a:rPr>
              <a:t>Physiological Features</a:t>
            </a:r>
            <a:br>
              <a:rPr lang="en-US" sz="3600" b="1" dirty="0">
                <a:solidFill>
                  <a:srgbClr val="003300"/>
                </a:solidFill>
                <a:latin typeface="Arial Black" pitchFamily="34" charset="0"/>
              </a:rPr>
            </a:br>
            <a:r>
              <a:rPr lang="en-US" sz="3600" b="1" dirty="0" err="1">
                <a:solidFill>
                  <a:srgbClr val="003300"/>
                </a:solidFill>
                <a:latin typeface="Arial Black" pitchFamily="34" charset="0"/>
              </a:rPr>
              <a:t>Pneumograph</a:t>
            </a:r>
            <a:r>
              <a:rPr lang="en-US" sz="3600" b="1" dirty="0">
                <a:solidFill>
                  <a:srgbClr val="003300"/>
                </a:solidFill>
                <a:latin typeface="Arial Black" pitchFamily="34" charset="0"/>
              </a:rPr>
              <a:t> Channel</a:t>
            </a:r>
          </a:p>
        </p:txBody>
      </p:sp>
      <p:pic>
        <p:nvPicPr>
          <p:cNvPr id="124935" name="Picture 7" descr="Guess1A"/>
          <p:cNvPicPr>
            <a:picLocks noGrp="1" noChangeAspect="1" noChangeArrowheads="1"/>
          </p:cNvPicPr>
          <p:nvPr>
            <p:ph sz="half" idx="2"/>
          </p:nvPr>
        </p:nvPicPr>
        <p:blipFill>
          <a:blip r:embed="rId3" cstate="print"/>
          <a:srcRect/>
          <a:stretch>
            <a:fillRect/>
          </a:stretch>
        </p:blipFill>
        <p:spPr>
          <a:xfrm>
            <a:off x="762000" y="1447800"/>
            <a:ext cx="7848600" cy="47244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931863" y="96839"/>
            <a:ext cx="7158037" cy="1122362"/>
          </a:xfrm>
        </p:spPr>
        <p:txBody>
          <a:bodyPr/>
          <a:lstStyle/>
          <a:p>
            <a:pPr algn="ctr"/>
            <a:r>
              <a:rPr lang="en-US" sz="3600" b="1" dirty="0">
                <a:solidFill>
                  <a:srgbClr val="003300"/>
                </a:solidFill>
                <a:latin typeface="Arial Black" pitchFamily="34" charset="0"/>
              </a:rPr>
              <a:t>Physiological Features</a:t>
            </a:r>
            <a:br>
              <a:rPr lang="en-US" sz="3600" b="1" dirty="0">
                <a:solidFill>
                  <a:srgbClr val="003300"/>
                </a:solidFill>
                <a:latin typeface="Arial Black" pitchFamily="34" charset="0"/>
              </a:rPr>
            </a:br>
            <a:r>
              <a:rPr lang="en-US" sz="3600" b="1" dirty="0" err="1">
                <a:solidFill>
                  <a:srgbClr val="003300"/>
                </a:solidFill>
                <a:latin typeface="Arial Black" pitchFamily="34" charset="0"/>
              </a:rPr>
              <a:t>Pneumograph</a:t>
            </a:r>
            <a:r>
              <a:rPr lang="en-US" sz="3600" b="1" dirty="0">
                <a:solidFill>
                  <a:srgbClr val="003300"/>
                </a:solidFill>
                <a:latin typeface="Arial Black" pitchFamily="34" charset="0"/>
              </a:rPr>
              <a:t> Channel</a:t>
            </a:r>
          </a:p>
        </p:txBody>
      </p:sp>
      <p:pic>
        <p:nvPicPr>
          <p:cNvPr id="132103" name="Picture 7" descr="Cutter1"/>
          <p:cNvPicPr>
            <a:picLocks noGrp="1" noChangeAspect="1" noChangeArrowheads="1"/>
          </p:cNvPicPr>
          <p:nvPr>
            <p:ph idx="1"/>
          </p:nvPr>
        </p:nvPicPr>
        <p:blipFill>
          <a:blip r:embed="rId3" cstate="print"/>
          <a:srcRect/>
          <a:stretch>
            <a:fillRect/>
          </a:stretch>
        </p:blipFill>
        <p:spPr>
          <a:xfrm>
            <a:off x="76200" y="1295400"/>
            <a:ext cx="8991600" cy="4953000"/>
          </a:xfrm>
          <a:noFill/>
          <a:ln/>
        </p:spPr>
      </p:pic>
      <p:sp>
        <p:nvSpPr>
          <p:cNvPr id="5" name="Footer Placeholder 4"/>
          <p:cNvSpPr>
            <a:spLocks noGrp="1"/>
          </p:cNvSpPr>
          <p:nvPr>
            <p:ph type="ftr" sz="quarter" idx="11"/>
          </p:nvPr>
        </p:nvSpPr>
        <p:spPr/>
        <p:txBody>
          <a:bodyPr/>
          <a:lstStyle/>
          <a:p>
            <a:r>
              <a:rPr lang="en-US" smtClean="0"/>
              <a:t>FOR OFFICIAL USE ONLY</a:t>
            </a:r>
            <a:endParaRPr lang="en-US" dirty="0"/>
          </a:p>
        </p:txBody>
      </p:sp>
      <p:sp>
        <p:nvSpPr>
          <p:cNvPr id="6" name="Slide Number Placeholder 5"/>
          <p:cNvSpPr>
            <a:spLocks noGrp="1"/>
          </p:cNvSpPr>
          <p:nvPr>
            <p:ph type="sldNum" sz="quarter" idx="12"/>
          </p:nvPr>
        </p:nvSpPr>
        <p:spPr/>
        <p:txBody>
          <a:bodyPr/>
          <a:lstStyle/>
          <a:p>
            <a:fld id="{6C9FC8BD-3D19-4DF6-A194-92BC79C18A29}"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3300"/>
                </a:solidFill>
                <a:latin typeface="Arial Black" pitchFamily="34" charset="0"/>
              </a:rPr>
              <a:t>Physiological Features</a:t>
            </a:r>
            <a:br>
              <a:rPr lang="en-US" b="1" dirty="0" smtClean="0">
                <a:solidFill>
                  <a:srgbClr val="003300"/>
                </a:solidFill>
                <a:latin typeface="Arial Black" pitchFamily="34" charset="0"/>
              </a:rPr>
            </a:br>
            <a:r>
              <a:rPr lang="en-US" sz="3600" b="1" dirty="0" smtClean="0">
                <a:solidFill>
                  <a:srgbClr val="0000FF"/>
                </a:solidFill>
                <a:latin typeface="Arial Black" pitchFamily="34" charset="0"/>
              </a:rPr>
              <a:t>What is Atypical?</a:t>
            </a:r>
            <a:endParaRPr lang="en-US" sz="3600" b="1" dirty="0">
              <a:solidFill>
                <a:srgbClr val="0000FF"/>
              </a:solidFill>
              <a:latin typeface="Arial Black" pitchFamily="34" charset="0"/>
            </a:endParaRPr>
          </a:p>
        </p:txBody>
      </p:sp>
      <p:sp>
        <p:nvSpPr>
          <p:cNvPr id="3" name="Content Placeholder 2"/>
          <p:cNvSpPr>
            <a:spLocks noGrp="1"/>
          </p:cNvSpPr>
          <p:nvPr>
            <p:ph idx="1"/>
          </p:nvPr>
        </p:nvSpPr>
        <p:spPr/>
        <p:txBody>
          <a:bodyPr/>
          <a:lstStyle/>
          <a:p>
            <a:r>
              <a:rPr lang="en-US" sz="2800" b="1" dirty="0" smtClean="0">
                <a:solidFill>
                  <a:schemeClr val="tx2"/>
                </a:solidFill>
              </a:rPr>
              <a:t>All features discussed are not necessarily atypical – </a:t>
            </a:r>
            <a:r>
              <a:rPr lang="en-US" sz="2800" b="1" dirty="0" smtClean="0">
                <a:solidFill>
                  <a:srgbClr val="0000CC"/>
                </a:solidFill>
              </a:rPr>
              <a:t>Why?</a:t>
            </a:r>
          </a:p>
          <a:p>
            <a:r>
              <a:rPr lang="en-US" sz="2800" b="1" dirty="0" smtClean="0">
                <a:solidFill>
                  <a:srgbClr val="0000CC"/>
                </a:solidFill>
              </a:rPr>
              <a:t>When do physiological features become atypical?</a:t>
            </a:r>
          </a:p>
          <a:p>
            <a:r>
              <a:rPr lang="en-US" sz="2800" b="1" dirty="0" smtClean="0">
                <a:solidFill>
                  <a:srgbClr val="0000CC"/>
                </a:solidFill>
              </a:rPr>
              <a:t>Do you think examinees are aware that some CM produce features that are atypical?</a:t>
            </a:r>
          </a:p>
          <a:p>
            <a:r>
              <a:rPr lang="en-US" sz="2800" b="1" dirty="0" smtClean="0">
                <a:solidFill>
                  <a:srgbClr val="0000CC"/>
                </a:solidFill>
              </a:rPr>
              <a:t>Should the examiner reveal CM features to examinee?  Why?  Why not?</a:t>
            </a:r>
            <a:endParaRPr lang="en-US" sz="2800" b="1" dirty="0">
              <a:solidFill>
                <a:schemeClr val="tx2"/>
              </a:solidFill>
            </a:endParaRPr>
          </a:p>
        </p:txBody>
      </p:sp>
      <p:sp>
        <p:nvSpPr>
          <p:cNvPr id="4" name="Footer Placeholder 3"/>
          <p:cNvSpPr>
            <a:spLocks noGrp="1"/>
          </p:cNvSpPr>
          <p:nvPr>
            <p:ph type="ftr" sz="quarter" idx="11"/>
          </p:nvPr>
        </p:nvSpPr>
        <p:spPr/>
        <p:txBody>
          <a:bodyPr/>
          <a:lstStyle/>
          <a:p>
            <a:r>
              <a:rPr lang="en-US" dirty="0" smtClean="0"/>
              <a:t>FOR OFFICIAL USE ONLY</a:t>
            </a:r>
            <a:endParaRPr lang="en-US" dirty="0"/>
          </a:p>
        </p:txBody>
      </p:sp>
      <p:sp>
        <p:nvSpPr>
          <p:cNvPr id="5" name="Slide Number Placeholder 4"/>
          <p:cNvSpPr>
            <a:spLocks noGrp="1"/>
          </p:cNvSpPr>
          <p:nvPr>
            <p:ph type="sldNum" sz="quarter" idx="12"/>
          </p:nvPr>
        </p:nvSpPr>
        <p:spPr/>
        <p:txBody>
          <a:bodyPr/>
          <a:lstStyle/>
          <a:p>
            <a:fld id="{6C9FC8BD-3D19-4DF6-A194-92BC79C18A29}" type="slidenum">
              <a:rPr lang="en-US" smtClean="0"/>
              <a:pPr/>
              <a:t>3</a:t>
            </a:fld>
            <a:endParaRPr lang="en-US" dirty="0"/>
          </a:p>
        </p:txBody>
      </p:sp>
    </p:spTree>
    <p:extLst>
      <p:ext uri="{BB962C8B-B14F-4D97-AF65-F5344CB8AC3E}">
        <p14:creationId xmlns:p14="http://schemas.microsoft.com/office/powerpoint/2010/main" val="200684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931863" y="96839"/>
            <a:ext cx="7158037" cy="1198562"/>
          </a:xfrm>
        </p:spPr>
        <p:txBody>
          <a:bodyPr/>
          <a:lstStyle/>
          <a:p>
            <a:pPr algn="ctr"/>
            <a:r>
              <a:rPr lang="en-US" sz="3600" b="1" dirty="0">
                <a:solidFill>
                  <a:srgbClr val="003300"/>
                </a:solidFill>
                <a:latin typeface="Arial Black" pitchFamily="34" charset="0"/>
              </a:rPr>
              <a:t>Physiological Features</a:t>
            </a:r>
            <a:br>
              <a:rPr lang="en-US" sz="3600" b="1" dirty="0">
                <a:solidFill>
                  <a:srgbClr val="003300"/>
                </a:solidFill>
                <a:latin typeface="Arial Black" pitchFamily="34" charset="0"/>
              </a:rPr>
            </a:br>
            <a:r>
              <a:rPr lang="en-US" sz="3600" b="1" dirty="0" err="1">
                <a:solidFill>
                  <a:srgbClr val="003300"/>
                </a:solidFill>
                <a:latin typeface="Arial Black" pitchFamily="34" charset="0"/>
              </a:rPr>
              <a:t>Pneumograph</a:t>
            </a:r>
            <a:r>
              <a:rPr lang="en-US" sz="3600" b="1" dirty="0">
                <a:solidFill>
                  <a:srgbClr val="003300"/>
                </a:solidFill>
                <a:latin typeface="Arial Black" pitchFamily="34" charset="0"/>
              </a:rPr>
              <a:t> Channel</a:t>
            </a:r>
          </a:p>
        </p:txBody>
      </p:sp>
      <p:pic>
        <p:nvPicPr>
          <p:cNvPr id="136196" name="Picture 4" descr="Cutter2"/>
          <p:cNvPicPr>
            <a:picLocks noGrp="1" noChangeAspect="1" noChangeArrowheads="1"/>
          </p:cNvPicPr>
          <p:nvPr>
            <p:ph idx="1"/>
          </p:nvPr>
        </p:nvPicPr>
        <p:blipFill>
          <a:blip r:embed="rId3" cstate="print"/>
          <a:srcRect l="917" t="6557" r="6422" b="1639"/>
          <a:stretch>
            <a:fillRect/>
          </a:stretch>
        </p:blipFill>
        <p:spPr>
          <a:xfrm>
            <a:off x="0" y="1371600"/>
            <a:ext cx="9144000" cy="4876801"/>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931863" y="96839"/>
            <a:ext cx="7158037" cy="1198562"/>
          </a:xfrm>
        </p:spPr>
        <p:txBody>
          <a:bodyPr/>
          <a:lstStyle/>
          <a:p>
            <a:pPr algn="ctr"/>
            <a:r>
              <a:rPr lang="en-US" sz="3600" b="1" dirty="0">
                <a:solidFill>
                  <a:srgbClr val="003300"/>
                </a:solidFill>
                <a:latin typeface="Arial Black" pitchFamily="34" charset="0"/>
              </a:rPr>
              <a:t>Physiological Features</a:t>
            </a:r>
            <a:br>
              <a:rPr lang="en-US" sz="3600" b="1" dirty="0">
                <a:solidFill>
                  <a:srgbClr val="003300"/>
                </a:solidFill>
                <a:latin typeface="Arial Black" pitchFamily="34" charset="0"/>
              </a:rPr>
            </a:br>
            <a:r>
              <a:rPr lang="en-US" sz="3600" b="1" dirty="0" err="1">
                <a:solidFill>
                  <a:srgbClr val="003300"/>
                </a:solidFill>
                <a:latin typeface="Arial Black" pitchFamily="34" charset="0"/>
              </a:rPr>
              <a:t>Pneumograph</a:t>
            </a:r>
            <a:r>
              <a:rPr lang="en-US" sz="3600" b="1" dirty="0">
                <a:solidFill>
                  <a:srgbClr val="003300"/>
                </a:solidFill>
                <a:latin typeface="Arial Black" pitchFamily="34" charset="0"/>
              </a:rPr>
              <a:t> Channel</a:t>
            </a:r>
          </a:p>
        </p:txBody>
      </p:sp>
      <p:pic>
        <p:nvPicPr>
          <p:cNvPr id="139268" name="Picture 4" descr="CutterM3"/>
          <p:cNvPicPr>
            <a:picLocks noGrp="1" noChangeAspect="1" noChangeArrowheads="1"/>
          </p:cNvPicPr>
          <p:nvPr>
            <p:ph idx="1"/>
          </p:nvPr>
        </p:nvPicPr>
        <p:blipFill>
          <a:blip r:embed="rId3" cstate="print"/>
          <a:srcRect/>
          <a:stretch>
            <a:fillRect/>
          </a:stretch>
        </p:blipFill>
        <p:spPr>
          <a:xfrm>
            <a:off x="0" y="1524000"/>
            <a:ext cx="9067800" cy="47244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3300"/>
                </a:solidFill>
                <a:latin typeface="Arial Black" pitchFamily="34" charset="0"/>
              </a:rPr>
              <a:t>Physiological Features</a:t>
            </a:r>
            <a:br>
              <a:rPr lang="en-US" b="1" dirty="0" smtClean="0">
                <a:solidFill>
                  <a:srgbClr val="003300"/>
                </a:solidFill>
                <a:latin typeface="Arial Black" pitchFamily="34" charset="0"/>
              </a:rPr>
            </a:br>
            <a:r>
              <a:rPr lang="en-US" b="1" dirty="0" err="1" smtClean="0">
                <a:solidFill>
                  <a:srgbClr val="003300"/>
                </a:solidFill>
                <a:latin typeface="Arial Black" pitchFamily="34" charset="0"/>
              </a:rPr>
              <a:t>Electrodermal</a:t>
            </a:r>
            <a:r>
              <a:rPr lang="en-US" b="1" dirty="0" smtClean="0">
                <a:solidFill>
                  <a:srgbClr val="003300"/>
                </a:solidFill>
                <a:latin typeface="Arial Black" pitchFamily="34" charset="0"/>
              </a:rPr>
              <a:t> Response</a:t>
            </a:r>
            <a:endParaRPr lang="en-US" b="1" dirty="0">
              <a:solidFill>
                <a:srgbClr val="003300"/>
              </a:solidFill>
              <a:latin typeface="Arial Black" pitchFamily="34" charset="0"/>
            </a:endParaRPr>
          </a:p>
        </p:txBody>
      </p:sp>
      <p:sp>
        <p:nvSpPr>
          <p:cNvPr id="3" name="Content Placeholder 2"/>
          <p:cNvSpPr>
            <a:spLocks noGrp="1"/>
          </p:cNvSpPr>
          <p:nvPr>
            <p:ph idx="1"/>
          </p:nvPr>
        </p:nvSpPr>
        <p:spPr/>
        <p:txBody>
          <a:bodyPr/>
          <a:lstStyle/>
          <a:p>
            <a:r>
              <a:rPr lang="en-US" sz="2800" b="1" dirty="0">
                <a:solidFill>
                  <a:srgbClr val="0000FF"/>
                </a:solidFill>
              </a:rPr>
              <a:t>What are the NCCA TDA evaluation criteria for the </a:t>
            </a:r>
            <a:r>
              <a:rPr lang="en-US" sz="2800" b="1" dirty="0" smtClean="0">
                <a:solidFill>
                  <a:srgbClr val="0000FF"/>
                </a:solidFill>
              </a:rPr>
              <a:t>EDR channel?</a:t>
            </a:r>
            <a:endParaRPr lang="en-US" sz="2800" b="1" dirty="0">
              <a:solidFill>
                <a:srgbClr val="0000FF"/>
              </a:solidFill>
            </a:endParaRPr>
          </a:p>
          <a:p>
            <a:r>
              <a:rPr lang="en-US" sz="2800" b="1" dirty="0">
                <a:solidFill>
                  <a:srgbClr val="0000FF"/>
                </a:solidFill>
              </a:rPr>
              <a:t>What might cause changes in the </a:t>
            </a:r>
            <a:r>
              <a:rPr lang="en-US" sz="2800" b="1" dirty="0" smtClean="0">
                <a:solidFill>
                  <a:srgbClr val="0000FF"/>
                </a:solidFill>
              </a:rPr>
              <a:t>EDR </a:t>
            </a:r>
            <a:r>
              <a:rPr lang="en-US" sz="2800" b="1" dirty="0">
                <a:solidFill>
                  <a:srgbClr val="0000FF"/>
                </a:solidFill>
              </a:rPr>
              <a:t>channel tracings?</a:t>
            </a:r>
          </a:p>
          <a:p>
            <a:r>
              <a:rPr lang="en-US" sz="2800" b="1" dirty="0">
                <a:solidFill>
                  <a:srgbClr val="0000FF"/>
                </a:solidFill>
              </a:rPr>
              <a:t>How do you know when </a:t>
            </a:r>
            <a:r>
              <a:rPr lang="en-US" sz="2800" b="1" dirty="0" smtClean="0">
                <a:solidFill>
                  <a:srgbClr val="0000FF"/>
                </a:solidFill>
              </a:rPr>
              <a:t>criteria and/or changes in EDR channel tracings are </a:t>
            </a:r>
            <a:r>
              <a:rPr lang="en-US" sz="2800" b="1" dirty="0">
                <a:solidFill>
                  <a:srgbClr val="0000FF"/>
                </a:solidFill>
              </a:rPr>
              <a:t>atypical?</a:t>
            </a:r>
          </a:p>
          <a:p>
            <a:endParaRPr lang="en-US" sz="2800" b="1" dirty="0">
              <a:solidFill>
                <a:srgbClr val="0000FF"/>
              </a:solidFill>
            </a:endParaRPr>
          </a:p>
        </p:txBody>
      </p:sp>
      <p:sp>
        <p:nvSpPr>
          <p:cNvPr id="4" name="Footer Placeholder 3"/>
          <p:cNvSpPr>
            <a:spLocks noGrp="1"/>
          </p:cNvSpPr>
          <p:nvPr>
            <p:ph type="ftr" sz="quarter" idx="11"/>
          </p:nvPr>
        </p:nvSpPr>
        <p:spPr/>
        <p:txBody>
          <a:bodyPr/>
          <a:lstStyle/>
          <a:p>
            <a:r>
              <a:rPr lang="en-US" smtClean="0"/>
              <a:t>FOR OFFICIAL USE ONLY</a:t>
            </a:r>
            <a:endParaRPr lang="en-US" dirty="0"/>
          </a:p>
        </p:txBody>
      </p:sp>
      <p:sp>
        <p:nvSpPr>
          <p:cNvPr id="5" name="Slide Number Placeholder 4"/>
          <p:cNvSpPr>
            <a:spLocks noGrp="1"/>
          </p:cNvSpPr>
          <p:nvPr>
            <p:ph type="sldNum" sz="quarter" idx="12"/>
          </p:nvPr>
        </p:nvSpPr>
        <p:spPr/>
        <p:txBody>
          <a:bodyPr/>
          <a:lstStyle/>
          <a:p>
            <a:fld id="{6C9FC8BD-3D19-4DF6-A194-92BC79C18A29}" type="slidenum">
              <a:rPr lang="en-US" smtClean="0"/>
              <a:pPr/>
              <a:t>32</a:t>
            </a:fld>
            <a:endParaRPr lang="en-US" dirty="0"/>
          </a:p>
        </p:txBody>
      </p:sp>
    </p:spTree>
    <p:extLst>
      <p:ext uri="{BB962C8B-B14F-4D97-AF65-F5344CB8AC3E}">
        <p14:creationId xmlns:p14="http://schemas.microsoft.com/office/powerpoint/2010/main" val="3013940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33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25550"/>
            <a:ext cx="9144000" cy="494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2382" y="32766"/>
            <a:ext cx="7086600" cy="1200329"/>
          </a:xfrm>
          <a:prstGeom prst="rect">
            <a:avLst/>
          </a:prstGeom>
          <a:noFill/>
        </p:spPr>
        <p:txBody>
          <a:bodyPr wrap="square" rtlCol="0">
            <a:spAutoFit/>
          </a:bodyPr>
          <a:lstStyle/>
          <a:p>
            <a:pPr algn="ctr"/>
            <a:r>
              <a:rPr lang="en-US" sz="3600" b="1" dirty="0" smtClean="0">
                <a:solidFill>
                  <a:srgbClr val="003300"/>
                </a:solidFill>
                <a:latin typeface="Arial Black" pitchFamily="34" charset="0"/>
              </a:rPr>
              <a:t>Physiological Features</a:t>
            </a:r>
          </a:p>
          <a:p>
            <a:pPr algn="ctr"/>
            <a:r>
              <a:rPr lang="en-US" sz="3600" b="1" dirty="0" err="1" smtClean="0">
                <a:solidFill>
                  <a:srgbClr val="003300"/>
                </a:solidFill>
                <a:latin typeface="Arial Black" pitchFamily="34" charset="0"/>
              </a:rPr>
              <a:t>Electrodermal</a:t>
            </a:r>
            <a:r>
              <a:rPr lang="en-US" sz="3600" b="1" dirty="0" smtClean="0">
                <a:solidFill>
                  <a:srgbClr val="003300"/>
                </a:solidFill>
                <a:latin typeface="Arial Black" pitchFamily="34" charset="0"/>
              </a:rPr>
              <a:t> Response</a:t>
            </a:r>
            <a:endParaRPr lang="en-US" sz="3600" b="1" dirty="0">
              <a:solidFill>
                <a:srgbClr val="003300"/>
              </a:solidFill>
              <a:latin typeface="Arial Black" pitchFamily="34" charset="0"/>
            </a:endParaRPr>
          </a:p>
        </p:txBody>
      </p:sp>
    </p:spTree>
    <p:extLst>
      <p:ext uri="{BB962C8B-B14F-4D97-AF65-F5344CB8AC3E}">
        <p14:creationId xmlns:p14="http://schemas.microsoft.com/office/powerpoint/2010/main" val="2749141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914400" y="152400"/>
            <a:ext cx="7158037" cy="1122362"/>
          </a:xfrm>
        </p:spPr>
        <p:txBody>
          <a:bodyPr/>
          <a:lstStyle/>
          <a:p>
            <a:pPr algn="ctr"/>
            <a:r>
              <a:rPr lang="en-US" sz="3600" b="1" dirty="0" smtClean="0">
                <a:solidFill>
                  <a:srgbClr val="003300"/>
                </a:solidFill>
                <a:latin typeface="Arial Black" pitchFamily="34" charset="0"/>
              </a:rPr>
              <a:t>Physiological Features</a:t>
            </a:r>
            <a:br>
              <a:rPr lang="en-US" sz="3600" b="1" dirty="0" smtClean="0">
                <a:solidFill>
                  <a:srgbClr val="003300"/>
                </a:solidFill>
                <a:latin typeface="Arial Black" pitchFamily="34" charset="0"/>
              </a:rPr>
            </a:br>
            <a:r>
              <a:rPr lang="en-US" sz="3600" b="1" dirty="0" err="1" smtClean="0">
                <a:solidFill>
                  <a:srgbClr val="003300"/>
                </a:solidFill>
                <a:latin typeface="Arial Black" pitchFamily="34" charset="0"/>
              </a:rPr>
              <a:t>Electrodermal</a:t>
            </a:r>
            <a:r>
              <a:rPr lang="en-US" sz="3600" b="1" dirty="0" smtClean="0">
                <a:solidFill>
                  <a:srgbClr val="003300"/>
                </a:solidFill>
                <a:latin typeface="Arial Black" pitchFamily="34" charset="0"/>
              </a:rPr>
              <a:t> Response</a:t>
            </a:r>
            <a:endParaRPr lang="en-US" sz="3600" b="1" dirty="0">
              <a:solidFill>
                <a:srgbClr val="003300"/>
              </a:solidFill>
              <a:latin typeface="Arial Black" pitchFamily="34" charset="0"/>
            </a:endParaRPr>
          </a:p>
        </p:txBody>
      </p:sp>
      <p:pic>
        <p:nvPicPr>
          <p:cNvPr id="178181" name="Picture 5" descr="Exaggerated2"/>
          <p:cNvPicPr>
            <a:picLocks noGrp="1" noChangeAspect="1" noChangeArrowheads="1"/>
          </p:cNvPicPr>
          <p:nvPr>
            <p:ph idx="1"/>
          </p:nvPr>
        </p:nvPicPr>
        <p:blipFill>
          <a:blip r:embed="rId3" cstate="print"/>
          <a:srcRect b="1666"/>
          <a:stretch>
            <a:fillRect/>
          </a:stretch>
        </p:blipFill>
        <p:spPr>
          <a:xfrm>
            <a:off x="0" y="1371600"/>
            <a:ext cx="8991600" cy="48768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931863" y="96839"/>
            <a:ext cx="7158037" cy="1274762"/>
          </a:xfrm>
        </p:spPr>
        <p:txBody>
          <a:bodyPr/>
          <a:lstStyle/>
          <a:p>
            <a:pPr algn="ctr"/>
            <a:r>
              <a:rPr lang="en-US" sz="3600" b="1" dirty="0" smtClean="0">
                <a:solidFill>
                  <a:srgbClr val="003300"/>
                </a:solidFill>
                <a:latin typeface="Arial Black" pitchFamily="34" charset="0"/>
              </a:rPr>
              <a:t>Physiological Features</a:t>
            </a:r>
            <a:br>
              <a:rPr lang="en-US" sz="3600" b="1" dirty="0" smtClean="0">
                <a:solidFill>
                  <a:srgbClr val="003300"/>
                </a:solidFill>
                <a:latin typeface="Arial Black" pitchFamily="34" charset="0"/>
              </a:rPr>
            </a:br>
            <a:r>
              <a:rPr lang="en-US" sz="3600" b="1" dirty="0" err="1" smtClean="0">
                <a:solidFill>
                  <a:srgbClr val="003300"/>
                </a:solidFill>
                <a:latin typeface="Arial Black" pitchFamily="34" charset="0"/>
              </a:rPr>
              <a:t>Electrodermal</a:t>
            </a:r>
            <a:r>
              <a:rPr lang="en-US" sz="3600" b="1" dirty="0" smtClean="0">
                <a:solidFill>
                  <a:srgbClr val="003300"/>
                </a:solidFill>
                <a:latin typeface="Arial Black" pitchFamily="34" charset="0"/>
              </a:rPr>
              <a:t> Response</a:t>
            </a:r>
            <a:endParaRPr lang="en-US" sz="3600" b="1" dirty="0">
              <a:solidFill>
                <a:srgbClr val="003300"/>
              </a:solidFill>
              <a:latin typeface="Arial Black" pitchFamily="34" charset="0"/>
            </a:endParaRPr>
          </a:p>
        </p:txBody>
      </p:sp>
      <p:pic>
        <p:nvPicPr>
          <p:cNvPr id="181252" name="Picture 4" descr="Exaggerated3"/>
          <p:cNvPicPr>
            <a:picLocks noGrp="1" noChangeAspect="1" noChangeArrowheads="1"/>
          </p:cNvPicPr>
          <p:nvPr>
            <p:ph idx="1"/>
          </p:nvPr>
        </p:nvPicPr>
        <p:blipFill>
          <a:blip r:embed="rId3" cstate="print"/>
          <a:srcRect/>
          <a:stretch>
            <a:fillRect/>
          </a:stretch>
        </p:blipFill>
        <p:spPr>
          <a:xfrm>
            <a:off x="0" y="1447800"/>
            <a:ext cx="9144000" cy="47244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931863" y="96839"/>
            <a:ext cx="7158037" cy="1198562"/>
          </a:xfrm>
        </p:spPr>
        <p:txBody>
          <a:bodyPr/>
          <a:lstStyle/>
          <a:p>
            <a:pPr algn="ctr"/>
            <a:r>
              <a:rPr lang="en-US" sz="3600" b="1" dirty="0" smtClean="0">
                <a:solidFill>
                  <a:srgbClr val="003300"/>
                </a:solidFill>
                <a:latin typeface="Arial Black" pitchFamily="34" charset="0"/>
              </a:rPr>
              <a:t>Physiological Features</a:t>
            </a:r>
            <a:br>
              <a:rPr lang="en-US" sz="3600" b="1" dirty="0" smtClean="0">
                <a:solidFill>
                  <a:srgbClr val="003300"/>
                </a:solidFill>
                <a:latin typeface="Arial Black" pitchFamily="34" charset="0"/>
              </a:rPr>
            </a:br>
            <a:r>
              <a:rPr lang="en-US" sz="3600" b="1" dirty="0" err="1" smtClean="0">
                <a:solidFill>
                  <a:srgbClr val="003300"/>
                </a:solidFill>
                <a:latin typeface="Arial Black" pitchFamily="34" charset="0"/>
              </a:rPr>
              <a:t>Electrodermal</a:t>
            </a:r>
            <a:r>
              <a:rPr lang="en-US" sz="3600" b="1" dirty="0" smtClean="0">
                <a:solidFill>
                  <a:srgbClr val="003300"/>
                </a:solidFill>
                <a:latin typeface="Arial Black" pitchFamily="34" charset="0"/>
              </a:rPr>
              <a:t> Response</a:t>
            </a:r>
            <a:endParaRPr lang="en-US" sz="3600" b="1" dirty="0">
              <a:solidFill>
                <a:srgbClr val="003300"/>
              </a:solidFill>
              <a:latin typeface="Arial Black" pitchFamily="34" charset="0"/>
            </a:endParaRPr>
          </a:p>
        </p:txBody>
      </p:sp>
      <p:pic>
        <p:nvPicPr>
          <p:cNvPr id="185348" name="Picture 4" descr="Spike1"/>
          <p:cNvPicPr>
            <a:picLocks noGrp="1" noChangeAspect="1" noChangeArrowheads="1"/>
          </p:cNvPicPr>
          <p:nvPr>
            <p:ph idx="1"/>
          </p:nvPr>
        </p:nvPicPr>
        <p:blipFill>
          <a:blip r:embed="rId3" cstate="print"/>
          <a:srcRect/>
          <a:stretch>
            <a:fillRect/>
          </a:stretch>
        </p:blipFill>
        <p:spPr>
          <a:xfrm>
            <a:off x="0" y="1295400"/>
            <a:ext cx="9144000" cy="48768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931863" y="96839"/>
            <a:ext cx="7158037" cy="1198562"/>
          </a:xfrm>
        </p:spPr>
        <p:txBody>
          <a:bodyPr/>
          <a:lstStyle/>
          <a:p>
            <a:pPr algn="ctr"/>
            <a:r>
              <a:rPr lang="en-US" sz="3600" b="1" dirty="0" smtClean="0">
                <a:solidFill>
                  <a:srgbClr val="003300"/>
                </a:solidFill>
                <a:latin typeface="Arial Black" pitchFamily="34" charset="0"/>
              </a:rPr>
              <a:t>Physiological Features</a:t>
            </a:r>
            <a:br>
              <a:rPr lang="en-US" sz="3600" b="1" dirty="0" smtClean="0">
                <a:solidFill>
                  <a:srgbClr val="003300"/>
                </a:solidFill>
                <a:latin typeface="Arial Black" pitchFamily="34" charset="0"/>
              </a:rPr>
            </a:br>
            <a:r>
              <a:rPr lang="en-US" sz="3600" b="1" dirty="0" err="1" smtClean="0">
                <a:solidFill>
                  <a:srgbClr val="003300"/>
                </a:solidFill>
                <a:latin typeface="Arial Black" pitchFamily="34" charset="0"/>
              </a:rPr>
              <a:t>Electrodermal</a:t>
            </a:r>
            <a:r>
              <a:rPr lang="en-US" sz="3600" b="1" dirty="0" smtClean="0">
                <a:solidFill>
                  <a:srgbClr val="003300"/>
                </a:solidFill>
                <a:latin typeface="Arial Black" pitchFamily="34" charset="0"/>
              </a:rPr>
              <a:t> Response</a:t>
            </a:r>
            <a:endParaRPr lang="en-US" sz="3600" b="1" dirty="0">
              <a:solidFill>
                <a:srgbClr val="003300"/>
              </a:solidFill>
              <a:latin typeface="Arial Black" pitchFamily="34" charset="0"/>
            </a:endParaRPr>
          </a:p>
        </p:txBody>
      </p:sp>
      <p:pic>
        <p:nvPicPr>
          <p:cNvPr id="188420" name="Picture 4" descr="Spike2"/>
          <p:cNvPicPr>
            <a:picLocks noGrp="1" noChangeAspect="1" noChangeArrowheads="1"/>
          </p:cNvPicPr>
          <p:nvPr>
            <p:ph idx="1"/>
          </p:nvPr>
        </p:nvPicPr>
        <p:blipFill>
          <a:blip r:embed="rId3" cstate="print"/>
          <a:srcRect/>
          <a:stretch>
            <a:fillRect/>
          </a:stretch>
        </p:blipFill>
        <p:spPr>
          <a:xfrm>
            <a:off x="0" y="1371600"/>
            <a:ext cx="9144000" cy="48768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931863" y="96839"/>
            <a:ext cx="7158037" cy="1198562"/>
          </a:xfrm>
        </p:spPr>
        <p:txBody>
          <a:bodyPr/>
          <a:lstStyle/>
          <a:p>
            <a:pPr algn="ctr"/>
            <a:r>
              <a:rPr lang="en-US" b="1" dirty="0" smtClean="0">
                <a:solidFill>
                  <a:srgbClr val="003300"/>
                </a:solidFill>
                <a:latin typeface="Arial Black" pitchFamily="34" charset="0"/>
              </a:rPr>
              <a:t>Physiological Features</a:t>
            </a:r>
            <a:br>
              <a:rPr lang="en-US" b="1" dirty="0" smtClean="0">
                <a:solidFill>
                  <a:srgbClr val="003300"/>
                </a:solidFill>
                <a:latin typeface="Arial Black" pitchFamily="34" charset="0"/>
              </a:rPr>
            </a:br>
            <a:r>
              <a:rPr lang="en-US" b="1" dirty="0" err="1" smtClean="0">
                <a:solidFill>
                  <a:srgbClr val="003300"/>
                </a:solidFill>
                <a:latin typeface="Arial Black" pitchFamily="34" charset="0"/>
              </a:rPr>
              <a:t>Electrodermal</a:t>
            </a:r>
            <a:r>
              <a:rPr lang="en-US" b="1" dirty="0" smtClean="0">
                <a:solidFill>
                  <a:srgbClr val="003300"/>
                </a:solidFill>
                <a:latin typeface="Arial Black" pitchFamily="34" charset="0"/>
              </a:rPr>
              <a:t> Response</a:t>
            </a:r>
            <a:endParaRPr lang="en-US" b="1" dirty="0">
              <a:solidFill>
                <a:srgbClr val="003300"/>
              </a:solidFill>
              <a:latin typeface="Arial Black" pitchFamily="34" charset="0"/>
            </a:endParaRPr>
          </a:p>
        </p:txBody>
      </p:sp>
      <p:pic>
        <p:nvPicPr>
          <p:cNvPr id="163845" name="Picture 5" descr="Latency1"/>
          <p:cNvPicPr>
            <a:picLocks noGrp="1" noChangeAspect="1" noChangeArrowheads="1"/>
          </p:cNvPicPr>
          <p:nvPr>
            <p:ph idx="1"/>
          </p:nvPr>
        </p:nvPicPr>
        <p:blipFill>
          <a:blip r:embed="rId3" cstate="print"/>
          <a:srcRect/>
          <a:stretch>
            <a:fillRect/>
          </a:stretch>
        </p:blipFill>
        <p:spPr>
          <a:xfrm>
            <a:off x="0" y="1295400"/>
            <a:ext cx="9144000" cy="48006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39</a:t>
            </a:fld>
            <a:endParaRPr lang="en-US" dirty="0"/>
          </a:p>
        </p:txBody>
      </p:sp>
      <p:pic>
        <p:nvPicPr>
          <p:cNvPr id="4" name="Picture 6" descr="Parallel1"/>
          <p:cNvPicPr>
            <a:picLocks noChangeAspect="1" noChangeArrowheads="1"/>
          </p:cNvPicPr>
          <p:nvPr/>
        </p:nvPicPr>
        <p:blipFill>
          <a:blip r:embed="rId3" cstate="print"/>
          <a:srcRect t="6897" b="3448"/>
          <a:stretch>
            <a:fillRect/>
          </a:stretch>
        </p:blipFill>
        <p:spPr>
          <a:xfrm>
            <a:off x="0" y="1207874"/>
            <a:ext cx="9144000" cy="4964326"/>
          </a:xfrm>
          <a:prstGeom prst="rect">
            <a:avLst/>
          </a:prstGeom>
          <a:noFill/>
          <a:ln/>
        </p:spPr>
      </p:pic>
      <p:sp>
        <p:nvSpPr>
          <p:cNvPr id="5" name="TextBox 4"/>
          <p:cNvSpPr txBox="1"/>
          <p:nvPr/>
        </p:nvSpPr>
        <p:spPr>
          <a:xfrm>
            <a:off x="1143000" y="7545"/>
            <a:ext cx="7086600" cy="1200329"/>
          </a:xfrm>
          <a:prstGeom prst="rect">
            <a:avLst/>
          </a:prstGeom>
          <a:noFill/>
        </p:spPr>
        <p:txBody>
          <a:bodyPr wrap="square" rtlCol="0">
            <a:spAutoFit/>
          </a:bodyPr>
          <a:lstStyle/>
          <a:p>
            <a:pPr algn="ctr"/>
            <a:r>
              <a:rPr lang="en-US" sz="3600" b="1" dirty="0" smtClean="0"/>
              <a:t>Physiological Features</a:t>
            </a:r>
          </a:p>
          <a:p>
            <a:pPr algn="ctr"/>
            <a:r>
              <a:rPr lang="en-US" sz="3600" b="1" dirty="0" err="1" smtClean="0"/>
              <a:t>Electrodermal</a:t>
            </a:r>
            <a:r>
              <a:rPr lang="en-US" sz="3600" b="1" dirty="0" smtClean="0"/>
              <a:t> Response</a:t>
            </a:r>
            <a:endParaRPr lang="en-US" sz="3600" b="1" dirty="0"/>
          </a:p>
        </p:txBody>
      </p:sp>
    </p:spTree>
    <p:extLst>
      <p:ext uri="{BB962C8B-B14F-4D97-AF65-F5344CB8AC3E}">
        <p14:creationId xmlns:p14="http://schemas.microsoft.com/office/powerpoint/2010/main" val="71382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3300"/>
                </a:solidFill>
                <a:latin typeface="Arial Black" pitchFamily="34" charset="0"/>
              </a:rPr>
              <a:t/>
            </a:r>
            <a:br>
              <a:rPr lang="en-US" b="1" dirty="0" smtClean="0">
                <a:solidFill>
                  <a:srgbClr val="003300"/>
                </a:solidFill>
                <a:latin typeface="Arial Black" pitchFamily="34" charset="0"/>
              </a:rPr>
            </a:br>
            <a:r>
              <a:rPr lang="en-US" b="1" dirty="0" smtClean="0">
                <a:solidFill>
                  <a:srgbClr val="003300"/>
                </a:solidFill>
                <a:latin typeface="Arial Black" pitchFamily="34" charset="0"/>
              </a:rPr>
              <a:t/>
            </a:r>
            <a:br>
              <a:rPr lang="en-US" b="1" dirty="0" smtClean="0">
                <a:solidFill>
                  <a:srgbClr val="003300"/>
                </a:solidFill>
                <a:latin typeface="Arial Black" pitchFamily="34" charset="0"/>
              </a:rPr>
            </a:br>
            <a:r>
              <a:rPr lang="en-US" b="1" dirty="0">
                <a:solidFill>
                  <a:srgbClr val="003300"/>
                </a:solidFill>
                <a:latin typeface="Arial Black" pitchFamily="34" charset="0"/>
              </a:rPr>
              <a:t>Physiological Features</a:t>
            </a:r>
            <a:endParaRPr lang="en-US" b="1" dirty="0">
              <a:solidFill>
                <a:srgbClr val="0000FF"/>
              </a:solidFill>
              <a:latin typeface="Arial Black" pitchFamily="34" charset="0"/>
            </a:endParaRPr>
          </a:p>
        </p:txBody>
      </p:sp>
      <p:sp>
        <p:nvSpPr>
          <p:cNvPr id="3" name="Content Placeholder 2"/>
          <p:cNvSpPr>
            <a:spLocks noGrp="1"/>
          </p:cNvSpPr>
          <p:nvPr>
            <p:ph idx="1"/>
          </p:nvPr>
        </p:nvSpPr>
        <p:spPr/>
        <p:txBody>
          <a:bodyPr/>
          <a:lstStyle/>
          <a:p>
            <a:r>
              <a:rPr lang="en-US" b="1" dirty="0" smtClean="0">
                <a:solidFill>
                  <a:srgbClr val="0000FF"/>
                </a:solidFill>
              </a:rPr>
              <a:t>Do you think polygraph examiners can leave their own personal signature on every exam that they run?</a:t>
            </a:r>
          </a:p>
          <a:p>
            <a:r>
              <a:rPr lang="en-US" b="1" dirty="0" smtClean="0">
                <a:solidFill>
                  <a:srgbClr val="0000FF"/>
                </a:solidFill>
              </a:rPr>
              <a:t>Is it possible that a polygraph examiner might assist in creating atypical physiology produced by an examinee? </a:t>
            </a:r>
          </a:p>
        </p:txBody>
      </p:sp>
      <p:sp>
        <p:nvSpPr>
          <p:cNvPr id="4" name="Footer Placeholder 3"/>
          <p:cNvSpPr>
            <a:spLocks noGrp="1"/>
          </p:cNvSpPr>
          <p:nvPr>
            <p:ph type="ftr" sz="quarter" idx="11"/>
          </p:nvPr>
        </p:nvSpPr>
        <p:spPr/>
        <p:txBody>
          <a:bodyPr/>
          <a:lstStyle/>
          <a:p>
            <a:r>
              <a:rPr lang="en-US" dirty="0" smtClean="0"/>
              <a:t>FOR OFFICIAL USE ONLY</a:t>
            </a:r>
            <a:endParaRPr lang="en-US" dirty="0"/>
          </a:p>
        </p:txBody>
      </p:sp>
      <p:sp>
        <p:nvSpPr>
          <p:cNvPr id="5" name="Slide Number Placeholder 4"/>
          <p:cNvSpPr>
            <a:spLocks noGrp="1"/>
          </p:cNvSpPr>
          <p:nvPr>
            <p:ph type="sldNum" sz="quarter" idx="12"/>
          </p:nvPr>
        </p:nvSpPr>
        <p:spPr/>
        <p:txBody>
          <a:bodyPr/>
          <a:lstStyle/>
          <a:p>
            <a:fld id="{6C9FC8BD-3D19-4DF6-A194-92BC79C18A29}" type="slidenum">
              <a:rPr lang="en-US" smtClean="0"/>
              <a:pPr/>
              <a:t>4</a:t>
            </a:fld>
            <a:endParaRPr lang="en-US" dirty="0"/>
          </a:p>
        </p:txBody>
      </p:sp>
    </p:spTree>
    <p:extLst>
      <p:ext uri="{BB962C8B-B14F-4D97-AF65-F5344CB8AC3E}">
        <p14:creationId xmlns:p14="http://schemas.microsoft.com/office/powerpoint/2010/main" val="162750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3300"/>
                </a:solidFill>
                <a:latin typeface="Arial Black" pitchFamily="34" charset="0"/>
              </a:rPr>
              <a:t>Physiological Features</a:t>
            </a:r>
            <a:br>
              <a:rPr lang="en-US" b="1" dirty="0" smtClean="0">
                <a:solidFill>
                  <a:srgbClr val="003300"/>
                </a:solidFill>
                <a:latin typeface="Arial Black" pitchFamily="34" charset="0"/>
              </a:rPr>
            </a:br>
            <a:r>
              <a:rPr lang="en-US" b="1" dirty="0" smtClean="0">
                <a:solidFill>
                  <a:srgbClr val="003300"/>
                </a:solidFill>
                <a:latin typeface="Arial Black" pitchFamily="34" charset="0"/>
              </a:rPr>
              <a:t>Cardiograph Channel</a:t>
            </a:r>
            <a:endParaRPr lang="en-US" b="1" dirty="0">
              <a:solidFill>
                <a:srgbClr val="003300"/>
              </a:solidFill>
              <a:latin typeface="Arial Black" pitchFamily="34" charset="0"/>
            </a:endParaRPr>
          </a:p>
        </p:txBody>
      </p:sp>
      <p:sp>
        <p:nvSpPr>
          <p:cNvPr id="3" name="Content Placeholder 2"/>
          <p:cNvSpPr>
            <a:spLocks noGrp="1"/>
          </p:cNvSpPr>
          <p:nvPr>
            <p:ph idx="1"/>
          </p:nvPr>
        </p:nvSpPr>
        <p:spPr/>
        <p:txBody>
          <a:bodyPr/>
          <a:lstStyle/>
          <a:p>
            <a:r>
              <a:rPr lang="en-US" b="1" dirty="0">
                <a:solidFill>
                  <a:srgbClr val="0000FF"/>
                </a:solidFill>
              </a:rPr>
              <a:t>What are the NCCA TDA evaluation criteria for the </a:t>
            </a:r>
            <a:r>
              <a:rPr lang="en-US" b="1" dirty="0" smtClean="0">
                <a:solidFill>
                  <a:srgbClr val="0000FF"/>
                </a:solidFill>
              </a:rPr>
              <a:t>CV channel?</a:t>
            </a:r>
            <a:endParaRPr lang="en-US" b="1" dirty="0">
              <a:solidFill>
                <a:srgbClr val="0000FF"/>
              </a:solidFill>
            </a:endParaRPr>
          </a:p>
          <a:p>
            <a:r>
              <a:rPr lang="en-US" b="1" dirty="0">
                <a:solidFill>
                  <a:srgbClr val="0000FF"/>
                </a:solidFill>
              </a:rPr>
              <a:t>What might cause changes in the </a:t>
            </a:r>
            <a:r>
              <a:rPr lang="en-US" b="1" dirty="0" smtClean="0">
                <a:solidFill>
                  <a:srgbClr val="0000FF"/>
                </a:solidFill>
              </a:rPr>
              <a:t>CV </a:t>
            </a:r>
            <a:r>
              <a:rPr lang="en-US" b="1" dirty="0">
                <a:solidFill>
                  <a:srgbClr val="0000FF"/>
                </a:solidFill>
              </a:rPr>
              <a:t>channel tracings?</a:t>
            </a:r>
          </a:p>
          <a:p>
            <a:r>
              <a:rPr lang="en-US" b="1" dirty="0">
                <a:solidFill>
                  <a:srgbClr val="0000FF"/>
                </a:solidFill>
              </a:rPr>
              <a:t>How do you know when these </a:t>
            </a:r>
            <a:r>
              <a:rPr lang="en-US" b="1" dirty="0" smtClean="0">
                <a:solidFill>
                  <a:srgbClr val="0000FF"/>
                </a:solidFill>
              </a:rPr>
              <a:t>criteria or changes </a:t>
            </a:r>
            <a:r>
              <a:rPr lang="en-US" b="1" dirty="0">
                <a:solidFill>
                  <a:srgbClr val="0000FF"/>
                </a:solidFill>
              </a:rPr>
              <a:t>are atypical</a:t>
            </a:r>
            <a:r>
              <a:rPr lang="en-US" b="1" dirty="0" smtClean="0">
                <a:solidFill>
                  <a:srgbClr val="0000FF"/>
                </a:solidFill>
              </a:rPr>
              <a:t>?</a:t>
            </a:r>
            <a:endParaRPr lang="en-US" b="1" dirty="0">
              <a:solidFill>
                <a:srgbClr val="0000FF"/>
              </a:solidFill>
            </a:endParaRPr>
          </a:p>
        </p:txBody>
      </p:sp>
      <p:sp>
        <p:nvSpPr>
          <p:cNvPr id="4" name="Footer Placeholder 3"/>
          <p:cNvSpPr>
            <a:spLocks noGrp="1"/>
          </p:cNvSpPr>
          <p:nvPr>
            <p:ph type="ftr" sz="quarter" idx="11"/>
          </p:nvPr>
        </p:nvSpPr>
        <p:spPr/>
        <p:txBody>
          <a:bodyPr/>
          <a:lstStyle/>
          <a:p>
            <a:r>
              <a:rPr lang="en-US" smtClean="0"/>
              <a:t>FOR OFFICIAL USE ONLY</a:t>
            </a:r>
            <a:endParaRPr lang="en-US" dirty="0"/>
          </a:p>
        </p:txBody>
      </p:sp>
      <p:sp>
        <p:nvSpPr>
          <p:cNvPr id="5" name="Slide Number Placeholder 4"/>
          <p:cNvSpPr>
            <a:spLocks noGrp="1"/>
          </p:cNvSpPr>
          <p:nvPr>
            <p:ph type="sldNum" sz="quarter" idx="12"/>
          </p:nvPr>
        </p:nvSpPr>
        <p:spPr/>
        <p:txBody>
          <a:bodyPr/>
          <a:lstStyle/>
          <a:p>
            <a:fld id="{6C9FC8BD-3D19-4DF6-A194-92BC79C18A29}" type="slidenum">
              <a:rPr lang="en-US" smtClean="0"/>
              <a:pPr/>
              <a:t>40</a:t>
            </a:fld>
            <a:endParaRPr lang="en-US" dirty="0"/>
          </a:p>
        </p:txBody>
      </p:sp>
    </p:spTree>
    <p:extLst>
      <p:ext uri="{BB962C8B-B14F-4D97-AF65-F5344CB8AC3E}">
        <p14:creationId xmlns:p14="http://schemas.microsoft.com/office/powerpoint/2010/main" val="3884569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41</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1274"/>
            <a:ext cx="9144000"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110945"/>
            <a:ext cx="6400800" cy="1200329"/>
          </a:xfrm>
          <a:prstGeom prst="rect">
            <a:avLst/>
          </a:prstGeom>
          <a:noFill/>
        </p:spPr>
        <p:txBody>
          <a:bodyPr wrap="square" rtlCol="0">
            <a:spAutoFit/>
          </a:bodyPr>
          <a:lstStyle/>
          <a:p>
            <a:pPr algn="ctr"/>
            <a:r>
              <a:rPr lang="en-US" sz="3600" b="1" dirty="0" smtClean="0">
                <a:solidFill>
                  <a:srgbClr val="003300"/>
                </a:solidFill>
                <a:latin typeface="Arial Black" pitchFamily="34" charset="0"/>
              </a:rPr>
              <a:t>Physiological Features</a:t>
            </a:r>
          </a:p>
          <a:p>
            <a:pPr algn="ctr"/>
            <a:r>
              <a:rPr lang="en-US" sz="3600" b="1" dirty="0" smtClean="0">
                <a:solidFill>
                  <a:srgbClr val="003300"/>
                </a:solidFill>
                <a:latin typeface="Arial Black" pitchFamily="34" charset="0"/>
              </a:rPr>
              <a:t>Cardiograph Channel</a:t>
            </a:r>
            <a:endParaRPr lang="en-US" sz="3600" b="1" dirty="0">
              <a:solidFill>
                <a:srgbClr val="003300"/>
              </a:solidFill>
              <a:latin typeface="Arial Black" pitchFamily="34" charset="0"/>
            </a:endParaRPr>
          </a:p>
        </p:txBody>
      </p:sp>
    </p:spTree>
    <p:extLst>
      <p:ext uri="{BB962C8B-B14F-4D97-AF65-F5344CB8AC3E}">
        <p14:creationId xmlns:p14="http://schemas.microsoft.com/office/powerpoint/2010/main" val="11496276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42</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676400" y="84288"/>
            <a:ext cx="6400800" cy="1200329"/>
          </a:xfrm>
          <a:prstGeom prst="rect">
            <a:avLst/>
          </a:prstGeom>
          <a:noFill/>
        </p:spPr>
        <p:txBody>
          <a:bodyPr wrap="square" rtlCol="0">
            <a:spAutoFit/>
          </a:bodyPr>
          <a:lstStyle/>
          <a:p>
            <a:pPr algn="ctr"/>
            <a:r>
              <a:rPr lang="en-US" sz="3600" b="1" dirty="0" smtClean="0">
                <a:solidFill>
                  <a:srgbClr val="003300"/>
                </a:solidFill>
                <a:latin typeface="Arial Black" pitchFamily="34" charset="0"/>
              </a:rPr>
              <a:t>Physiological Features</a:t>
            </a:r>
          </a:p>
          <a:p>
            <a:pPr algn="ctr"/>
            <a:r>
              <a:rPr lang="en-US" sz="3600" b="1" dirty="0" smtClean="0">
                <a:solidFill>
                  <a:srgbClr val="003300"/>
                </a:solidFill>
                <a:latin typeface="Arial Black" pitchFamily="34" charset="0"/>
              </a:rPr>
              <a:t>Cardiograph Channel</a:t>
            </a:r>
            <a:endParaRPr lang="en-US" sz="3600" b="1" dirty="0">
              <a:solidFill>
                <a:srgbClr val="003300"/>
              </a:solidFill>
              <a:latin typeface="Arial Black" pitchFamily="34" charset="0"/>
            </a:endParaRPr>
          </a:p>
        </p:txBody>
      </p:sp>
    </p:spTree>
    <p:extLst>
      <p:ext uri="{BB962C8B-B14F-4D97-AF65-F5344CB8AC3E}">
        <p14:creationId xmlns:p14="http://schemas.microsoft.com/office/powerpoint/2010/main" val="3206882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43</a:t>
            </a:fld>
            <a:endParaRPr lang="en-US" dirty="0"/>
          </a:p>
        </p:txBody>
      </p:sp>
      <p:pic>
        <p:nvPicPr>
          <p:cNvPr id="4098" name="Picture 2" descr="\\NCCASVFSV0187L\Users\weathermand\My Documents\CM (Comprehensive Crs) 2013\Messy test data 2 (0039-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31900"/>
            <a:ext cx="9144000" cy="49403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400" y="31571"/>
            <a:ext cx="8153400" cy="1200329"/>
          </a:xfrm>
          <a:prstGeom prst="rect">
            <a:avLst/>
          </a:prstGeom>
        </p:spPr>
        <p:txBody>
          <a:bodyPr wrap="square">
            <a:spAutoFit/>
          </a:bodyPr>
          <a:lstStyle/>
          <a:p>
            <a:pPr algn="ctr"/>
            <a:r>
              <a:rPr lang="en-US" sz="3600" b="1" dirty="0">
                <a:solidFill>
                  <a:srgbClr val="003300"/>
                </a:solidFill>
                <a:latin typeface="Arial Black" pitchFamily="34" charset="0"/>
              </a:rPr>
              <a:t>Physiological Features</a:t>
            </a:r>
          </a:p>
          <a:p>
            <a:pPr algn="ctr"/>
            <a:r>
              <a:rPr lang="en-US" sz="3600" b="1" dirty="0">
                <a:solidFill>
                  <a:srgbClr val="003300"/>
                </a:solidFill>
                <a:latin typeface="Arial Black" pitchFamily="34" charset="0"/>
              </a:rPr>
              <a:t>Cardiograph Channel</a:t>
            </a:r>
          </a:p>
        </p:txBody>
      </p:sp>
    </p:spTree>
    <p:extLst>
      <p:ext uri="{BB962C8B-B14F-4D97-AF65-F5344CB8AC3E}">
        <p14:creationId xmlns:p14="http://schemas.microsoft.com/office/powerpoint/2010/main" val="5089089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914400" y="228600"/>
            <a:ext cx="7158037" cy="1046162"/>
          </a:xfrm>
        </p:spPr>
        <p:txBody>
          <a:bodyPr/>
          <a:lstStyle/>
          <a:p>
            <a:pPr algn="ctr"/>
            <a:r>
              <a:rPr lang="en-US" sz="3600" b="1" dirty="0">
                <a:solidFill>
                  <a:srgbClr val="003300"/>
                </a:solidFill>
                <a:latin typeface="Arial Black" pitchFamily="34" charset="0"/>
              </a:rPr>
              <a:t>Physiological Features</a:t>
            </a:r>
            <a:br>
              <a:rPr lang="en-US" sz="3600" b="1" dirty="0">
                <a:solidFill>
                  <a:srgbClr val="003300"/>
                </a:solidFill>
                <a:latin typeface="Arial Black" pitchFamily="34" charset="0"/>
              </a:rPr>
            </a:br>
            <a:r>
              <a:rPr lang="en-US" sz="3600" b="1" dirty="0">
                <a:solidFill>
                  <a:srgbClr val="003300"/>
                </a:solidFill>
                <a:latin typeface="Arial Black" pitchFamily="34" charset="0"/>
              </a:rPr>
              <a:t>Cardiograph Channel</a:t>
            </a:r>
          </a:p>
        </p:txBody>
      </p:sp>
      <p:pic>
        <p:nvPicPr>
          <p:cNvPr id="218117" name="Picture 5" descr="Example15"/>
          <p:cNvPicPr>
            <a:picLocks noGrp="1" noChangeAspect="1" noChangeArrowheads="1"/>
          </p:cNvPicPr>
          <p:nvPr>
            <p:ph idx="1"/>
          </p:nvPr>
        </p:nvPicPr>
        <p:blipFill>
          <a:blip r:embed="rId3" cstate="print"/>
          <a:srcRect l="3670" r="22118" b="4451"/>
          <a:stretch>
            <a:fillRect/>
          </a:stretch>
        </p:blipFill>
        <p:spPr>
          <a:xfrm>
            <a:off x="0" y="1371600"/>
            <a:ext cx="9067800" cy="46863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3300"/>
                </a:solidFill>
                <a:latin typeface="Arial Black" pitchFamily="34" charset="0"/>
              </a:rPr>
              <a:t>Physiological Features</a:t>
            </a:r>
            <a:br>
              <a:rPr lang="en-US" b="1" dirty="0">
                <a:solidFill>
                  <a:srgbClr val="003300"/>
                </a:solidFill>
                <a:latin typeface="Arial Black" pitchFamily="34" charset="0"/>
              </a:rPr>
            </a:br>
            <a:r>
              <a:rPr lang="en-US" b="1" dirty="0">
                <a:solidFill>
                  <a:srgbClr val="003300"/>
                </a:solidFill>
                <a:latin typeface="Arial Black" pitchFamily="34" charset="0"/>
              </a:rPr>
              <a:t>Messy Test Data</a:t>
            </a:r>
          </a:p>
        </p:txBody>
      </p:sp>
      <p:sp>
        <p:nvSpPr>
          <p:cNvPr id="3" name="Content Placeholder 2"/>
          <p:cNvSpPr>
            <a:spLocks noGrp="1"/>
          </p:cNvSpPr>
          <p:nvPr>
            <p:ph idx="1"/>
          </p:nvPr>
        </p:nvSpPr>
        <p:spPr/>
        <p:txBody>
          <a:bodyPr/>
          <a:lstStyle/>
          <a:p>
            <a:r>
              <a:rPr lang="en-US" b="1" dirty="0" smtClean="0">
                <a:solidFill>
                  <a:srgbClr val="0000FF"/>
                </a:solidFill>
              </a:rPr>
              <a:t>Do you think there is a typical messy and an atypical messy?</a:t>
            </a:r>
          </a:p>
          <a:p>
            <a:r>
              <a:rPr lang="en-US" b="1" dirty="0" smtClean="0">
                <a:solidFill>
                  <a:srgbClr val="0000FF"/>
                </a:solidFill>
              </a:rPr>
              <a:t>In screening tests if one series is clean but the next series is messy, what does that mean?</a:t>
            </a:r>
          </a:p>
          <a:p>
            <a:r>
              <a:rPr lang="en-US" b="1" dirty="0" smtClean="0">
                <a:solidFill>
                  <a:srgbClr val="0000FF"/>
                </a:solidFill>
              </a:rPr>
              <a:t>What does it mean if only certain questions are messy?</a:t>
            </a:r>
          </a:p>
          <a:p>
            <a:endParaRPr lang="en-US" b="1" dirty="0">
              <a:solidFill>
                <a:schemeClr val="tx2"/>
              </a:solidFill>
            </a:endParaRPr>
          </a:p>
        </p:txBody>
      </p:sp>
      <p:sp>
        <p:nvSpPr>
          <p:cNvPr id="4" name="Footer Placeholder 3"/>
          <p:cNvSpPr>
            <a:spLocks noGrp="1"/>
          </p:cNvSpPr>
          <p:nvPr>
            <p:ph type="ftr" sz="quarter" idx="11"/>
          </p:nvPr>
        </p:nvSpPr>
        <p:spPr/>
        <p:txBody>
          <a:bodyPr/>
          <a:lstStyle/>
          <a:p>
            <a:r>
              <a:rPr lang="en-US" smtClean="0"/>
              <a:t>FOR OFFICIAL USE ONLY</a:t>
            </a:r>
            <a:endParaRPr lang="en-US" dirty="0"/>
          </a:p>
        </p:txBody>
      </p:sp>
      <p:sp>
        <p:nvSpPr>
          <p:cNvPr id="5" name="Slide Number Placeholder 4"/>
          <p:cNvSpPr>
            <a:spLocks noGrp="1"/>
          </p:cNvSpPr>
          <p:nvPr>
            <p:ph type="sldNum" sz="quarter" idx="12"/>
          </p:nvPr>
        </p:nvSpPr>
        <p:spPr/>
        <p:txBody>
          <a:bodyPr/>
          <a:lstStyle/>
          <a:p>
            <a:fld id="{6C9FC8BD-3D19-4DF6-A194-92BC79C18A29}" type="slidenum">
              <a:rPr lang="en-US" smtClean="0"/>
              <a:pPr/>
              <a:t>45</a:t>
            </a:fld>
            <a:endParaRPr lang="en-US" dirty="0"/>
          </a:p>
        </p:txBody>
      </p:sp>
    </p:spTree>
    <p:extLst>
      <p:ext uri="{BB962C8B-B14F-4D97-AF65-F5344CB8AC3E}">
        <p14:creationId xmlns:p14="http://schemas.microsoft.com/office/powerpoint/2010/main" val="4176585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46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1229618"/>
            <a:ext cx="8883650" cy="4866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152400"/>
            <a:ext cx="7010400" cy="1077218"/>
          </a:xfrm>
          <a:prstGeom prst="rect">
            <a:avLst/>
          </a:prstGeom>
          <a:noFill/>
        </p:spPr>
        <p:txBody>
          <a:bodyPr wrap="square" rtlCol="0">
            <a:spAutoFit/>
          </a:bodyPr>
          <a:lstStyle/>
          <a:p>
            <a:pPr algn="ctr"/>
            <a:r>
              <a:rPr lang="en-US" sz="3200" b="1" dirty="0" smtClean="0">
                <a:solidFill>
                  <a:srgbClr val="003300"/>
                </a:solidFill>
              </a:rPr>
              <a:t>Physiological Features</a:t>
            </a:r>
          </a:p>
          <a:p>
            <a:pPr algn="ctr"/>
            <a:r>
              <a:rPr lang="en-US" sz="3200" b="1" dirty="0" smtClean="0">
                <a:solidFill>
                  <a:srgbClr val="003300"/>
                </a:solidFill>
              </a:rPr>
              <a:t>Messy Test Data</a:t>
            </a:r>
            <a:endParaRPr lang="en-US" sz="3200" b="1" dirty="0">
              <a:solidFill>
                <a:srgbClr val="003300"/>
              </a:solidFill>
            </a:endParaRPr>
          </a:p>
        </p:txBody>
      </p:sp>
    </p:spTree>
    <p:extLst>
      <p:ext uri="{BB962C8B-B14F-4D97-AF65-F5344CB8AC3E}">
        <p14:creationId xmlns:p14="http://schemas.microsoft.com/office/powerpoint/2010/main" val="1233006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47</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53081" y="144245"/>
            <a:ext cx="6553200" cy="1077218"/>
          </a:xfrm>
          <a:prstGeom prst="rect">
            <a:avLst/>
          </a:prstGeom>
          <a:noFill/>
        </p:spPr>
        <p:txBody>
          <a:bodyPr wrap="square" rtlCol="0">
            <a:spAutoFit/>
          </a:bodyPr>
          <a:lstStyle/>
          <a:p>
            <a:pPr algn="ctr"/>
            <a:r>
              <a:rPr lang="en-US" sz="3200" b="1" dirty="0" smtClean="0">
                <a:solidFill>
                  <a:srgbClr val="003300"/>
                </a:solidFill>
              </a:rPr>
              <a:t>Physiological Features</a:t>
            </a:r>
          </a:p>
          <a:p>
            <a:pPr algn="ctr"/>
            <a:r>
              <a:rPr lang="en-US" sz="3200" b="1" dirty="0" smtClean="0">
                <a:solidFill>
                  <a:srgbClr val="003300"/>
                </a:solidFill>
              </a:rPr>
              <a:t>Messy Test Data</a:t>
            </a:r>
            <a:endParaRPr lang="en-US" sz="3200" b="1" dirty="0">
              <a:solidFill>
                <a:srgbClr val="003300"/>
              </a:solidFill>
            </a:endParaRPr>
          </a:p>
        </p:txBody>
      </p:sp>
    </p:spTree>
    <p:extLst>
      <p:ext uri="{BB962C8B-B14F-4D97-AF65-F5344CB8AC3E}">
        <p14:creationId xmlns:p14="http://schemas.microsoft.com/office/powerpoint/2010/main" val="2709304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914400" y="152400"/>
            <a:ext cx="7158037" cy="1122362"/>
          </a:xfrm>
        </p:spPr>
        <p:txBody>
          <a:bodyPr/>
          <a:lstStyle/>
          <a:p>
            <a:pPr algn="ctr"/>
            <a:r>
              <a:rPr lang="en-US" sz="3600" b="1" dirty="0">
                <a:solidFill>
                  <a:srgbClr val="003300"/>
                </a:solidFill>
                <a:latin typeface="Arial Black" pitchFamily="34" charset="0"/>
              </a:rPr>
              <a:t>Physiological Features</a:t>
            </a:r>
            <a:br>
              <a:rPr lang="en-US" sz="3600" b="1" dirty="0">
                <a:solidFill>
                  <a:srgbClr val="003300"/>
                </a:solidFill>
                <a:latin typeface="Arial Black" pitchFamily="34" charset="0"/>
              </a:rPr>
            </a:br>
            <a:r>
              <a:rPr lang="en-US" sz="3600" b="1" dirty="0">
                <a:solidFill>
                  <a:srgbClr val="003300"/>
                </a:solidFill>
                <a:latin typeface="Arial Black" pitchFamily="34" charset="0"/>
              </a:rPr>
              <a:t>Messy Test Data</a:t>
            </a:r>
          </a:p>
        </p:txBody>
      </p:sp>
      <p:pic>
        <p:nvPicPr>
          <p:cNvPr id="254980" name="Picture 4" descr="Tonic2"/>
          <p:cNvPicPr>
            <a:picLocks noGrp="1" noChangeAspect="1" noChangeArrowheads="1"/>
          </p:cNvPicPr>
          <p:nvPr>
            <p:ph sz="half" idx="2"/>
          </p:nvPr>
        </p:nvPicPr>
        <p:blipFill>
          <a:blip r:embed="rId3" cstate="print"/>
          <a:srcRect r="3703" b="4918"/>
          <a:stretch>
            <a:fillRect/>
          </a:stretch>
        </p:blipFill>
        <p:spPr>
          <a:xfrm>
            <a:off x="762000" y="1514192"/>
            <a:ext cx="7315200" cy="4800600"/>
          </a:xfrm>
          <a:noFill/>
          <a:ln/>
        </p:spPr>
      </p:pic>
      <p:sp>
        <p:nvSpPr>
          <p:cNvPr id="6" name="Rectangle 5"/>
          <p:cNvSpPr/>
          <p:nvPr/>
        </p:nvSpPr>
        <p:spPr bwMode="auto">
          <a:xfrm>
            <a:off x="4572000" y="1524000"/>
            <a:ext cx="4114800" cy="47244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4953000" y="2057400"/>
            <a:ext cx="2743200" cy="369332"/>
          </a:xfrm>
          <a:prstGeom prst="rect">
            <a:avLst/>
          </a:prstGeom>
          <a:noFill/>
        </p:spPr>
        <p:txBody>
          <a:bodyPr wrap="square" rtlCol="0">
            <a:spAutoFit/>
          </a:bodyPr>
          <a:lstStyle/>
          <a:p>
            <a:pPr algn="ctr"/>
            <a:r>
              <a:rPr lang="en-US" b="1" dirty="0" smtClean="0">
                <a:solidFill>
                  <a:schemeClr val="tx2"/>
                </a:solidFill>
              </a:rPr>
              <a:t>Stable tracing</a:t>
            </a:r>
            <a:endParaRPr lang="en-US" b="1" dirty="0">
              <a:solidFill>
                <a:schemeClr val="tx2"/>
              </a:solidFill>
            </a:endParaRPr>
          </a:p>
        </p:txBody>
      </p:sp>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a:xfrm>
            <a:off x="931863" y="96839"/>
            <a:ext cx="7158037" cy="1122362"/>
          </a:xfrm>
        </p:spPr>
        <p:txBody>
          <a:bodyPr/>
          <a:lstStyle/>
          <a:p>
            <a:pPr algn="ctr"/>
            <a:r>
              <a:rPr lang="en-US" sz="3600" b="1" dirty="0">
                <a:solidFill>
                  <a:srgbClr val="003300"/>
                </a:solidFill>
                <a:latin typeface="Arial Black" pitchFamily="34" charset="0"/>
              </a:rPr>
              <a:t>Physiological Features</a:t>
            </a:r>
            <a:br>
              <a:rPr lang="en-US" sz="3600" b="1" dirty="0">
                <a:solidFill>
                  <a:srgbClr val="003300"/>
                </a:solidFill>
                <a:latin typeface="Arial Black" pitchFamily="34" charset="0"/>
              </a:rPr>
            </a:br>
            <a:r>
              <a:rPr lang="en-US" sz="3600" b="1" dirty="0">
                <a:solidFill>
                  <a:srgbClr val="003300"/>
                </a:solidFill>
                <a:latin typeface="Arial Black" pitchFamily="34" charset="0"/>
              </a:rPr>
              <a:t>Messy Test Data</a:t>
            </a:r>
          </a:p>
        </p:txBody>
      </p:sp>
      <p:pic>
        <p:nvPicPr>
          <p:cNvPr id="254980" name="Picture 4" descr="Tonic2"/>
          <p:cNvPicPr>
            <a:picLocks noGrp="1" noChangeAspect="1" noChangeArrowheads="1"/>
          </p:cNvPicPr>
          <p:nvPr>
            <p:ph sz="half" idx="2"/>
          </p:nvPr>
        </p:nvPicPr>
        <p:blipFill>
          <a:blip r:embed="rId3" cstate="print"/>
          <a:srcRect r="3703" b="4918"/>
          <a:stretch>
            <a:fillRect/>
          </a:stretch>
        </p:blipFill>
        <p:spPr>
          <a:xfrm>
            <a:off x="838200" y="1447800"/>
            <a:ext cx="7239000" cy="46482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3300"/>
                </a:solidFill>
                <a:latin typeface="Arial Black" pitchFamily="34" charset="0"/>
              </a:rPr>
              <a:t/>
            </a:r>
            <a:br>
              <a:rPr lang="en-US" b="1" dirty="0" smtClean="0">
                <a:solidFill>
                  <a:srgbClr val="003300"/>
                </a:solidFill>
                <a:latin typeface="Arial Black" pitchFamily="34" charset="0"/>
              </a:rPr>
            </a:br>
            <a:r>
              <a:rPr lang="en-US" b="1" dirty="0" smtClean="0">
                <a:solidFill>
                  <a:srgbClr val="003300"/>
                </a:solidFill>
                <a:latin typeface="Arial Black" pitchFamily="34" charset="0"/>
              </a:rPr>
              <a:t>Physiological Features</a:t>
            </a:r>
            <a:br>
              <a:rPr lang="en-US" b="1" dirty="0" smtClean="0">
                <a:solidFill>
                  <a:srgbClr val="003300"/>
                </a:solidFill>
                <a:latin typeface="Arial Black" pitchFamily="34" charset="0"/>
              </a:rPr>
            </a:br>
            <a:r>
              <a:rPr lang="en-US" b="1" dirty="0" smtClean="0">
                <a:solidFill>
                  <a:srgbClr val="003300"/>
                </a:solidFill>
                <a:latin typeface="Arial Black" pitchFamily="34" charset="0"/>
              </a:rPr>
              <a:t>Block Objective</a:t>
            </a:r>
            <a:endParaRPr lang="en-US" b="1" dirty="0">
              <a:solidFill>
                <a:srgbClr val="003300"/>
              </a:solidFill>
              <a:latin typeface="Arial Black" pitchFamily="34" charset="0"/>
            </a:endParaRPr>
          </a:p>
        </p:txBody>
      </p:sp>
      <p:sp>
        <p:nvSpPr>
          <p:cNvPr id="3" name="Content Placeholder 2"/>
          <p:cNvSpPr>
            <a:spLocks noGrp="1"/>
          </p:cNvSpPr>
          <p:nvPr>
            <p:ph idx="1"/>
          </p:nvPr>
        </p:nvSpPr>
        <p:spPr/>
        <p:txBody>
          <a:bodyPr/>
          <a:lstStyle/>
          <a:p>
            <a:r>
              <a:rPr lang="en-US" b="1" dirty="0" smtClean="0">
                <a:solidFill>
                  <a:schemeClr val="tx2"/>
                </a:solidFill>
              </a:rPr>
              <a:t>Determine if it is possible to differentiate between typical and atypical physiology</a:t>
            </a:r>
          </a:p>
          <a:p>
            <a:r>
              <a:rPr lang="en-US" b="1" dirty="0" smtClean="0">
                <a:solidFill>
                  <a:schemeClr val="tx2"/>
                </a:solidFill>
              </a:rPr>
              <a:t>Classify different physiological features as typical or atypical</a:t>
            </a:r>
          </a:p>
          <a:p>
            <a:r>
              <a:rPr lang="en-US" b="1" dirty="0" smtClean="0">
                <a:solidFill>
                  <a:schemeClr val="tx2"/>
                </a:solidFill>
              </a:rPr>
              <a:t>Identify when physiological features are likely to be atypical</a:t>
            </a:r>
            <a:endParaRPr lang="en-US" b="1" dirty="0">
              <a:solidFill>
                <a:schemeClr val="tx2"/>
              </a:solidFill>
            </a:endParaRPr>
          </a:p>
        </p:txBody>
      </p:sp>
      <p:sp>
        <p:nvSpPr>
          <p:cNvPr id="4" name="Footer Placeholder 3"/>
          <p:cNvSpPr>
            <a:spLocks noGrp="1"/>
          </p:cNvSpPr>
          <p:nvPr>
            <p:ph type="ftr" sz="quarter" idx="11"/>
          </p:nvPr>
        </p:nvSpPr>
        <p:spPr/>
        <p:txBody>
          <a:bodyPr/>
          <a:lstStyle/>
          <a:p>
            <a:r>
              <a:rPr lang="en-US" smtClean="0"/>
              <a:t>FOR OFFICIAL USE ONLY</a:t>
            </a:r>
            <a:endParaRPr lang="en-US" dirty="0"/>
          </a:p>
        </p:txBody>
      </p:sp>
      <p:sp>
        <p:nvSpPr>
          <p:cNvPr id="5" name="Slide Number Placeholder 4"/>
          <p:cNvSpPr>
            <a:spLocks noGrp="1"/>
          </p:cNvSpPr>
          <p:nvPr>
            <p:ph type="sldNum" sz="quarter" idx="12"/>
          </p:nvPr>
        </p:nvSpPr>
        <p:spPr/>
        <p:txBody>
          <a:bodyPr/>
          <a:lstStyle/>
          <a:p>
            <a:fld id="{6C9FC8BD-3D19-4DF6-A194-92BC79C18A29}" type="slidenum">
              <a:rPr lang="en-US" smtClean="0"/>
              <a:pPr/>
              <a:t>5</a:t>
            </a:fld>
            <a:endParaRPr lang="en-US" dirty="0"/>
          </a:p>
        </p:txBody>
      </p:sp>
    </p:spTree>
    <p:extLst>
      <p:ext uri="{BB962C8B-B14F-4D97-AF65-F5344CB8AC3E}">
        <p14:creationId xmlns:p14="http://schemas.microsoft.com/office/powerpoint/2010/main" val="464352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31863" y="96839"/>
            <a:ext cx="7158037" cy="1198562"/>
          </a:xfrm>
        </p:spPr>
        <p:txBody>
          <a:bodyPr/>
          <a:lstStyle/>
          <a:p>
            <a:pPr algn="ctr"/>
            <a:r>
              <a:rPr lang="en-US" sz="3600" b="1" dirty="0">
                <a:solidFill>
                  <a:srgbClr val="003300"/>
                </a:solidFill>
                <a:latin typeface="Arial Black" pitchFamily="34" charset="0"/>
              </a:rPr>
              <a:t>Physiological Features</a:t>
            </a:r>
            <a:br>
              <a:rPr lang="en-US" sz="3600" b="1" dirty="0">
                <a:solidFill>
                  <a:srgbClr val="003300"/>
                </a:solidFill>
                <a:latin typeface="Arial Black" pitchFamily="34" charset="0"/>
              </a:rPr>
            </a:br>
            <a:r>
              <a:rPr lang="en-US" sz="3600" b="1" dirty="0">
                <a:solidFill>
                  <a:srgbClr val="003300"/>
                </a:solidFill>
                <a:latin typeface="Arial Black" pitchFamily="34" charset="0"/>
              </a:rPr>
              <a:t>Messy Test Data</a:t>
            </a:r>
          </a:p>
        </p:txBody>
      </p:sp>
      <p:pic>
        <p:nvPicPr>
          <p:cNvPr id="150534" name="Picture 6" descr="Tonic3"/>
          <p:cNvPicPr>
            <a:picLocks noGrp="1" noChangeAspect="1" noChangeArrowheads="1"/>
          </p:cNvPicPr>
          <p:nvPr>
            <p:ph sz="half" idx="1"/>
          </p:nvPr>
        </p:nvPicPr>
        <p:blipFill>
          <a:blip r:embed="rId3" cstate="print"/>
          <a:srcRect t="1639" b="3279"/>
          <a:stretch>
            <a:fillRect/>
          </a:stretch>
        </p:blipFill>
        <p:spPr>
          <a:xfrm>
            <a:off x="762000" y="1524000"/>
            <a:ext cx="7239000" cy="4648200"/>
          </a:xfrm>
          <a:noFill/>
          <a:ln/>
        </p:spPr>
      </p:pic>
      <p:sp>
        <p:nvSpPr>
          <p:cNvPr id="4" name="Rectangle 3"/>
          <p:cNvSpPr/>
          <p:nvPr/>
        </p:nvSpPr>
        <p:spPr bwMode="auto">
          <a:xfrm>
            <a:off x="3886200" y="1383671"/>
            <a:ext cx="4343400" cy="5029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5" name="TextBox 4"/>
          <p:cNvSpPr txBox="1"/>
          <p:nvPr/>
        </p:nvSpPr>
        <p:spPr>
          <a:xfrm>
            <a:off x="4267200" y="1981200"/>
            <a:ext cx="2971800" cy="923330"/>
          </a:xfrm>
          <a:prstGeom prst="rect">
            <a:avLst/>
          </a:prstGeom>
          <a:noFill/>
        </p:spPr>
        <p:txBody>
          <a:bodyPr wrap="square" rtlCol="0">
            <a:spAutoFit/>
          </a:bodyPr>
          <a:lstStyle/>
          <a:p>
            <a:r>
              <a:rPr lang="en-US" b="1" dirty="0" smtClean="0"/>
              <a:t>PN channels and EDA stable – Cardio somewhat erratic</a:t>
            </a:r>
            <a:endParaRPr lang="en-US" b="1" dirty="0"/>
          </a:p>
        </p:txBody>
      </p:sp>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31863" y="96839"/>
            <a:ext cx="7158037" cy="1122362"/>
          </a:xfrm>
        </p:spPr>
        <p:txBody>
          <a:bodyPr/>
          <a:lstStyle/>
          <a:p>
            <a:pPr algn="ctr"/>
            <a:r>
              <a:rPr lang="en-US" sz="3600" b="1" dirty="0">
                <a:solidFill>
                  <a:srgbClr val="003300"/>
                </a:solidFill>
                <a:latin typeface="Arial Black" pitchFamily="34" charset="0"/>
              </a:rPr>
              <a:t>Physiological Features</a:t>
            </a:r>
            <a:br>
              <a:rPr lang="en-US" sz="3600" b="1" dirty="0">
                <a:solidFill>
                  <a:srgbClr val="003300"/>
                </a:solidFill>
                <a:latin typeface="Arial Black" pitchFamily="34" charset="0"/>
              </a:rPr>
            </a:br>
            <a:r>
              <a:rPr lang="en-US" sz="3600" b="1" dirty="0">
                <a:solidFill>
                  <a:srgbClr val="003300"/>
                </a:solidFill>
                <a:latin typeface="Arial Black" pitchFamily="34" charset="0"/>
              </a:rPr>
              <a:t>Messy Test Data</a:t>
            </a:r>
          </a:p>
        </p:txBody>
      </p:sp>
      <p:pic>
        <p:nvPicPr>
          <p:cNvPr id="150534" name="Picture 6" descr="Tonic3"/>
          <p:cNvPicPr>
            <a:picLocks noGrp="1" noChangeAspect="1" noChangeArrowheads="1"/>
          </p:cNvPicPr>
          <p:nvPr>
            <p:ph sz="half" idx="1"/>
          </p:nvPr>
        </p:nvPicPr>
        <p:blipFill>
          <a:blip r:embed="rId3" cstate="print"/>
          <a:srcRect t="1639" b="3279"/>
          <a:stretch>
            <a:fillRect/>
          </a:stretch>
        </p:blipFill>
        <p:spPr>
          <a:xfrm>
            <a:off x="914400" y="1371600"/>
            <a:ext cx="7239000" cy="4876800"/>
          </a:xfrm>
          <a:noFill/>
          <a:ln/>
        </p:spPr>
      </p:pic>
      <p:sp>
        <p:nvSpPr>
          <p:cNvPr id="2" name="Footer Placeholder 1"/>
          <p:cNvSpPr>
            <a:spLocks noGrp="1"/>
          </p:cNvSpPr>
          <p:nvPr>
            <p:ph type="ftr" sz="quarter" idx="11"/>
          </p:nvPr>
        </p:nvSpPr>
        <p:spPr/>
        <p:txBody>
          <a:bodyPr/>
          <a:lstStyle/>
          <a:p>
            <a:r>
              <a:rPr lang="en-US" smtClean="0"/>
              <a:t>FOR OFFICIAL USE ONLY</a:t>
            </a:r>
            <a:endParaRPr lang="en-US" dirty="0"/>
          </a:p>
        </p:txBody>
      </p:sp>
      <p:sp>
        <p:nvSpPr>
          <p:cNvPr id="3" name="Slide Number Placeholder 2"/>
          <p:cNvSpPr>
            <a:spLocks noGrp="1"/>
          </p:cNvSpPr>
          <p:nvPr>
            <p:ph type="sldNum" sz="quarter" idx="12"/>
          </p:nvPr>
        </p:nvSpPr>
        <p:spPr/>
        <p:txBody>
          <a:bodyPr/>
          <a:lstStyle/>
          <a:p>
            <a:fld id="{6C9FC8BD-3D19-4DF6-A194-92BC79C18A29}"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3300"/>
                </a:solidFill>
                <a:latin typeface="Arial Black" pitchFamily="34" charset="0"/>
              </a:rPr>
              <a:t>Physiological Features</a:t>
            </a:r>
            <a:br>
              <a:rPr lang="en-US" b="1" dirty="0" smtClean="0">
                <a:solidFill>
                  <a:srgbClr val="003300"/>
                </a:solidFill>
                <a:latin typeface="Arial Black" pitchFamily="34" charset="0"/>
              </a:rPr>
            </a:br>
            <a:r>
              <a:rPr lang="en-US" b="1" dirty="0" smtClean="0">
                <a:solidFill>
                  <a:srgbClr val="003300"/>
                </a:solidFill>
                <a:latin typeface="Arial Black" pitchFamily="34" charset="0"/>
              </a:rPr>
              <a:t>Summary</a:t>
            </a:r>
            <a:endParaRPr lang="en-US" b="1" dirty="0">
              <a:solidFill>
                <a:srgbClr val="003300"/>
              </a:solidFill>
              <a:latin typeface="Arial Black" pitchFamily="34" charset="0"/>
            </a:endParaRPr>
          </a:p>
        </p:txBody>
      </p:sp>
      <p:sp>
        <p:nvSpPr>
          <p:cNvPr id="3" name="Content Placeholder 2"/>
          <p:cNvSpPr>
            <a:spLocks noGrp="1"/>
          </p:cNvSpPr>
          <p:nvPr>
            <p:ph idx="1"/>
          </p:nvPr>
        </p:nvSpPr>
        <p:spPr/>
        <p:txBody>
          <a:bodyPr/>
          <a:lstStyle/>
          <a:p>
            <a:r>
              <a:rPr lang="en-US" b="1" dirty="0" smtClean="0">
                <a:solidFill>
                  <a:schemeClr val="tx2"/>
                </a:solidFill>
              </a:rPr>
              <a:t>It is possible to differentiate between typical and atypical physiology</a:t>
            </a:r>
            <a:endParaRPr lang="en-US" b="1" dirty="0">
              <a:solidFill>
                <a:schemeClr val="tx2"/>
              </a:solidFill>
            </a:endParaRPr>
          </a:p>
          <a:p>
            <a:r>
              <a:rPr lang="en-US" b="1" dirty="0" smtClean="0">
                <a:solidFill>
                  <a:schemeClr val="tx2"/>
                </a:solidFill>
              </a:rPr>
              <a:t>We provided a nomenclature for various atypical physiological features</a:t>
            </a:r>
            <a:endParaRPr lang="en-US" b="1" dirty="0">
              <a:solidFill>
                <a:schemeClr val="tx2"/>
              </a:solidFill>
            </a:endParaRPr>
          </a:p>
          <a:p>
            <a:r>
              <a:rPr lang="en-US" b="1" dirty="0" smtClean="0">
                <a:solidFill>
                  <a:schemeClr val="tx2"/>
                </a:solidFill>
              </a:rPr>
              <a:t>We explained how to identify when atypical physiology is present</a:t>
            </a:r>
            <a:endParaRPr lang="en-US" b="1" dirty="0">
              <a:solidFill>
                <a:schemeClr val="tx2"/>
              </a:solidFill>
            </a:endParaRPr>
          </a:p>
          <a:p>
            <a:endParaRPr lang="en-US" b="1" dirty="0">
              <a:solidFill>
                <a:schemeClr val="tx2"/>
              </a:solidFill>
            </a:endParaRPr>
          </a:p>
        </p:txBody>
      </p:sp>
      <p:sp>
        <p:nvSpPr>
          <p:cNvPr id="4" name="Footer Placeholder 3"/>
          <p:cNvSpPr>
            <a:spLocks noGrp="1"/>
          </p:cNvSpPr>
          <p:nvPr>
            <p:ph type="ftr" sz="quarter" idx="11"/>
          </p:nvPr>
        </p:nvSpPr>
        <p:spPr/>
        <p:txBody>
          <a:bodyPr/>
          <a:lstStyle/>
          <a:p>
            <a:r>
              <a:rPr lang="en-US" smtClean="0"/>
              <a:t>FOR OFFICIAL USE ONLY</a:t>
            </a:r>
            <a:endParaRPr lang="en-US" dirty="0"/>
          </a:p>
        </p:txBody>
      </p:sp>
      <p:sp>
        <p:nvSpPr>
          <p:cNvPr id="5" name="Slide Number Placeholder 4"/>
          <p:cNvSpPr>
            <a:spLocks noGrp="1"/>
          </p:cNvSpPr>
          <p:nvPr>
            <p:ph type="sldNum" sz="quarter" idx="12"/>
          </p:nvPr>
        </p:nvSpPr>
        <p:spPr/>
        <p:txBody>
          <a:bodyPr/>
          <a:lstStyle/>
          <a:p>
            <a:fld id="{6C9FC8BD-3D19-4DF6-A194-92BC79C18A29}" type="slidenum">
              <a:rPr lang="en-US" smtClean="0"/>
              <a:pPr/>
              <a:t>52</a:t>
            </a:fld>
            <a:endParaRPr lang="en-US" dirty="0"/>
          </a:p>
        </p:txBody>
      </p:sp>
    </p:spTree>
    <p:extLst>
      <p:ext uri="{BB962C8B-B14F-4D97-AF65-F5344CB8AC3E}">
        <p14:creationId xmlns:p14="http://schemas.microsoft.com/office/powerpoint/2010/main" val="4116163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3300"/>
                </a:solidFill>
                <a:latin typeface="Arial Black" pitchFamily="34" charset="0"/>
              </a:rPr>
              <a:t>Physiological Features</a:t>
            </a:r>
            <a:br>
              <a:rPr lang="en-US" b="1" dirty="0" smtClean="0">
                <a:solidFill>
                  <a:srgbClr val="003300"/>
                </a:solidFill>
                <a:latin typeface="Arial Black" pitchFamily="34" charset="0"/>
              </a:rPr>
            </a:br>
            <a:r>
              <a:rPr lang="en-US" b="1" dirty="0" err="1" smtClean="0">
                <a:solidFill>
                  <a:srgbClr val="003300"/>
                </a:solidFill>
                <a:latin typeface="Arial Black" pitchFamily="34" charset="0"/>
              </a:rPr>
              <a:t>Pneumograph</a:t>
            </a:r>
            <a:r>
              <a:rPr lang="en-US" b="1" dirty="0" smtClean="0">
                <a:solidFill>
                  <a:srgbClr val="003300"/>
                </a:solidFill>
                <a:latin typeface="Arial Black" pitchFamily="34" charset="0"/>
              </a:rPr>
              <a:t> Channel</a:t>
            </a:r>
            <a:endParaRPr lang="en-US" b="1" dirty="0">
              <a:solidFill>
                <a:srgbClr val="003300"/>
              </a:solidFill>
              <a:latin typeface="Arial Black" pitchFamily="34" charset="0"/>
            </a:endParaRPr>
          </a:p>
        </p:txBody>
      </p:sp>
      <p:sp>
        <p:nvSpPr>
          <p:cNvPr id="3" name="Content Placeholder 2"/>
          <p:cNvSpPr>
            <a:spLocks noGrp="1"/>
          </p:cNvSpPr>
          <p:nvPr>
            <p:ph idx="1"/>
          </p:nvPr>
        </p:nvSpPr>
        <p:spPr/>
        <p:txBody>
          <a:bodyPr/>
          <a:lstStyle/>
          <a:p>
            <a:r>
              <a:rPr lang="en-US" sz="2800" b="1" dirty="0" smtClean="0">
                <a:solidFill>
                  <a:srgbClr val="0000FF"/>
                </a:solidFill>
              </a:rPr>
              <a:t>What are the NCCA TDA evaluation criteria for the PN channels?</a:t>
            </a:r>
          </a:p>
          <a:p>
            <a:r>
              <a:rPr lang="en-US" sz="2800" b="1" dirty="0">
                <a:solidFill>
                  <a:srgbClr val="0000FF"/>
                </a:solidFill>
              </a:rPr>
              <a:t>What might cause changes in the PN channel tracings?</a:t>
            </a:r>
          </a:p>
          <a:p>
            <a:r>
              <a:rPr lang="en-US" sz="2800" b="1" dirty="0" smtClean="0">
                <a:solidFill>
                  <a:srgbClr val="0000FF"/>
                </a:solidFill>
              </a:rPr>
              <a:t>How do you know when TDA criteria are atypical?</a:t>
            </a:r>
          </a:p>
          <a:p>
            <a:r>
              <a:rPr lang="en-US" sz="2800" b="1" dirty="0" smtClean="0">
                <a:solidFill>
                  <a:srgbClr val="0000FF"/>
                </a:solidFill>
              </a:rPr>
              <a:t>What effect will BI have on tracings?</a:t>
            </a:r>
            <a:endParaRPr lang="en-US" sz="2800" b="1" dirty="0">
              <a:solidFill>
                <a:srgbClr val="0000FF"/>
              </a:solidFill>
            </a:endParaRPr>
          </a:p>
        </p:txBody>
      </p:sp>
      <p:sp>
        <p:nvSpPr>
          <p:cNvPr id="4" name="Footer Placeholder 3"/>
          <p:cNvSpPr>
            <a:spLocks noGrp="1"/>
          </p:cNvSpPr>
          <p:nvPr>
            <p:ph type="ftr" sz="quarter" idx="11"/>
          </p:nvPr>
        </p:nvSpPr>
        <p:spPr/>
        <p:txBody>
          <a:bodyPr/>
          <a:lstStyle/>
          <a:p>
            <a:r>
              <a:rPr lang="en-US" smtClean="0"/>
              <a:t>FOR OFFICIAL USE ONLY</a:t>
            </a:r>
            <a:endParaRPr lang="en-US" dirty="0"/>
          </a:p>
        </p:txBody>
      </p:sp>
      <p:sp>
        <p:nvSpPr>
          <p:cNvPr id="5" name="Slide Number Placeholder 4"/>
          <p:cNvSpPr>
            <a:spLocks noGrp="1"/>
          </p:cNvSpPr>
          <p:nvPr>
            <p:ph type="sldNum" sz="quarter" idx="12"/>
          </p:nvPr>
        </p:nvSpPr>
        <p:spPr/>
        <p:txBody>
          <a:bodyPr/>
          <a:lstStyle/>
          <a:p>
            <a:fld id="{6C9FC8BD-3D19-4DF6-A194-92BC79C18A29}" type="slidenum">
              <a:rPr lang="en-US" smtClean="0"/>
              <a:pPr/>
              <a:t>6</a:t>
            </a:fld>
            <a:endParaRPr lang="en-US" dirty="0"/>
          </a:p>
        </p:txBody>
      </p:sp>
    </p:spTree>
    <p:extLst>
      <p:ext uri="{BB962C8B-B14F-4D97-AF65-F5344CB8AC3E}">
        <p14:creationId xmlns:p14="http://schemas.microsoft.com/office/powerpoint/2010/main" val="1826355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rrowheads="1"/>
          </p:cNvSpPr>
          <p:nvPr>
            <p:ph type="title"/>
          </p:nvPr>
        </p:nvSpPr>
        <p:spPr/>
        <p:txBody>
          <a:bodyPr/>
          <a:lstStyle/>
          <a:p>
            <a:pPr algn="ctr"/>
            <a:r>
              <a:rPr lang="en-US" dirty="0" smtClean="0">
                <a:solidFill>
                  <a:srgbClr val="003300"/>
                </a:solidFill>
                <a:latin typeface="Arial Black" pitchFamily="34" charset="0"/>
              </a:rPr>
              <a:t>Physiological Features</a:t>
            </a:r>
            <a:br>
              <a:rPr lang="en-US" dirty="0" smtClean="0">
                <a:solidFill>
                  <a:srgbClr val="003300"/>
                </a:solidFill>
                <a:latin typeface="Arial Black" pitchFamily="34" charset="0"/>
              </a:rPr>
            </a:br>
            <a:r>
              <a:rPr lang="en-US" dirty="0" err="1" smtClean="0">
                <a:solidFill>
                  <a:srgbClr val="003300"/>
                </a:solidFill>
                <a:latin typeface="Arial Black" pitchFamily="34" charset="0"/>
              </a:rPr>
              <a:t>Pneumograph</a:t>
            </a:r>
            <a:r>
              <a:rPr lang="en-US" dirty="0" smtClean="0">
                <a:solidFill>
                  <a:srgbClr val="003300"/>
                </a:solidFill>
                <a:latin typeface="Arial Black" pitchFamily="34" charset="0"/>
              </a:rPr>
              <a:t> Channel</a:t>
            </a:r>
            <a:endParaRPr lang="en-US" dirty="0">
              <a:solidFill>
                <a:srgbClr val="003300"/>
              </a:solidFill>
              <a:latin typeface="Arial Black" pitchFamily="34" charset="0"/>
            </a:endParaRPr>
          </a:p>
        </p:txBody>
      </p:sp>
      <p:pic>
        <p:nvPicPr>
          <p:cNvPr id="64519" name="Picture 7" descr="Cushion2"/>
          <p:cNvPicPr>
            <a:picLocks noGrp="1" noChangeAspect="1" noChangeArrowheads="1"/>
          </p:cNvPicPr>
          <p:nvPr>
            <p:ph sz="half" idx="1"/>
          </p:nvPr>
        </p:nvPicPr>
        <p:blipFill>
          <a:blip r:embed="rId3" cstate="print"/>
          <a:srcRect l="8778" t="16524" r="21857" b="25317"/>
          <a:stretch>
            <a:fillRect/>
          </a:stretch>
        </p:blipFill>
        <p:spPr>
          <a:xfrm>
            <a:off x="0" y="1733550"/>
            <a:ext cx="9144000" cy="4895850"/>
          </a:xfrm>
          <a:noFill/>
          <a:ln/>
        </p:spPr>
      </p:pic>
      <p:sp>
        <p:nvSpPr>
          <p:cNvPr id="4" name="Slide Number Placeholder 3"/>
          <p:cNvSpPr>
            <a:spLocks noGrp="1"/>
          </p:cNvSpPr>
          <p:nvPr>
            <p:ph type="sldNum" sz="quarter" idx="12"/>
          </p:nvPr>
        </p:nvSpPr>
        <p:spPr/>
        <p:txBody>
          <a:bodyPr/>
          <a:lstStyle/>
          <a:p>
            <a:fld id="{3C174E01-8E06-4DE3-9DD1-4C5A34DACACD}"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FOR OFFICIAL USE ONLY</a:t>
            </a:r>
            <a:endParaRPr lang="en-US"/>
          </a:p>
        </p:txBody>
      </p:sp>
    </p:spTree>
    <p:extLst>
      <p:ext uri="{BB962C8B-B14F-4D97-AF65-F5344CB8AC3E}">
        <p14:creationId xmlns:p14="http://schemas.microsoft.com/office/powerpoint/2010/main" val="606475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gn="ctr"/>
            <a:r>
              <a:rPr lang="en-US" dirty="0">
                <a:solidFill>
                  <a:srgbClr val="003300"/>
                </a:solidFill>
                <a:latin typeface="Arial Black" pitchFamily="34" charset="0"/>
              </a:rPr>
              <a:t>Physiological Features</a:t>
            </a:r>
            <a:br>
              <a:rPr lang="en-US" dirty="0">
                <a:solidFill>
                  <a:srgbClr val="003300"/>
                </a:solidFill>
                <a:latin typeface="Arial Black" pitchFamily="34" charset="0"/>
              </a:rPr>
            </a:br>
            <a:r>
              <a:rPr lang="en-US" dirty="0" err="1">
                <a:solidFill>
                  <a:srgbClr val="003300"/>
                </a:solidFill>
                <a:latin typeface="Arial Black" pitchFamily="34" charset="0"/>
              </a:rPr>
              <a:t>Pneumograph</a:t>
            </a:r>
            <a:r>
              <a:rPr lang="en-US" dirty="0">
                <a:solidFill>
                  <a:srgbClr val="003300"/>
                </a:solidFill>
                <a:latin typeface="Arial Black" pitchFamily="34" charset="0"/>
              </a:rPr>
              <a:t> Channel</a:t>
            </a:r>
          </a:p>
        </p:txBody>
      </p:sp>
      <p:pic>
        <p:nvPicPr>
          <p:cNvPr id="69638" name="Picture 6" descr="Decision4"/>
          <p:cNvPicPr>
            <a:picLocks noGrp="1" noChangeAspect="1" noChangeArrowheads="1"/>
          </p:cNvPicPr>
          <p:nvPr>
            <p:ph sz="half" idx="1"/>
          </p:nvPr>
        </p:nvPicPr>
        <p:blipFill>
          <a:blip r:embed="rId3" cstate="print"/>
          <a:srcRect b="3636"/>
          <a:stretch>
            <a:fillRect/>
          </a:stretch>
        </p:blipFill>
        <p:spPr>
          <a:xfrm>
            <a:off x="990600" y="1676400"/>
            <a:ext cx="7391400" cy="4572000"/>
          </a:xfrm>
          <a:noFill/>
          <a:ln/>
        </p:spPr>
      </p:pic>
      <p:sp>
        <p:nvSpPr>
          <p:cNvPr id="4" name="Slide Number Placeholder 3"/>
          <p:cNvSpPr>
            <a:spLocks noGrp="1"/>
          </p:cNvSpPr>
          <p:nvPr>
            <p:ph type="sldNum" sz="quarter" idx="12"/>
          </p:nvPr>
        </p:nvSpPr>
        <p:spPr/>
        <p:txBody>
          <a:bodyPr/>
          <a:lstStyle/>
          <a:p>
            <a:fld id="{3C174E01-8E06-4DE3-9DD1-4C5A34DACACD}"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FOR OFFICIAL USE ONLY</a:t>
            </a:r>
            <a:endParaRPr lang="en-US"/>
          </a:p>
        </p:txBody>
      </p:sp>
    </p:spTree>
    <p:extLst>
      <p:ext uri="{BB962C8B-B14F-4D97-AF65-F5344CB8AC3E}">
        <p14:creationId xmlns:p14="http://schemas.microsoft.com/office/powerpoint/2010/main" val="723968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14400" y="152400"/>
            <a:ext cx="7158037" cy="1219200"/>
          </a:xfrm>
        </p:spPr>
        <p:txBody>
          <a:bodyPr/>
          <a:lstStyle/>
          <a:p>
            <a:pPr algn="ctr"/>
            <a:r>
              <a:rPr lang="en-US" dirty="0">
                <a:solidFill>
                  <a:srgbClr val="003300"/>
                </a:solidFill>
                <a:latin typeface="Arial Black" pitchFamily="34" charset="0"/>
              </a:rPr>
              <a:t>Physiological Features</a:t>
            </a:r>
            <a:br>
              <a:rPr lang="en-US" dirty="0">
                <a:solidFill>
                  <a:srgbClr val="003300"/>
                </a:solidFill>
                <a:latin typeface="Arial Black" pitchFamily="34" charset="0"/>
              </a:rPr>
            </a:br>
            <a:r>
              <a:rPr lang="en-US" dirty="0" err="1">
                <a:solidFill>
                  <a:srgbClr val="003300"/>
                </a:solidFill>
                <a:latin typeface="Arial Black" pitchFamily="34" charset="0"/>
              </a:rPr>
              <a:t>Pneumograph</a:t>
            </a:r>
            <a:r>
              <a:rPr lang="en-US" dirty="0">
                <a:solidFill>
                  <a:srgbClr val="003300"/>
                </a:solidFill>
                <a:latin typeface="Arial Black" pitchFamily="34" charset="0"/>
              </a:rPr>
              <a:t> Channel</a:t>
            </a:r>
            <a:endParaRPr lang="en-US" b="1" dirty="0">
              <a:solidFill>
                <a:srgbClr val="003300"/>
              </a:solidFill>
              <a:latin typeface="Arial Black" pitchFamily="34" charset="0"/>
            </a:endParaRPr>
          </a:p>
        </p:txBody>
      </p:sp>
      <p:pic>
        <p:nvPicPr>
          <p:cNvPr id="71686" name="Picture 6" descr="Example17"/>
          <p:cNvPicPr>
            <a:picLocks noGrp="1" noChangeAspect="1" noChangeArrowheads="1"/>
          </p:cNvPicPr>
          <p:nvPr>
            <p:ph sz="half" idx="1"/>
          </p:nvPr>
        </p:nvPicPr>
        <p:blipFill>
          <a:blip r:embed="rId3" cstate="print"/>
          <a:srcRect l="1762" t="1785" r="10100" b="3572"/>
          <a:stretch>
            <a:fillRect/>
          </a:stretch>
        </p:blipFill>
        <p:spPr>
          <a:xfrm>
            <a:off x="76200" y="1295400"/>
            <a:ext cx="8915400" cy="4876800"/>
          </a:xfrm>
          <a:noFill/>
          <a:ln/>
        </p:spPr>
      </p:pic>
      <p:sp>
        <p:nvSpPr>
          <p:cNvPr id="5" name="Slide Number Placeholder 4"/>
          <p:cNvSpPr>
            <a:spLocks noGrp="1"/>
          </p:cNvSpPr>
          <p:nvPr>
            <p:ph type="sldNum" sz="quarter" idx="12"/>
          </p:nvPr>
        </p:nvSpPr>
        <p:spPr/>
        <p:txBody>
          <a:bodyPr/>
          <a:lstStyle/>
          <a:p>
            <a:fld id="{469D0CE5-3F12-4FB7-90C7-8C35FCB504BB}"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FOR OFFICIAL USE ONLY</a:t>
            </a:r>
            <a:endParaRPr lang="en-US"/>
          </a:p>
        </p:txBody>
      </p:sp>
    </p:spTree>
    <p:extLst>
      <p:ext uri="{BB962C8B-B14F-4D97-AF65-F5344CB8AC3E}">
        <p14:creationId xmlns:p14="http://schemas.microsoft.com/office/powerpoint/2010/main" val="19954893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Block #1 - Back to Basics</Template>
  <TotalTime>3679</TotalTime>
  <Words>5232</Words>
  <Application>Microsoft Office PowerPoint</Application>
  <PresentationFormat>On-screen Show (4:3)</PresentationFormat>
  <Paragraphs>723</Paragraphs>
  <Slides>52</Slides>
  <Notes>51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Theme1</vt:lpstr>
      <vt:lpstr>Physiological Features A Review of Polygraph Test Data</vt:lpstr>
      <vt:lpstr>Physiological Features First Consider:</vt:lpstr>
      <vt:lpstr>Physiological Features What is Atypical?</vt:lpstr>
      <vt:lpstr>  Physiological Features</vt:lpstr>
      <vt:lpstr> Physiological Features Block Objective</vt:lpstr>
      <vt:lpstr>Physiological Features Pneumograph Channel</vt:lpstr>
      <vt:lpstr>Physiological Features Pneumograph Channel</vt:lpstr>
      <vt:lpstr>Physiological Features Pneumograph Channel</vt:lpstr>
      <vt:lpstr>Physiological Features Pneumograph Channel</vt:lpstr>
      <vt:lpstr>PowerPoint Presentation</vt:lpstr>
      <vt:lpstr>PowerPoint Presentation</vt:lpstr>
      <vt:lpstr>PowerPoint Presentation</vt:lpstr>
      <vt:lpstr>PowerPoint Presentation</vt:lpstr>
      <vt:lpstr>Physiological Features Pneumograph Channel</vt:lpstr>
      <vt:lpstr>PowerPoint Presentation</vt:lpstr>
      <vt:lpstr>Physiological Features Pneumograph Channel</vt:lpstr>
      <vt:lpstr>Physiological Features Pneumograph Channel</vt:lpstr>
      <vt:lpstr>Physiological Features Pneumograph Channel</vt:lpstr>
      <vt:lpstr>Physiological Features Pneumograph Channel</vt:lpstr>
      <vt:lpstr>Physiological Features Pneumograph Channel</vt:lpstr>
      <vt:lpstr>Physiological Features Pneumograph Channel</vt:lpstr>
      <vt:lpstr>Physiological Features Pneumograph Channel</vt:lpstr>
      <vt:lpstr>Physiological Features Pneumograph Channel</vt:lpstr>
      <vt:lpstr>Physiological Features Pneumograph Channel</vt:lpstr>
      <vt:lpstr>PowerPoint Presentation</vt:lpstr>
      <vt:lpstr>Physiological Features Pneumograph Channel</vt:lpstr>
      <vt:lpstr>Physiological Features Pneumograph Channel</vt:lpstr>
      <vt:lpstr>Physiological Features Pneumograph Channel</vt:lpstr>
      <vt:lpstr>Physiological Features Pneumograph Channel</vt:lpstr>
      <vt:lpstr>Physiological Features Pneumograph Channel</vt:lpstr>
      <vt:lpstr>Physiological Features Pneumograph Channel</vt:lpstr>
      <vt:lpstr>Physiological Features Electrodermal Response</vt:lpstr>
      <vt:lpstr>PowerPoint Presentation</vt:lpstr>
      <vt:lpstr>Physiological Features Electrodermal Response</vt:lpstr>
      <vt:lpstr>Physiological Features Electrodermal Response</vt:lpstr>
      <vt:lpstr>Physiological Features Electrodermal Response</vt:lpstr>
      <vt:lpstr>Physiological Features Electrodermal Response</vt:lpstr>
      <vt:lpstr>Physiological Features Electrodermal Response</vt:lpstr>
      <vt:lpstr>PowerPoint Presentation</vt:lpstr>
      <vt:lpstr>Physiological Features Cardiograph Channel</vt:lpstr>
      <vt:lpstr>PowerPoint Presentation</vt:lpstr>
      <vt:lpstr>PowerPoint Presentation</vt:lpstr>
      <vt:lpstr>PowerPoint Presentation</vt:lpstr>
      <vt:lpstr>Physiological Features Cardiograph Channel</vt:lpstr>
      <vt:lpstr>Physiological Features Messy Test Data</vt:lpstr>
      <vt:lpstr>PowerPoint Presentation</vt:lpstr>
      <vt:lpstr>PowerPoint Presentation</vt:lpstr>
      <vt:lpstr>Physiological Features Messy Test Data</vt:lpstr>
      <vt:lpstr>Physiological Features Messy Test Data</vt:lpstr>
      <vt:lpstr>Physiological Features Messy Test Data</vt:lpstr>
      <vt:lpstr>Physiological Features Messy Test Data</vt:lpstr>
      <vt:lpstr>Physiological Features Summary</vt:lpstr>
    </vt:vector>
  </TitlesOfParts>
  <Company>DACA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Atypical Features Comprehensive CM Course</dc:title>
  <dc:creator>weathermand</dc:creator>
  <cp:lastModifiedBy>Dutton, Donnie CIV NCCA DIA/D2X7-B</cp:lastModifiedBy>
  <cp:revision>314</cp:revision>
  <dcterms:created xsi:type="dcterms:W3CDTF">2011-03-28T11:44:18Z</dcterms:created>
  <dcterms:modified xsi:type="dcterms:W3CDTF">2013-03-13T13:32:00Z</dcterms:modified>
</cp:coreProperties>
</file>