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handoutMasterIdLst>
    <p:handoutMasterId r:id="rId20"/>
  </p:handoutMasterIdLst>
  <p:sldIdLst>
    <p:sldId id="256" r:id="rId2"/>
    <p:sldId id="257" r:id="rId3"/>
    <p:sldId id="258" r:id="rId4"/>
    <p:sldId id="259" r:id="rId5"/>
    <p:sldId id="263" r:id="rId6"/>
    <p:sldId id="260" r:id="rId7"/>
    <p:sldId id="261" r:id="rId8"/>
    <p:sldId id="262"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34" y="-96"/>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632" y="16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UNCLASSIFIED</a:t>
            </a: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780D7A8-59DE-4686-8776-81EABC576744}" type="datetimeFigureOut">
              <a:rPr lang="en-US" smtClean="0"/>
              <a:pPr/>
              <a:t>4/4/2013</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UNCLASSIFIED</a:t>
            </a: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44076E-8489-4D15-9EF7-14153107411B}" type="slidenum">
              <a:rPr lang="en-US" smtClean="0"/>
              <a:pPr/>
              <a:t>‹#›</a:t>
            </a:fld>
            <a:endParaRPr lang="en-US" dirty="0"/>
          </a:p>
        </p:txBody>
      </p:sp>
    </p:spTree>
    <p:extLst>
      <p:ext uri="{BB962C8B-B14F-4D97-AF65-F5344CB8AC3E}">
        <p14:creationId xmlns:p14="http://schemas.microsoft.com/office/powerpoint/2010/main" val="277417715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dirty="0" smtClean="0"/>
              <a:t>UNCLASSIFIED</a:t>
            </a: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793D04-809A-442D-8321-B47DF26DBDE1}" type="datetimeFigureOut">
              <a:rPr lang="en-US" smtClean="0"/>
              <a:pPr/>
              <a:t>4/4/2013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dirty="0" smtClean="0"/>
              <a:t>UNCLASSIFIED</a:t>
            </a: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8970A8-8273-440C-B6CF-A80DC95B2B75}" type="slidenum">
              <a:rPr lang="en-US" smtClean="0"/>
              <a:pPr/>
              <a:t>‹#›</a:t>
            </a:fld>
            <a:endParaRPr lang="en-US" dirty="0"/>
          </a:p>
        </p:txBody>
      </p:sp>
    </p:spTree>
    <p:extLst>
      <p:ext uri="{BB962C8B-B14F-4D97-AF65-F5344CB8AC3E}">
        <p14:creationId xmlns:p14="http://schemas.microsoft.com/office/powerpoint/2010/main" val="4108410084"/>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sz="1400" b="1" dirty="0" smtClean="0"/>
              <a:t> The anti-polygraph sites have one of two possible roles in life.</a:t>
            </a:r>
          </a:p>
          <a:p>
            <a:pPr>
              <a:buFont typeface="Arial" pitchFamily="34" charset="0"/>
              <a:buChar char="•"/>
            </a:pPr>
            <a:endParaRPr lang="en-US" sz="1400" b="1" dirty="0"/>
          </a:p>
          <a:p>
            <a:pPr lvl="1">
              <a:buFont typeface="Arial" pitchFamily="34" charset="0"/>
              <a:buChar char="•"/>
            </a:pPr>
            <a:r>
              <a:rPr lang="en-US" sz="1400" b="1" dirty="0" smtClean="0"/>
              <a:t> End all polygraph  – because they (the one’s pushing these issues) cannot pass a polygraph. </a:t>
            </a:r>
          </a:p>
          <a:p>
            <a:pPr lvl="1">
              <a:buFont typeface="Arial" pitchFamily="34" charset="0"/>
              <a:buChar char="•"/>
            </a:pPr>
            <a:endParaRPr lang="en-US" sz="1400" b="1" dirty="0"/>
          </a:p>
          <a:p>
            <a:pPr lvl="1">
              <a:buFont typeface="Arial" pitchFamily="34" charset="0"/>
              <a:buChar char="•"/>
            </a:pPr>
            <a:r>
              <a:rPr lang="en-US" sz="1400" b="1" dirty="0" smtClean="0"/>
              <a:t> Or, they are doing it for money.  Apparently, a lot of folks that know they cannot pass a polygraph are willing to pay someone to teach them how to defeat the polygraph.</a:t>
            </a:r>
          </a:p>
          <a:p>
            <a:pPr lvl="1">
              <a:buFont typeface="Arial" pitchFamily="34" charset="0"/>
              <a:buChar char="•"/>
            </a:pPr>
            <a:endParaRPr lang="en-US" sz="1400" b="1" dirty="0"/>
          </a:p>
          <a:p>
            <a:pPr>
              <a:buFont typeface="Arial" pitchFamily="34" charset="0"/>
              <a:buChar char="•"/>
            </a:pPr>
            <a:r>
              <a:rPr lang="en-US" sz="1400" b="1" dirty="0" smtClean="0"/>
              <a:t> Research reveals that close to 50% of innocent and 80% of the guilty will perform some form of spontaneous CM.  These CM do not effect the results of the exam taken by guilty.  </a:t>
            </a:r>
          </a:p>
          <a:p>
            <a:pPr>
              <a:buFont typeface="Arial" pitchFamily="34" charset="0"/>
              <a:buChar char="•"/>
            </a:pPr>
            <a:endParaRPr lang="en-US" sz="1400" b="1" dirty="0"/>
          </a:p>
          <a:p>
            <a:pPr>
              <a:buFont typeface="Arial" pitchFamily="34" charset="0"/>
              <a:buChar char="•"/>
            </a:pPr>
            <a:r>
              <a:rPr lang="en-US" sz="1400" b="1" dirty="0" smtClean="0"/>
              <a:t> In some cases spontaneous CM can effect the result of innocent (they may appear deceptive).  </a:t>
            </a:r>
            <a:endParaRPr lang="en-US" sz="1400" b="1" dirty="0"/>
          </a:p>
          <a:p>
            <a:pPr>
              <a:buFont typeface="Arial" pitchFamily="34" charset="0"/>
              <a:buChar char="•"/>
            </a:pPr>
            <a:endParaRPr lang="en-US" sz="1400" b="1" dirty="0" smtClean="0"/>
          </a:p>
          <a:p>
            <a:pPr lvl="1">
              <a:buFont typeface="Arial" pitchFamily="34" charset="0"/>
              <a:buChar char="•"/>
            </a:pPr>
            <a:r>
              <a:rPr lang="en-US" sz="1400" b="1" dirty="0"/>
              <a:t> </a:t>
            </a:r>
            <a:r>
              <a:rPr lang="en-US" sz="1400" b="1" dirty="0" smtClean="0"/>
              <a:t>I suspect that if irrelevant questions are placed between the PLC/DLC &amp; relevant questions this will not be a factor.</a:t>
            </a:r>
          </a:p>
          <a:p>
            <a:pPr lvl="1">
              <a:buFont typeface="Arial" pitchFamily="34" charset="0"/>
              <a:buChar char="•"/>
            </a:pPr>
            <a:endParaRPr lang="en-US" sz="1400" b="1" dirty="0"/>
          </a:p>
          <a:p>
            <a:pPr>
              <a:buFont typeface="Arial" pitchFamily="34" charset="0"/>
              <a:buChar char="•"/>
            </a:pPr>
            <a:r>
              <a:rPr lang="en-US" sz="1400" b="1" dirty="0"/>
              <a:t> </a:t>
            </a:r>
            <a:r>
              <a:rPr lang="en-US" sz="1400" b="1" dirty="0" smtClean="0"/>
              <a:t>Objective: Explain reason for anti &amp; counter CM instruction. </a:t>
            </a:r>
            <a:endParaRPr lang="en-US" sz="1400" b="1" dirty="0"/>
          </a:p>
        </p:txBody>
      </p:sp>
      <p:sp>
        <p:nvSpPr>
          <p:cNvPr id="4" name="Slide Number Placeholder 3"/>
          <p:cNvSpPr>
            <a:spLocks noGrp="1"/>
          </p:cNvSpPr>
          <p:nvPr>
            <p:ph type="sldNum" sz="quarter" idx="10"/>
          </p:nvPr>
        </p:nvSpPr>
        <p:spPr/>
        <p:txBody>
          <a:bodyPr/>
          <a:lstStyle/>
          <a:p>
            <a:fld id="{C78970A8-8273-440C-B6CF-A80DC95B2B75}" type="slidenum">
              <a:rPr lang="en-US" smtClean="0"/>
              <a:pPr/>
              <a:t>1</a:t>
            </a:fld>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
        <p:nvSpPr>
          <p:cNvPr id="6" name="Header Placeholder 5"/>
          <p:cNvSpPr>
            <a:spLocks noGrp="1"/>
          </p:cNvSpPr>
          <p:nvPr>
            <p:ph type="hdr" sz="quarter" idx="12"/>
          </p:nvPr>
        </p:nvSpPr>
        <p:spPr/>
        <p:txBody>
          <a:bodyPr/>
          <a:lstStyle/>
          <a:p>
            <a:r>
              <a:rPr lang="en-US" dirty="0" smtClean="0"/>
              <a:t>UNCLASSIFIED</a:t>
            </a: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400" b="1" dirty="0" smtClean="0"/>
              <a:t> The IRQ here is:  Before applying ___________, do you attend high school?</a:t>
            </a:r>
          </a:p>
          <a:p>
            <a:pPr>
              <a:buFont typeface="Arial" pitchFamily="34" charset="0"/>
              <a:buChar char="•"/>
            </a:pPr>
            <a:endParaRPr lang="en-US" sz="1400" b="1" dirty="0" smtClean="0"/>
          </a:p>
          <a:p>
            <a:pPr>
              <a:buFont typeface="Arial" pitchFamily="34" charset="0"/>
              <a:buChar char="•"/>
            </a:pPr>
            <a:r>
              <a:rPr lang="en-US" sz="1400" b="1" dirty="0" smtClean="0">
                <a:solidFill>
                  <a:srgbClr val="0000CC"/>
                </a:solidFill>
              </a:rPr>
              <a:t> What do you see that appears abnormal?</a:t>
            </a:r>
            <a:endParaRPr lang="en-US" sz="1400" b="1" dirty="0">
              <a:solidFill>
                <a:srgbClr val="0000CC"/>
              </a:solidFill>
            </a:endParaRPr>
          </a:p>
        </p:txBody>
      </p:sp>
      <p:sp>
        <p:nvSpPr>
          <p:cNvPr id="4" name="Header Placeholder 3"/>
          <p:cNvSpPr>
            <a:spLocks noGrp="1"/>
          </p:cNvSpPr>
          <p:nvPr>
            <p:ph type="hdr" sz="quarter" idx="10"/>
          </p:nvPr>
        </p:nvSpPr>
        <p:spPr/>
        <p:txBody>
          <a:bodyPr/>
          <a:lstStyle/>
          <a:p>
            <a:r>
              <a:rPr lang="en-US" dirty="0" smtClean="0"/>
              <a:t>UNCLASSIFIED</a:t>
            </a:r>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p>
            <a:fld id="{C78970A8-8273-440C-B6CF-A80DC95B2B75}"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400" b="1" dirty="0" smtClean="0"/>
              <a:t> The first question (Q5) is:  Before moving to California, did you ever possess a New York drivers licence?</a:t>
            </a:r>
          </a:p>
          <a:p>
            <a:pPr>
              <a:buFont typeface="Arial" pitchFamily="34" charset="0"/>
              <a:buChar char="•"/>
            </a:pPr>
            <a:endParaRPr lang="en-US" sz="1400" b="1" dirty="0" smtClean="0"/>
          </a:p>
          <a:p>
            <a:pPr>
              <a:buFont typeface="Arial" pitchFamily="34" charset="0"/>
              <a:buChar char="•"/>
            </a:pPr>
            <a:r>
              <a:rPr lang="en-US" sz="1400" b="1" dirty="0" smtClean="0">
                <a:solidFill>
                  <a:srgbClr val="0000CC"/>
                </a:solidFill>
              </a:rPr>
              <a:t> What do you see that is abnormal?</a:t>
            </a:r>
            <a:endParaRPr lang="en-US" sz="1400" b="1" dirty="0">
              <a:solidFill>
                <a:srgbClr val="0000CC"/>
              </a:solidFill>
            </a:endParaRPr>
          </a:p>
        </p:txBody>
      </p:sp>
      <p:sp>
        <p:nvSpPr>
          <p:cNvPr id="4" name="Header Placeholder 3"/>
          <p:cNvSpPr>
            <a:spLocks noGrp="1"/>
          </p:cNvSpPr>
          <p:nvPr>
            <p:ph type="hdr" sz="quarter" idx="10"/>
          </p:nvPr>
        </p:nvSpPr>
        <p:spPr/>
        <p:txBody>
          <a:bodyPr/>
          <a:lstStyle/>
          <a:p>
            <a:r>
              <a:rPr lang="en-US" dirty="0" smtClean="0"/>
              <a:t>UNCLASSIFIED</a:t>
            </a:r>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p>
            <a:fld id="{C78970A8-8273-440C-B6CF-A80DC95B2B75}"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400" b="1" dirty="0" smtClean="0"/>
              <a:t> Examinee’s know the purpose of the sensor pad – make it clear that you can pick up movements</a:t>
            </a:r>
          </a:p>
          <a:p>
            <a:pPr>
              <a:buFont typeface="Arial" pitchFamily="34" charset="0"/>
              <a:buChar char="•"/>
            </a:pPr>
            <a:endParaRPr lang="en-US" sz="1400" b="1" dirty="0" smtClean="0"/>
          </a:p>
          <a:p>
            <a:pPr>
              <a:buFont typeface="Arial" pitchFamily="34" charset="0"/>
              <a:buChar char="•"/>
            </a:pPr>
            <a:r>
              <a:rPr lang="en-US" sz="1400" b="1" dirty="0" smtClean="0">
                <a:solidFill>
                  <a:srgbClr val="0000CC"/>
                </a:solidFill>
              </a:rPr>
              <a:t> If they are going to do CM this will often push the CM to mental CM, tongue bites, or both – GREAT!</a:t>
            </a:r>
          </a:p>
          <a:p>
            <a:pPr>
              <a:buFont typeface="Arial" pitchFamily="34" charset="0"/>
              <a:buChar char="•"/>
            </a:pPr>
            <a:endParaRPr lang="en-US" sz="1400" b="1" dirty="0" smtClean="0">
              <a:solidFill>
                <a:srgbClr val="0000CC"/>
              </a:solidFill>
            </a:endParaRPr>
          </a:p>
          <a:p>
            <a:pPr>
              <a:buFont typeface="Arial" pitchFamily="34" charset="0"/>
              <a:buChar char="•"/>
            </a:pPr>
            <a:r>
              <a:rPr lang="en-US" sz="1400" b="1" dirty="0" smtClean="0"/>
              <a:t> Most CM will take place during the question onset or right after the answer</a:t>
            </a:r>
          </a:p>
          <a:p>
            <a:pPr>
              <a:buFont typeface="Arial" pitchFamily="34" charset="0"/>
              <a:buChar char="•"/>
            </a:pPr>
            <a:endParaRPr lang="en-US" sz="1400" b="1" dirty="0" smtClean="0"/>
          </a:p>
          <a:p>
            <a:pPr lvl="1">
              <a:buFont typeface="Arial" pitchFamily="34" charset="0"/>
              <a:buChar char="•"/>
            </a:pPr>
            <a:r>
              <a:rPr lang="en-US" sz="1400" b="1" dirty="0" smtClean="0">
                <a:solidFill>
                  <a:srgbClr val="0000CC"/>
                </a:solidFill>
              </a:rPr>
              <a:t> Look at examinee’s body, jaw line, arms, legs, and feet</a:t>
            </a:r>
          </a:p>
          <a:p>
            <a:pPr lvl="1">
              <a:buFont typeface="Arial" pitchFamily="34" charset="0"/>
              <a:buChar char="•"/>
            </a:pPr>
            <a:endParaRPr lang="en-US" sz="1400" b="1" dirty="0" smtClean="0">
              <a:solidFill>
                <a:srgbClr val="0000CC"/>
              </a:solidFill>
            </a:endParaRPr>
          </a:p>
          <a:p>
            <a:pPr lvl="1">
              <a:buFont typeface="Arial" pitchFamily="34" charset="0"/>
              <a:buChar char="•"/>
            </a:pPr>
            <a:r>
              <a:rPr lang="en-US" sz="1400" b="1" dirty="0" smtClean="0">
                <a:solidFill>
                  <a:srgbClr val="0000CC"/>
                </a:solidFill>
              </a:rPr>
              <a:t> If you see movement give a MI followed by an IRQ</a:t>
            </a:r>
          </a:p>
          <a:p>
            <a:pPr lvl="1">
              <a:buFont typeface="Arial" pitchFamily="34" charset="0"/>
              <a:buChar char="•"/>
            </a:pPr>
            <a:endParaRPr lang="en-US" sz="1400" b="1" dirty="0" smtClean="0">
              <a:solidFill>
                <a:srgbClr val="0000CC"/>
              </a:solidFill>
            </a:endParaRPr>
          </a:p>
          <a:p>
            <a:pPr lvl="1">
              <a:buFont typeface="Arial" pitchFamily="34" charset="0"/>
              <a:buChar char="•"/>
            </a:pPr>
            <a:r>
              <a:rPr lang="en-US" sz="1400" b="1" dirty="0" smtClean="0">
                <a:solidFill>
                  <a:srgbClr val="0000CC"/>
                </a:solidFill>
              </a:rPr>
              <a:t> The type of exam may determine the approach to take</a:t>
            </a:r>
          </a:p>
          <a:p>
            <a:pPr lvl="1">
              <a:buFont typeface="Arial" pitchFamily="34" charset="0"/>
              <a:buChar char="•"/>
            </a:pPr>
            <a:endParaRPr lang="en-US" sz="1400" b="1" dirty="0" smtClean="0">
              <a:solidFill>
                <a:srgbClr val="0000CC"/>
              </a:solidFill>
            </a:endParaRPr>
          </a:p>
          <a:p>
            <a:pPr lvl="1">
              <a:buFont typeface="Arial" pitchFamily="34" charset="0"/>
              <a:buChar char="•"/>
            </a:pPr>
            <a:r>
              <a:rPr lang="en-US" sz="1400" b="1" dirty="0" smtClean="0">
                <a:solidFill>
                  <a:srgbClr val="0000CC"/>
                </a:solidFill>
              </a:rPr>
              <a:t> Approaches will be discussed in the classified CM course</a:t>
            </a:r>
            <a:endParaRPr lang="en-US" sz="1400" b="1" dirty="0">
              <a:solidFill>
                <a:srgbClr val="0000CC"/>
              </a:solidFill>
            </a:endParaRPr>
          </a:p>
        </p:txBody>
      </p:sp>
      <p:sp>
        <p:nvSpPr>
          <p:cNvPr id="4" name="Header Placeholder 3"/>
          <p:cNvSpPr>
            <a:spLocks noGrp="1"/>
          </p:cNvSpPr>
          <p:nvPr>
            <p:ph type="hdr" sz="quarter" idx="10"/>
          </p:nvPr>
        </p:nvSpPr>
        <p:spPr/>
        <p:txBody>
          <a:bodyPr/>
          <a:lstStyle/>
          <a:p>
            <a:r>
              <a:rPr lang="en-US" dirty="0" smtClean="0"/>
              <a:t>UNCLASSIFIED</a:t>
            </a:r>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p>
            <a:fld id="{C78970A8-8273-440C-B6CF-A80DC95B2B75}"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sz="1400" b="1" dirty="0" smtClean="0"/>
              <a:t> </a:t>
            </a:r>
            <a:r>
              <a:rPr lang="en-US" sz="1400" b="1" dirty="0" smtClean="0">
                <a:solidFill>
                  <a:srgbClr val="0000CC"/>
                </a:solidFill>
              </a:rPr>
              <a:t>ACQT</a:t>
            </a:r>
            <a:r>
              <a:rPr lang="en-US" sz="1400" b="1" dirty="0" smtClean="0"/>
              <a:t> – 2 approaches when key is attacked – (1) “I see very little response at the question you lied about, but I now have everything balanced to your physiology, we should have no problems today”, (2) “You made a commitment to me that you would not perform CM, yet you did during this test – If you continue to perform CM it is going to be a very long and unpleasant day for the both of us – stop the manipulations now!”  [</a:t>
            </a:r>
            <a:r>
              <a:rPr lang="en-US" sz="1400" b="1" dirty="0" smtClean="0">
                <a:solidFill>
                  <a:srgbClr val="0000CC"/>
                </a:solidFill>
              </a:rPr>
              <a:t>Obviously other comments can be made</a:t>
            </a:r>
            <a:r>
              <a:rPr lang="en-US" sz="1400" b="1" dirty="0" smtClean="0"/>
              <a:t>]</a:t>
            </a:r>
          </a:p>
          <a:p>
            <a:pPr>
              <a:buFont typeface="Arial" pitchFamily="34" charset="0"/>
              <a:buChar char="•"/>
            </a:pPr>
            <a:endParaRPr lang="en-US" sz="1400" b="1" dirty="0" smtClean="0"/>
          </a:p>
          <a:p>
            <a:pPr>
              <a:buFont typeface="Arial" pitchFamily="34" charset="0"/>
              <a:buChar char="•"/>
            </a:pPr>
            <a:r>
              <a:rPr lang="en-US" sz="1400" b="1" dirty="0" smtClean="0">
                <a:solidFill>
                  <a:srgbClr val="0000CC"/>
                </a:solidFill>
              </a:rPr>
              <a:t> Direction and Control</a:t>
            </a:r>
            <a:r>
              <a:rPr lang="en-US" sz="1400" b="1" dirty="0" smtClean="0"/>
              <a:t> – Remind examinee to follow your instructions; adjust the CM cushion as outlined earlier; Give MI if observed; if examinee’s eyes close during the test tell examinee to open eyes then follow with a time barred IRQ</a:t>
            </a:r>
          </a:p>
          <a:p>
            <a:pPr>
              <a:buFont typeface="Arial" pitchFamily="34" charset="0"/>
              <a:buChar char="•"/>
            </a:pPr>
            <a:endParaRPr lang="en-US" sz="1400" b="1" dirty="0" smtClean="0">
              <a:solidFill>
                <a:srgbClr val="0000CC"/>
              </a:solidFill>
            </a:endParaRPr>
          </a:p>
          <a:p>
            <a:pPr>
              <a:buFont typeface="Arial" pitchFamily="34" charset="0"/>
              <a:buChar char="•"/>
            </a:pPr>
            <a:r>
              <a:rPr lang="en-US" sz="1400" b="1" dirty="0" smtClean="0">
                <a:solidFill>
                  <a:srgbClr val="0000CC"/>
                </a:solidFill>
              </a:rPr>
              <a:t> IRQ – Pattern Avoidance</a:t>
            </a:r>
            <a:r>
              <a:rPr lang="en-US" sz="1400" b="1" dirty="0" smtClean="0"/>
              <a:t> – Ask an IRQ after a CQ or RQ then 10 or 15 seconds later follow with the next CQ or RQ.</a:t>
            </a:r>
          </a:p>
          <a:p>
            <a:pPr>
              <a:buFont typeface="Arial" pitchFamily="34" charset="0"/>
              <a:buChar char="•"/>
            </a:pPr>
            <a:endParaRPr lang="en-US" sz="1400" b="1" dirty="0" smtClean="0">
              <a:solidFill>
                <a:srgbClr val="0000CC"/>
              </a:solidFill>
            </a:endParaRPr>
          </a:p>
          <a:p>
            <a:pPr>
              <a:buFont typeface="Arial" pitchFamily="34" charset="0"/>
              <a:buChar char="•"/>
            </a:pPr>
            <a:r>
              <a:rPr lang="en-US" sz="1400" b="1" dirty="0" smtClean="0">
                <a:solidFill>
                  <a:srgbClr val="0000CC"/>
                </a:solidFill>
              </a:rPr>
              <a:t> Strategically place time barred IRQ</a:t>
            </a:r>
            <a:r>
              <a:rPr lang="en-US" sz="1400" b="1" dirty="0" smtClean="0"/>
              <a:t> – If CMs are suspected</a:t>
            </a:r>
          </a:p>
          <a:p>
            <a:pPr>
              <a:buFont typeface="Arial" pitchFamily="34" charset="0"/>
              <a:buChar char="•"/>
            </a:pPr>
            <a:endParaRPr lang="en-US" sz="1400" b="1" dirty="0" smtClean="0">
              <a:solidFill>
                <a:srgbClr val="0000CC"/>
              </a:solidFill>
            </a:endParaRPr>
          </a:p>
          <a:p>
            <a:pPr>
              <a:buFont typeface="Arial" pitchFamily="34" charset="0"/>
              <a:buChar char="•"/>
            </a:pPr>
            <a:r>
              <a:rPr lang="en-US" sz="1400" b="1" dirty="0" smtClean="0">
                <a:solidFill>
                  <a:srgbClr val="0000CC"/>
                </a:solidFill>
              </a:rPr>
              <a:t> Repeat IRQ  or CQ</a:t>
            </a:r>
            <a:r>
              <a:rPr lang="en-US" sz="1400" b="1" dirty="0" smtClean="0"/>
              <a:t> – after last question on test if CMs suspected</a:t>
            </a:r>
            <a:endParaRPr lang="en-US" sz="1400" b="1" dirty="0" smtClean="0">
              <a:solidFill>
                <a:srgbClr val="0000CC"/>
              </a:solidFill>
            </a:endParaRPr>
          </a:p>
          <a:p>
            <a:pPr>
              <a:buFont typeface="Arial" pitchFamily="34" charset="0"/>
              <a:buChar char="•"/>
            </a:pPr>
            <a:endParaRPr lang="en-US" sz="1400" b="1" dirty="0" smtClean="0"/>
          </a:p>
          <a:p>
            <a:pPr>
              <a:buFont typeface="Arial" pitchFamily="34" charset="0"/>
              <a:buChar char="•"/>
            </a:pPr>
            <a:endParaRPr lang="en-US" sz="1400" b="1" dirty="0"/>
          </a:p>
        </p:txBody>
      </p:sp>
      <p:sp>
        <p:nvSpPr>
          <p:cNvPr id="4" name="Header Placeholder 3"/>
          <p:cNvSpPr>
            <a:spLocks noGrp="1"/>
          </p:cNvSpPr>
          <p:nvPr>
            <p:ph type="hdr" sz="quarter" idx="10"/>
          </p:nvPr>
        </p:nvSpPr>
        <p:spPr/>
        <p:txBody>
          <a:bodyPr/>
          <a:lstStyle/>
          <a:p>
            <a:r>
              <a:rPr lang="en-US" dirty="0" smtClean="0"/>
              <a:t>UNCLASSIFIED</a:t>
            </a:r>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p>
            <a:fld id="{C78970A8-8273-440C-B6CF-A80DC95B2B75}"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400" b="1" dirty="0" smtClean="0"/>
              <a:t> Specialized techniques – Some agencies may prohibit certain tests, so check with your agency before attempting some of these techniques.</a:t>
            </a:r>
          </a:p>
          <a:p>
            <a:pPr>
              <a:buFont typeface="Arial" pitchFamily="34" charset="0"/>
              <a:buChar char="•"/>
            </a:pPr>
            <a:endParaRPr lang="en-US" sz="1400" b="1" dirty="0" smtClean="0"/>
          </a:p>
          <a:p>
            <a:pPr>
              <a:buFont typeface="Arial" pitchFamily="34" charset="0"/>
              <a:buChar char="•"/>
            </a:pPr>
            <a:r>
              <a:rPr lang="en-US" sz="1400" b="1" dirty="0" smtClean="0">
                <a:solidFill>
                  <a:srgbClr val="0000CC"/>
                </a:solidFill>
              </a:rPr>
              <a:t> Repeat last word test</a:t>
            </a:r>
            <a:r>
              <a:rPr lang="en-US" sz="1400" b="1" dirty="0" smtClean="0"/>
              <a:t> – If CM are suspected this is an exam that will increase cognitive load making CM more difficult [Explain]</a:t>
            </a:r>
          </a:p>
          <a:p>
            <a:pPr>
              <a:buFont typeface="Arial" pitchFamily="34" charset="0"/>
              <a:buChar char="•"/>
            </a:pPr>
            <a:endParaRPr lang="en-US" sz="1400" b="1" dirty="0" smtClean="0">
              <a:solidFill>
                <a:srgbClr val="0000CC"/>
              </a:solidFill>
            </a:endParaRPr>
          </a:p>
          <a:p>
            <a:pPr>
              <a:buFont typeface="Arial" pitchFamily="34" charset="0"/>
              <a:buChar char="•"/>
            </a:pPr>
            <a:r>
              <a:rPr lang="en-US" sz="1400" b="1" dirty="0" smtClean="0">
                <a:solidFill>
                  <a:srgbClr val="0000CC"/>
                </a:solidFill>
              </a:rPr>
              <a:t> Yes test</a:t>
            </a:r>
            <a:r>
              <a:rPr lang="en-US" sz="1400" b="1" dirty="0" smtClean="0"/>
              <a:t> – Identified in TLBTLD – still a method to consider to validate CM activity [Explain]</a:t>
            </a:r>
          </a:p>
          <a:p>
            <a:pPr>
              <a:buFont typeface="Arial" pitchFamily="34" charset="0"/>
              <a:buChar char="•"/>
            </a:pPr>
            <a:endParaRPr lang="en-US" sz="1400" b="1" dirty="0" smtClean="0">
              <a:solidFill>
                <a:srgbClr val="0000CC"/>
              </a:solidFill>
            </a:endParaRPr>
          </a:p>
          <a:p>
            <a:pPr>
              <a:buFont typeface="Arial" pitchFamily="34" charset="0"/>
              <a:buChar char="•"/>
            </a:pPr>
            <a:r>
              <a:rPr lang="en-US" sz="1400" b="1" dirty="0" smtClean="0">
                <a:solidFill>
                  <a:srgbClr val="0000CC"/>
                </a:solidFill>
              </a:rPr>
              <a:t> Silent answer test</a:t>
            </a:r>
            <a:r>
              <a:rPr lang="en-US" sz="1400" b="1" dirty="0" smtClean="0"/>
              <a:t> – A test that is often abused.  Used for one chart to see if erratic physiology is normal or abnormal;  also used when examinee SN or DB before answering every question. [Explain]</a:t>
            </a:r>
          </a:p>
          <a:p>
            <a:pPr>
              <a:buFont typeface="Arial" pitchFamily="34" charset="0"/>
              <a:buChar char="•"/>
            </a:pPr>
            <a:endParaRPr lang="en-US" sz="1400" b="1" dirty="0" smtClean="0">
              <a:solidFill>
                <a:srgbClr val="0000CC"/>
              </a:solidFill>
            </a:endParaRPr>
          </a:p>
          <a:p>
            <a:pPr>
              <a:buFont typeface="Arial" pitchFamily="34" charset="0"/>
              <a:buChar char="•"/>
            </a:pPr>
            <a:r>
              <a:rPr lang="en-US" sz="1400" b="1" dirty="0" smtClean="0">
                <a:solidFill>
                  <a:srgbClr val="0000CC"/>
                </a:solidFill>
              </a:rPr>
              <a:t> CM test</a:t>
            </a:r>
            <a:r>
              <a:rPr lang="en-US" sz="1400" b="1" dirty="0" smtClean="0"/>
              <a:t> – Explain when and why this might be considered.  Give examples.</a:t>
            </a:r>
            <a:endParaRPr lang="en-US" sz="1400" b="1" dirty="0">
              <a:solidFill>
                <a:srgbClr val="0000CC"/>
              </a:solidFill>
            </a:endParaRPr>
          </a:p>
        </p:txBody>
      </p:sp>
      <p:sp>
        <p:nvSpPr>
          <p:cNvPr id="4" name="Header Placeholder 3"/>
          <p:cNvSpPr>
            <a:spLocks noGrp="1"/>
          </p:cNvSpPr>
          <p:nvPr>
            <p:ph type="hdr" sz="quarter" idx="10"/>
          </p:nvPr>
        </p:nvSpPr>
        <p:spPr/>
        <p:txBody>
          <a:bodyPr/>
          <a:lstStyle/>
          <a:p>
            <a:r>
              <a:rPr lang="en-US" dirty="0" smtClean="0"/>
              <a:t>UNCLASSIFIED</a:t>
            </a:r>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p>
            <a:fld id="{C78970A8-8273-440C-B6CF-A80DC95B2B75}"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400" b="1" dirty="0" smtClean="0"/>
              <a:t> No – If the examinee’s total focus is on the CM, and the examiner does not use proper operations a RQ can appear to have very little response.</a:t>
            </a:r>
          </a:p>
          <a:p>
            <a:pPr>
              <a:buFont typeface="Arial" pitchFamily="34" charset="0"/>
              <a:buChar char="•"/>
            </a:pPr>
            <a:endParaRPr lang="en-US" sz="1400" b="1" dirty="0" smtClean="0"/>
          </a:p>
          <a:p>
            <a:pPr>
              <a:buFont typeface="Arial" pitchFamily="34" charset="0"/>
              <a:buChar char="•"/>
            </a:pPr>
            <a:r>
              <a:rPr lang="en-US" sz="1400" b="1" dirty="0" smtClean="0"/>
              <a:t> See the next slide as an example:</a:t>
            </a:r>
            <a:endParaRPr lang="en-US" sz="1400" b="1" dirty="0"/>
          </a:p>
        </p:txBody>
      </p:sp>
      <p:sp>
        <p:nvSpPr>
          <p:cNvPr id="4" name="Header Placeholder 3"/>
          <p:cNvSpPr>
            <a:spLocks noGrp="1"/>
          </p:cNvSpPr>
          <p:nvPr>
            <p:ph type="hdr" sz="quarter" idx="10"/>
          </p:nvPr>
        </p:nvSpPr>
        <p:spPr/>
        <p:txBody>
          <a:bodyPr/>
          <a:lstStyle/>
          <a:p>
            <a:r>
              <a:rPr lang="en-US" dirty="0" smtClean="0"/>
              <a:t>UNCLASSIFIED</a:t>
            </a:r>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p>
            <a:fld id="{C78970A8-8273-440C-B6CF-A80DC95B2B75}"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400" b="1" dirty="0" smtClean="0"/>
              <a:t> Examinee is continuing to respond at C3 after 30 seconds – an IRQ should have been asked to bring examinee back to homeostasis.</a:t>
            </a:r>
          </a:p>
          <a:p>
            <a:pPr>
              <a:buFont typeface="Arial" pitchFamily="34" charset="0"/>
              <a:buChar char="•"/>
            </a:pPr>
            <a:endParaRPr lang="en-US" sz="1400" b="1" dirty="0" smtClean="0"/>
          </a:p>
          <a:p>
            <a:pPr lvl="1">
              <a:buFont typeface="Arial" pitchFamily="34" charset="0"/>
              <a:buChar char="•"/>
            </a:pPr>
            <a:r>
              <a:rPr lang="en-US" sz="1400" b="1" dirty="0" smtClean="0"/>
              <a:t> If the examiner had done so, R4 would have had a significant response.</a:t>
            </a:r>
          </a:p>
          <a:p>
            <a:pPr lvl="1">
              <a:buFont typeface="Arial" pitchFamily="34" charset="0"/>
              <a:buChar char="•"/>
            </a:pPr>
            <a:endParaRPr lang="en-US" sz="1400" b="1" dirty="0" smtClean="0"/>
          </a:p>
          <a:p>
            <a:pPr>
              <a:buFont typeface="Arial" pitchFamily="34" charset="0"/>
              <a:buChar char="•"/>
            </a:pPr>
            <a:r>
              <a:rPr lang="en-US" sz="1400" b="1" dirty="0" smtClean="0"/>
              <a:t> Examinee admitted to controlling his breathing and flexing muscles.  He did so to hide both unreported criminal activity and drug use.</a:t>
            </a:r>
          </a:p>
          <a:p>
            <a:pPr>
              <a:buFont typeface="Arial" pitchFamily="34" charset="0"/>
              <a:buChar char="•"/>
            </a:pPr>
            <a:endParaRPr lang="en-US" sz="1400" b="1" dirty="0" smtClean="0"/>
          </a:p>
          <a:p>
            <a:pPr>
              <a:buFont typeface="Arial" pitchFamily="34" charset="0"/>
              <a:buChar char="•"/>
            </a:pPr>
            <a:r>
              <a:rPr lang="en-US" sz="1400" b="1" dirty="0" smtClean="0">
                <a:solidFill>
                  <a:srgbClr val="0000CC"/>
                </a:solidFill>
              </a:rPr>
              <a:t> What do you see in the tracings that appear abnormal for the second series of a screening exam?</a:t>
            </a:r>
            <a:endParaRPr lang="en-US" sz="1400" b="1" dirty="0">
              <a:solidFill>
                <a:srgbClr val="0000CC"/>
              </a:solidFill>
            </a:endParaRPr>
          </a:p>
        </p:txBody>
      </p:sp>
      <p:sp>
        <p:nvSpPr>
          <p:cNvPr id="4" name="Header Placeholder 3"/>
          <p:cNvSpPr>
            <a:spLocks noGrp="1"/>
          </p:cNvSpPr>
          <p:nvPr>
            <p:ph type="hdr" sz="quarter" idx="10"/>
          </p:nvPr>
        </p:nvSpPr>
        <p:spPr/>
        <p:txBody>
          <a:bodyPr/>
          <a:lstStyle/>
          <a:p>
            <a:r>
              <a:rPr lang="en-US" dirty="0" smtClean="0"/>
              <a:t>UNCLASSIFIED</a:t>
            </a:r>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p>
            <a:fld id="{C78970A8-8273-440C-B6CF-A80DC95B2B75}"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400" b="1" dirty="0" smtClean="0"/>
              <a:t> </a:t>
            </a:r>
            <a:r>
              <a:rPr lang="en-US" sz="1400" b="1" dirty="0" smtClean="0">
                <a:solidFill>
                  <a:srgbClr val="0000CC"/>
                </a:solidFill>
              </a:rPr>
              <a:t>Be confident – </a:t>
            </a:r>
            <a:r>
              <a:rPr lang="en-US" sz="1400" b="1" dirty="0" smtClean="0"/>
              <a:t>When discussing CM activity during the pretest</a:t>
            </a:r>
          </a:p>
          <a:p>
            <a:pPr>
              <a:buFont typeface="Arial" pitchFamily="34" charset="0"/>
              <a:buChar char="•"/>
            </a:pPr>
            <a:endParaRPr lang="en-US" sz="1400" b="1" dirty="0" smtClean="0"/>
          </a:p>
          <a:p>
            <a:pPr>
              <a:buFont typeface="Arial" pitchFamily="34" charset="0"/>
              <a:buChar char="•"/>
            </a:pPr>
            <a:r>
              <a:rPr lang="en-US" sz="1400" b="1" dirty="0" smtClean="0">
                <a:solidFill>
                  <a:srgbClr val="0000CC"/>
                </a:solidFill>
              </a:rPr>
              <a:t> Be observant - </a:t>
            </a:r>
            <a:r>
              <a:rPr lang="en-US" sz="1400" b="1" dirty="0" smtClean="0"/>
              <a:t>If you see CM activity – take action</a:t>
            </a:r>
          </a:p>
          <a:p>
            <a:pPr>
              <a:buFont typeface="Arial" pitchFamily="34" charset="0"/>
              <a:buChar char="•"/>
            </a:pPr>
            <a:endParaRPr lang="en-US" sz="1400" b="1" dirty="0" smtClean="0">
              <a:solidFill>
                <a:srgbClr val="0000CC"/>
              </a:solidFill>
            </a:endParaRPr>
          </a:p>
          <a:p>
            <a:pPr>
              <a:buFont typeface="Arial" pitchFamily="34" charset="0"/>
              <a:buChar char="•"/>
            </a:pPr>
            <a:r>
              <a:rPr lang="en-US" sz="1400" b="1" dirty="0" smtClean="0">
                <a:solidFill>
                  <a:srgbClr val="0000CC"/>
                </a:solidFill>
              </a:rPr>
              <a:t> Be critical - </a:t>
            </a:r>
            <a:r>
              <a:rPr lang="en-US" sz="1400" b="1" dirty="0" smtClean="0"/>
              <a:t>If you choose to continue testing after CM attempts question every anomaly</a:t>
            </a:r>
          </a:p>
          <a:p>
            <a:pPr>
              <a:buFont typeface="Arial" pitchFamily="34" charset="0"/>
              <a:buChar char="•"/>
            </a:pPr>
            <a:endParaRPr lang="en-US" sz="1400" b="1" dirty="0" smtClean="0">
              <a:solidFill>
                <a:srgbClr val="0000CC"/>
              </a:solidFill>
            </a:endParaRPr>
          </a:p>
          <a:p>
            <a:pPr>
              <a:buFont typeface="Arial" pitchFamily="34" charset="0"/>
              <a:buChar char="•"/>
            </a:pPr>
            <a:r>
              <a:rPr lang="en-US" sz="1400" b="1" dirty="0" smtClean="0">
                <a:solidFill>
                  <a:srgbClr val="0000CC"/>
                </a:solidFill>
              </a:rPr>
              <a:t> Be conservative - </a:t>
            </a:r>
            <a:r>
              <a:rPr lang="en-US" sz="1400" b="1" dirty="0" smtClean="0"/>
              <a:t>This is in both global and numeric evaluations</a:t>
            </a:r>
          </a:p>
          <a:p>
            <a:pPr>
              <a:buFont typeface="Arial" pitchFamily="34" charset="0"/>
              <a:buChar char="•"/>
            </a:pPr>
            <a:endParaRPr lang="en-US" sz="1400" b="1" dirty="0" smtClean="0">
              <a:solidFill>
                <a:srgbClr val="0000CC"/>
              </a:solidFill>
            </a:endParaRPr>
          </a:p>
          <a:p>
            <a:pPr>
              <a:buFont typeface="Arial" pitchFamily="34" charset="0"/>
              <a:buChar char="•"/>
            </a:pPr>
            <a:r>
              <a:rPr lang="en-US" sz="1400" b="1" dirty="0" smtClean="0">
                <a:solidFill>
                  <a:srgbClr val="0000CC"/>
                </a:solidFill>
              </a:rPr>
              <a:t> Be an expert - </a:t>
            </a:r>
            <a:r>
              <a:rPr lang="en-US" sz="1400" b="1" dirty="0" smtClean="0"/>
              <a:t>If the examinee performs CM hard enough to affect the test data – the CM activity will leave a marker – learn what the markers are and trust what you see</a:t>
            </a:r>
            <a:endParaRPr lang="en-US" sz="1400" b="1" dirty="0">
              <a:solidFill>
                <a:srgbClr val="0000CC"/>
              </a:solidFill>
            </a:endParaRPr>
          </a:p>
        </p:txBody>
      </p:sp>
      <p:sp>
        <p:nvSpPr>
          <p:cNvPr id="4" name="Header Placeholder 3"/>
          <p:cNvSpPr>
            <a:spLocks noGrp="1"/>
          </p:cNvSpPr>
          <p:nvPr>
            <p:ph type="hdr" sz="quarter" idx="10"/>
          </p:nvPr>
        </p:nvSpPr>
        <p:spPr/>
        <p:txBody>
          <a:bodyPr/>
          <a:lstStyle/>
          <a:p>
            <a:r>
              <a:rPr lang="en-US" dirty="0" smtClean="0"/>
              <a:t>UNCLASSIFIED</a:t>
            </a:r>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p>
            <a:fld id="{C78970A8-8273-440C-B6CF-A80DC95B2B75}" type="slidenum">
              <a:rPr lang="en-US" smtClean="0"/>
              <a:pPr/>
              <a:t>17</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400" b="1" dirty="0">
                <a:solidFill>
                  <a:srgbClr val="0000CC"/>
                </a:solidFill>
              </a:rPr>
              <a:t> </a:t>
            </a:r>
            <a:r>
              <a:rPr lang="en-US" sz="1400" b="1" dirty="0" smtClean="0">
                <a:solidFill>
                  <a:srgbClr val="0000CC"/>
                </a:solidFill>
              </a:rPr>
              <a:t>Anti-CM</a:t>
            </a:r>
            <a:r>
              <a:rPr lang="en-US" sz="1400" b="1" dirty="0" smtClean="0"/>
              <a:t> – The word </a:t>
            </a:r>
            <a:r>
              <a:rPr lang="en-US" sz="1400" b="1" i="1" u="sng" dirty="0" smtClean="0"/>
              <a:t>proactive</a:t>
            </a:r>
            <a:r>
              <a:rPr lang="en-US" sz="1400" b="1" u="sng" dirty="0" smtClean="0"/>
              <a:t> </a:t>
            </a:r>
            <a:r>
              <a:rPr lang="en-US" sz="1400" b="1" dirty="0" smtClean="0"/>
              <a:t>can be attributed to Lynn Marcy in his 1995 paper on </a:t>
            </a:r>
            <a:r>
              <a:rPr lang="en-US" sz="1400" b="1" i="1" dirty="0" smtClean="0"/>
              <a:t>Countermeasures</a:t>
            </a:r>
            <a:r>
              <a:rPr lang="en-US" sz="1400" b="1" dirty="0" smtClean="0"/>
              <a:t> presented at the 30</a:t>
            </a:r>
            <a:r>
              <a:rPr lang="en-US" sz="1400" b="1" baseline="30000" dirty="0" smtClean="0"/>
              <a:t>th</a:t>
            </a:r>
            <a:r>
              <a:rPr lang="en-US" sz="1400" b="1" dirty="0" smtClean="0"/>
              <a:t> Annual Seminar of the American Polygraph Association at Las Vegas, NV</a:t>
            </a:r>
          </a:p>
          <a:p>
            <a:pPr>
              <a:buFont typeface="Arial" pitchFamily="34" charset="0"/>
              <a:buChar char="•"/>
            </a:pPr>
            <a:endParaRPr lang="en-US" sz="1400" b="1" dirty="0">
              <a:solidFill>
                <a:srgbClr val="0000CC"/>
              </a:solidFill>
            </a:endParaRPr>
          </a:p>
          <a:p>
            <a:pPr lvl="1">
              <a:buFont typeface="Arial" pitchFamily="34" charset="0"/>
              <a:buChar char="•"/>
            </a:pPr>
            <a:r>
              <a:rPr lang="en-US" sz="1400" b="1" dirty="0"/>
              <a:t> </a:t>
            </a:r>
            <a:r>
              <a:rPr lang="en-US" sz="1400" b="1" dirty="0" smtClean="0"/>
              <a:t>These are steps taken to deter CM efforts:  </a:t>
            </a:r>
            <a:r>
              <a:rPr lang="en-US" sz="1400" b="1" dirty="0" smtClean="0">
                <a:solidFill>
                  <a:schemeClr val="accent3">
                    <a:lumMod val="50000"/>
                  </a:schemeClr>
                </a:solidFill>
              </a:rPr>
              <a:t>Pretest instruction against CM and using the motion sensor pad are examples.</a:t>
            </a:r>
            <a:endParaRPr lang="en-US" sz="1400" b="1" dirty="0" smtClean="0"/>
          </a:p>
          <a:p>
            <a:pPr lvl="1">
              <a:buFont typeface="Arial" pitchFamily="34" charset="0"/>
              <a:buChar char="•"/>
            </a:pPr>
            <a:endParaRPr lang="en-US" sz="1400" b="1" dirty="0"/>
          </a:p>
          <a:p>
            <a:pPr>
              <a:buFont typeface="Arial" pitchFamily="34" charset="0"/>
              <a:buChar char="•"/>
            </a:pPr>
            <a:r>
              <a:rPr lang="en-US" sz="1400" b="1" dirty="0">
                <a:solidFill>
                  <a:srgbClr val="0000CC"/>
                </a:solidFill>
              </a:rPr>
              <a:t> </a:t>
            </a:r>
            <a:r>
              <a:rPr lang="en-US" sz="1400" b="1" dirty="0" smtClean="0">
                <a:solidFill>
                  <a:srgbClr val="0000CC"/>
                </a:solidFill>
              </a:rPr>
              <a:t>Counter-CM</a:t>
            </a:r>
            <a:r>
              <a:rPr lang="en-US" sz="1400" b="1" dirty="0" smtClean="0"/>
              <a:t> – The word </a:t>
            </a:r>
            <a:r>
              <a:rPr lang="en-US" sz="1400" b="1" i="1" u="sng" dirty="0" smtClean="0"/>
              <a:t>reactive</a:t>
            </a:r>
            <a:r>
              <a:rPr lang="en-US" sz="1400" b="1" dirty="0" smtClean="0"/>
              <a:t> can be attributed to Marcy, et.al.</a:t>
            </a:r>
          </a:p>
          <a:p>
            <a:pPr>
              <a:buFont typeface="Arial" pitchFamily="34" charset="0"/>
              <a:buChar char="•"/>
            </a:pPr>
            <a:endParaRPr lang="en-US" sz="1400" b="1" dirty="0">
              <a:solidFill>
                <a:srgbClr val="0000CC"/>
              </a:solidFill>
            </a:endParaRPr>
          </a:p>
          <a:p>
            <a:pPr lvl="1">
              <a:buFont typeface="Arial" pitchFamily="34" charset="0"/>
              <a:buChar char="•"/>
            </a:pPr>
            <a:r>
              <a:rPr lang="en-US" sz="1400" b="1" dirty="0" smtClean="0"/>
              <a:t>These reactive steps become an added part of the examiner’s mission – they are techniques used to investigate whether a CM is being used.</a:t>
            </a:r>
          </a:p>
          <a:p>
            <a:pPr lvl="1">
              <a:buFont typeface="Arial" pitchFamily="34" charset="0"/>
              <a:buChar char="•"/>
            </a:pPr>
            <a:endParaRPr lang="en-US" sz="1400" b="1" dirty="0"/>
          </a:p>
          <a:p>
            <a:pPr lvl="1">
              <a:buFont typeface="Arial" pitchFamily="34" charset="0"/>
              <a:buChar char="•"/>
            </a:pPr>
            <a:r>
              <a:rPr lang="en-US" sz="1400" b="1" dirty="0" smtClean="0"/>
              <a:t> </a:t>
            </a:r>
            <a:r>
              <a:rPr lang="en-US" sz="1400" b="1" dirty="0" smtClean="0">
                <a:solidFill>
                  <a:schemeClr val="accent3">
                    <a:lumMod val="50000"/>
                  </a:schemeClr>
                </a:solidFill>
              </a:rPr>
              <a:t>Examples would be the use of the “Yes” test or “Time barring” an Irrelevant question.</a:t>
            </a:r>
          </a:p>
          <a:p>
            <a:pPr lvl="1">
              <a:buFont typeface="Arial" pitchFamily="34" charset="0"/>
              <a:buChar char="•"/>
            </a:pPr>
            <a:endParaRPr lang="en-US" sz="1400" b="1" dirty="0" smtClean="0">
              <a:solidFill>
                <a:schemeClr val="accent3">
                  <a:lumMod val="50000"/>
                </a:schemeClr>
              </a:solidFill>
            </a:endParaRPr>
          </a:p>
          <a:p>
            <a:pPr>
              <a:buFont typeface="Arial" pitchFamily="34" charset="0"/>
              <a:buChar char="•"/>
            </a:pPr>
            <a:r>
              <a:rPr lang="en-US" sz="1400" b="1" dirty="0" smtClean="0"/>
              <a:t> We will discover that there are instances where a anti-CM can be reactive and become a counter-CM  (e.g., Time Barring an IRQ)</a:t>
            </a:r>
            <a:endParaRPr lang="en-US" sz="1400" b="1" dirty="0"/>
          </a:p>
        </p:txBody>
      </p:sp>
      <p:sp>
        <p:nvSpPr>
          <p:cNvPr id="4" name="Slide Number Placeholder 3"/>
          <p:cNvSpPr>
            <a:spLocks noGrp="1"/>
          </p:cNvSpPr>
          <p:nvPr>
            <p:ph type="sldNum" sz="quarter" idx="10"/>
          </p:nvPr>
        </p:nvSpPr>
        <p:spPr/>
        <p:txBody>
          <a:bodyPr/>
          <a:lstStyle/>
          <a:p>
            <a:fld id="{C78970A8-8273-440C-B6CF-A80DC95B2B75}" type="slidenum">
              <a:rPr lang="en-US" smtClean="0"/>
              <a:pPr/>
              <a:t>2</a:t>
            </a:fld>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
        <p:nvSpPr>
          <p:cNvPr id="6" name="Header Placeholder 5"/>
          <p:cNvSpPr>
            <a:spLocks noGrp="1"/>
          </p:cNvSpPr>
          <p:nvPr>
            <p:ph type="hdr" sz="quarter" idx="12"/>
          </p:nvPr>
        </p:nvSpPr>
        <p:spPr/>
        <p:txBody>
          <a:bodyPr/>
          <a:lstStyle/>
          <a:p>
            <a:r>
              <a:rPr lang="en-US" dirty="0" smtClean="0"/>
              <a:t>UNCLASSIFIED</a:t>
            </a:r>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400" b="1" dirty="0" smtClean="0"/>
              <a:t> The writer’s of </a:t>
            </a:r>
            <a:r>
              <a:rPr lang="en-US" sz="1400" b="1" i="1" dirty="0" smtClean="0"/>
              <a:t>TLBTLD</a:t>
            </a:r>
            <a:r>
              <a:rPr lang="en-US" sz="1400" b="1" dirty="0" smtClean="0"/>
              <a:t> do not understand that polygraph examiner’s are looking for conclusive results…not CMs.</a:t>
            </a:r>
          </a:p>
          <a:p>
            <a:pPr>
              <a:buFont typeface="Arial" pitchFamily="34" charset="0"/>
              <a:buChar char="•"/>
            </a:pPr>
            <a:endParaRPr lang="en-US" sz="1400" b="1" dirty="0"/>
          </a:p>
          <a:p>
            <a:pPr>
              <a:buFont typeface="Arial" pitchFamily="34" charset="0"/>
              <a:buChar char="•"/>
            </a:pPr>
            <a:r>
              <a:rPr lang="en-US" sz="1400" b="1" dirty="0" smtClean="0"/>
              <a:t> An anti-CM instruction provides the innocent examinee an opportunity to not use CM.</a:t>
            </a:r>
          </a:p>
          <a:p>
            <a:endParaRPr lang="en-US" sz="1400" b="1" dirty="0" smtClean="0"/>
          </a:p>
          <a:p>
            <a:pPr lvl="1">
              <a:buFont typeface="Arial" pitchFamily="34" charset="0"/>
              <a:buChar char="•"/>
            </a:pPr>
            <a:r>
              <a:rPr lang="en-US" sz="1400" b="1" dirty="0" smtClean="0"/>
              <a:t> </a:t>
            </a:r>
            <a:r>
              <a:rPr lang="en-US" sz="1400" b="1" dirty="0" smtClean="0">
                <a:solidFill>
                  <a:srgbClr val="0000CC"/>
                </a:solidFill>
              </a:rPr>
              <a:t>In any screening examination the polygraph examiner is unbiased and wants to provide every opportunity for a successful exam.</a:t>
            </a:r>
          </a:p>
          <a:p>
            <a:pPr lvl="1"/>
            <a:endParaRPr lang="en-US" sz="1400" b="1" dirty="0" smtClean="0">
              <a:solidFill>
                <a:srgbClr val="0000CC"/>
              </a:solidFill>
            </a:endParaRPr>
          </a:p>
          <a:p>
            <a:pPr lvl="1">
              <a:buFont typeface="Arial" pitchFamily="34" charset="0"/>
              <a:buChar char="•"/>
            </a:pPr>
            <a:r>
              <a:rPr lang="en-US" sz="1400" b="1" dirty="0" smtClean="0">
                <a:solidFill>
                  <a:srgbClr val="0000CC"/>
                </a:solidFill>
              </a:rPr>
              <a:t> Polygraph examiner’s do not want good employees and good applicants to cause themselves trouble by performing CM.</a:t>
            </a:r>
          </a:p>
          <a:p>
            <a:pPr lvl="1">
              <a:buFont typeface="Arial" pitchFamily="34" charset="0"/>
              <a:buChar char="•"/>
            </a:pPr>
            <a:endParaRPr lang="en-US" sz="1400" b="1" dirty="0" smtClean="0">
              <a:solidFill>
                <a:srgbClr val="0000CC"/>
              </a:solidFill>
            </a:endParaRPr>
          </a:p>
          <a:p>
            <a:pPr lvl="1">
              <a:buFont typeface="Arial" pitchFamily="34" charset="0"/>
              <a:buChar char="•"/>
            </a:pPr>
            <a:r>
              <a:rPr lang="en-US" sz="1400" b="1" dirty="0" smtClean="0">
                <a:solidFill>
                  <a:srgbClr val="0000CC"/>
                </a:solidFill>
              </a:rPr>
              <a:t> Anti-polygraph sites want to deliberately muck up the system in their effort to squelch polygraph.  </a:t>
            </a:r>
          </a:p>
          <a:p>
            <a:pPr>
              <a:buFont typeface="Arial" pitchFamily="34" charset="0"/>
              <a:buChar char="•"/>
            </a:pPr>
            <a:endParaRPr lang="en-US" sz="1400" b="1" dirty="0"/>
          </a:p>
          <a:p>
            <a:pPr>
              <a:buFont typeface="Arial" pitchFamily="34" charset="0"/>
              <a:buChar char="•"/>
            </a:pPr>
            <a:r>
              <a:rPr lang="en-US" sz="1400" b="1" dirty="0" smtClean="0"/>
              <a:t> The guilty will most likely attempt CM – </a:t>
            </a:r>
          </a:p>
          <a:p>
            <a:r>
              <a:rPr lang="en-US" sz="1400" b="1" dirty="0" smtClean="0"/>
              <a:t> </a:t>
            </a:r>
            <a:endParaRPr lang="en-US" sz="1400" b="1" dirty="0"/>
          </a:p>
        </p:txBody>
      </p:sp>
      <p:sp>
        <p:nvSpPr>
          <p:cNvPr id="4" name="Header Placeholder 3"/>
          <p:cNvSpPr>
            <a:spLocks noGrp="1"/>
          </p:cNvSpPr>
          <p:nvPr>
            <p:ph type="hdr" sz="quarter" idx="10"/>
          </p:nvPr>
        </p:nvSpPr>
        <p:spPr/>
        <p:txBody>
          <a:bodyPr/>
          <a:lstStyle/>
          <a:p>
            <a:r>
              <a:rPr lang="en-US" dirty="0" smtClean="0"/>
              <a:t>UNCLASSIFIED</a:t>
            </a:r>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p>
            <a:fld id="{C78970A8-8273-440C-B6CF-A80DC95B2B75}"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buFont typeface="Arial" pitchFamily="34" charset="0"/>
              <a:buChar char="•"/>
            </a:pPr>
            <a:r>
              <a:rPr lang="en-US" sz="1400" b="1" dirty="0" smtClean="0"/>
              <a:t> We know from research that approximately 80% of guilty examinee’s will perform some form of CM.</a:t>
            </a:r>
          </a:p>
          <a:p>
            <a:pPr>
              <a:buFont typeface="Arial" pitchFamily="34" charset="0"/>
              <a:buChar char="•"/>
            </a:pPr>
            <a:endParaRPr lang="en-US" sz="1400" b="1" dirty="0"/>
          </a:p>
          <a:p>
            <a:pPr lvl="1">
              <a:buFont typeface="Arial" pitchFamily="34" charset="0"/>
              <a:buChar char="•"/>
            </a:pPr>
            <a:r>
              <a:rPr lang="en-US" sz="1400" b="1" dirty="0" smtClean="0"/>
              <a:t> </a:t>
            </a:r>
            <a:r>
              <a:rPr lang="en-US" sz="1400" b="1" dirty="0" smtClean="0">
                <a:solidFill>
                  <a:srgbClr val="0000CC"/>
                </a:solidFill>
              </a:rPr>
              <a:t>Anti-CM instruction will let these folks know that they should not perform CM, but if they do they will be caught</a:t>
            </a:r>
          </a:p>
          <a:p>
            <a:pPr lvl="1">
              <a:buFont typeface="Arial" pitchFamily="34" charset="0"/>
              <a:buChar char="•"/>
            </a:pPr>
            <a:endParaRPr lang="en-US" sz="1400" b="1" dirty="0" smtClean="0"/>
          </a:p>
          <a:p>
            <a:pPr>
              <a:buFont typeface="Arial" pitchFamily="34" charset="0"/>
              <a:buChar char="•"/>
            </a:pPr>
            <a:r>
              <a:rPr lang="en-US" sz="1400" b="1" dirty="0"/>
              <a:t> </a:t>
            </a:r>
            <a:r>
              <a:rPr lang="en-US" sz="1400" b="1" dirty="0" smtClean="0"/>
              <a:t>We know from research that about 50% of innocent will perform some form of spontaneous CM – usually a relaxing technique such as dissociation or controlled breathing</a:t>
            </a:r>
          </a:p>
          <a:p>
            <a:pPr>
              <a:buFont typeface="Arial" pitchFamily="34" charset="0"/>
              <a:buChar char="•"/>
            </a:pPr>
            <a:endParaRPr lang="en-US" sz="1400" b="1" dirty="0"/>
          </a:p>
          <a:p>
            <a:pPr lvl="1">
              <a:buFont typeface="Arial" pitchFamily="34" charset="0"/>
              <a:buChar char="•"/>
            </a:pPr>
            <a:r>
              <a:rPr lang="en-US" sz="1400" b="1" dirty="0" smtClean="0"/>
              <a:t> </a:t>
            </a:r>
            <a:r>
              <a:rPr lang="en-US" sz="1400" b="1" dirty="0" smtClean="0">
                <a:solidFill>
                  <a:srgbClr val="0000CC"/>
                </a:solidFill>
              </a:rPr>
              <a:t>Anti-CM instruction is designed to stop this behavior – if it does not – it is the examinee’s fault for the long day – not the examiner’s</a:t>
            </a:r>
          </a:p>
          <a:p>
            <a:pPr lvl="1">
              <a:buFont typeface="Arial" pitchFamily="34" charset="0"/>
              <a:buChar char="•"/>
            </a:pPr>
            <a:endParaRPr lang="en-US" sz="1400" b="1" dirty="0">
              <a:solidFill>
                <a:srgbClr val="0000CC"/>
              </a:solidFill>
            </a:endParaRPr>
          </a:p>
          <a:p>
            <a:pPr lvl="1">
              <a:buFont typeface="Arial" pitchFamily="34" charset="0"/>
              <a:buChar char="•"/>
            </a:pPr>
            <a:r>
              <a:rPr lang="en-US" sz="1400" b="1" dirty="0" smtClean="0">
                <a:solidFill>
                  <a:srgbClr val="0000CC"/>
                </a:solidFill>
              </a:rPr>
              <a:t> Particularly for an applicant – they may lose their chance for a job – because they chose to listen to an anti-polygraph site</a:t>
            </a:r>
          </a:p>
          <a:p>
            <a:pPr lvl="1">
              <a:buFont typeface="Arial" pitchFamily="34" charset="0"/>
              <a:buChar char="•"/>
            </a:pPr>
            <a:endParaRPr lang="en-US" sz="1400" b="1" dirty="0" smtClean="0">
              <a:solidFill>
                <a:srgbClr val="0000CC"/>
              </a:solidFill>
            </a:endParaRPr>
          </a:p>
          <a:p>
            <a:pPr>
              <a:buFont typeface="Arial" pitchFamily="34" charset="0"/>
              <a:buChar char="•"/>
            </a:pPr>
            <a:r>
              <a:rPr lang="en-US" sz="1400" b="1" dirty="0" smtClean="0"/>
              <a:t> CM instruction needs to be straight forward – no beating around the bush.</a:t>
            </a:r>
            <a:endParaRPr lang="en-US" sz="1400" b="1" dirty="0"/>
          </a:p>
          <a:p>
            <a:pPr lvl="1">
              <a:buFont typeface="Arial" pitchFamily="34" charset="0"/>
              <a:buChar char="•"/>
            </a:pPr>
            <a:endParaRPr lang="en-US" sz="1400" b="1" dirty="0"/>
          </a:p>
        </p:txBody>
      </p:sp>
      <p:sp>
        <p:nvSpPr>
          <p:cNvPr id="4" name="Header Placeholder 3"/>
          <p:cNvSpPr>
            <a:spLocks noGrp="1"/>
          </p:cNvSpPr>
          <p:nvPr>
            <p:ph type="hdr" sz="quarter" idx="10"/>
          </p:nvPr>
        </p:nvSpPr>
        <p:spPr/>
        <p:txBody>
          <a:bodyPr/>
          <a:lstStyle/>
          <a:p>
            <a:r>
              <a:rPr lang="en-US" dirty="0" smtClean="0"/>
              <a:t>UNCLASSIFIED</a:t>
            </a:r>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p>
            <a:fld id="{C78970A8-8273-440C-B6CF-A80DC95B2B75}"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400" b="1" dirty="0" smtClean="0">
                <a:solidFill>
                  <a:srgbClr val="0000CC"/>
                </a:solidFill>
              </a:rPr>
              <a:t> Be direct</a:t>
            </a:r>
            <a:r>
              <a:rPr lang="en-US" sz="1400" b="1" dirty="0" smtClean="0"/>
              <a:t> – Do not beat around the bush – assume that everyone has Googled the words “polygraph countermeasures”</a:t>
            </a:r>
          </a:p>
          <a:p>
            <a:pPr>
              <a:buFont typeface="Arial" pitchFamily="34" charset="0"/>
              <a:buChar char="•"/>
            </a:pPr>
            <a:endParaRPr lang="en-US" sz="1400" b="1" dirty="0" smtClean="0">
              <a:solidFill>
                <a:srgbClr val="0000CC"/>
              </a:solidFill>
            </a:endParaRPr>
          </a:p>
          <a:p>
            <a:pPr>
              <a:buFont typeface="Arial" pitchFamily="34" charset="0"/>
              <a:buChar char="•"/>
            </a:pPr>
            <a:r>
              <a:rPr lang="en-US" sz="1400" b="1" dirty="0" smtClean="0">
                <a:solidFill>
                  <a:srgbClr val="0000CC"/>
                </a:solidFill>
              </a:rPr>
              <a:t> Provide a clear warning</a:t>
            </a:r>
            <a:r>
              <a:rPr lang="en-US" sz="1400" b="1" dirty="0" smtClean="0"/>
              <a:t> – Tell the examinee what will happen if they are caught doing CM – emphasize that it does not make any difference if they follow the web sites recommendations and refuse to admit to the CM – that approach will only make the consequences worse</a:t>
            </a:r>
          </a:p>
          <a:p>
            <a:pPr>
              <a:buFont typeface="Arial" pitchFamily="34" charset="0"/>
              <a:buChar char="•"/>
            </a:pPr>
            <a:endParaRPr lang="en-US" sz="1400" b="1" dirty="0" smtClean="0">
              <a:solidFill>
                <a:srgbClr val="0000CC"/>
              </a:solidFill>
            </a:endParaRPr>
          </a:p>
          <a:p>
            <a:pPr>
              <a:buFont typeface="Arial" pitchFamily="34" charset="0"/>
              <a:buChar char="•"/>
            </a:pPr>
            <a:r>
              <a:rPr lang="en-US" sz="1400" b="1" dirty="0" smtClean="0">
                <a:solidFill>
                  <a:srgbClr val="0000CC"/>
                </a:solidFill>
              </a:rPr>
              <a:t> Identify the consequences</a:t>
            </a:r>
            <a:r>
              <a:rPr lang="en-US" sz="1400" b="1" dirty="0" smtClean="0"/>
              <a:t> – Varies depending on the mission.  </a:t>
            </a:r>
          </a:p>
          <a:p>
            <a:pPr lvl="1">
              <a:buFont typeface="Arial" pitchFamily="34" charset="0"/>
              <a:buChar char="•"/>
            </a:pPr>
            <a:r>
              <a:rPr lang="en-US" sz="1400" b="1" dirty="0" smtClean="0"/>
              <a:t>Applicant screening the examinee may not get the job.  Best qualified do not perform CM.</a:t>
            </a:r>
          </a:p>
          <a:p>
            <a:pPr lvl="1"/>
            <a:endParaRPr lang="en-US" sz="1400" b="1" dirty="0" smtClean="0"/>
          </a:p>
          <a:p>
            <a:pPr lvl="1">
              <a:buFont typeface="Arial" pitchFamily="34" charset="0"/>
              <a:buChar char="•"/>
            </a:pPr>
            <a:r>
              <a:rPr lang="en-US" sz="1400" b="1" dirty="0" smtClean="0"/>
              <a:t> Internal employees – report will be forwarded to the customer explaining non-cooperation.</a:t>
            </a:r>
          </a:p>
          <a:p>
            <a:pPr lvl="1"/>
            <a:endParaRPr lang="en-US" sz="1400" b="1" dirty="0" smtClean="0"/>
          </a:p>
          <a:p>
            <a:pPr lvl="1">
              <a:buFont typeface="Arial" pitchFamily="34" charset="0"/>
              <a:buChar char="•"/>
            </a:pPr>
            <a:r>
              <a:rPr lang="en-US" sz="1400" b="1" dirty="0" smtClean="0"/>
              <a:t> Criminal suspects – CM proof of guilt.</a:t>
            </a:r>
          </a:p>
          <a:p>
            <a:pPr lvl="1">
              <a:buFont typeface="Arial" pitchFamily="34" charset="0"/>
              <a:buChar char="•"/>
            </a:pPr>
            <a:endParaRPr lang="en-US" sz="1400" b="1" dirty="0" smtClean="0"/>
          </a:p>
          <a:p>
            <a:pPr>
              <a:buFont typeface="Arial" pitchFamily="34" charset="0"/>
              <a:buChar char="•"/>
            </a:pPr>
            <a:r>
              <a:rPr lang="en-US" sz="1400" b="1" dirty="0" smtClean="0">
                <a:solidFill>
                  <a:srgbClr val="0000CC"/>
                </a:solidFill>
              </a:rPr>
              <a:t> Obtain a commitment</a:t>
            </a:r>
            <a:r>
              <a:rPr lang="en-US" sz="1400" b="1" dirty="0" smtClean="0"/>
              <a:t> – Verbal commitment increases jeopardy</a:t>
            </a:r>
            <a:endParaRPr lang="en-US" sz="1400" b="1" dirty="0">
              <a:solidFill>
                <a:srgbClr val="0000CC"/>
              </a:solidFill>
            </a:endParaRPr>
          </a:p>
        </p:txBody>
      </p:sp>
      <p:sp>
        <p:nvSpPr>
          <p:cNvPr id="4" name="Header Placeholder 3"/>
          <p:cNvSpPr>
            <a:spLocks noGrp="1"/>
          </p:cNvSpPr>
          <p:nvPr>
            <p:ph type="hdr" sz="quarter" idx="10"/>
          </p:nvPr>
        </p:nvSpPr>
        <p:spPr/>
        <p:txBody>
          <a:bodyPr/>
          <a:lstStyle/>
          <a:p>
            <a:r>
              <a:rPr lang="en-US" dirty="0" smtClean="0"/>
              <a:t>UNCLASSIFIED</a:t>
            </a:r>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p>
            <a:fld id="{C78970A8-8273-440C-B6CF-A80DC95B2B75}"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400" b="1" dirty="0" smtClean="0"/>
              <a:t> Most examiner’s have a CM statement to fit their personality.</a:t>
            </a:r>
          </a:p>
          <a:p>
            <a:pPr>
              <a:buFont typeface="Arial" pitchFamily="34" charset="0"/>
              <a:buChar char="•"/>
            </a:pPr>
            <a:endParaRPr lang="en-US" sz="1400" b="1" dirty="0"/>
          </a:p>
          <a:p>
            <a:pPr>
              <a:buFont typeface="Arial" pitchFamily="34" charset="0"/>
              <a:buChar char="•"/>
            </a:pPr>
            <a:r>
              <a:rPr lang="en-US" sz="1400" b="1" dirty="0" smtClean="0"/>
              <a:t> We are not dictating how to approach the statement other than:</a:t>
            </a:r>
          </a:p>
          <a:p>
            <a:pPr>
              <a:buFont typeface="Arial" pitchFamily="34" charset="0"/>
              <a:buChar char="•"/>
            </a:pPr>
            <a:endParaRPr lang="en-US" sz="1400" b="1" dirty="0"/>
          </a:p>
          <a:p>
            <a:pPr lvl="1">
              <a:buFont typeface="Arial" pitchFamily="34" charset="0"/>
              <a:buChar char="•"/>
            </a:pPr>
            <a:r>
              <a:rPr lang="en-US" sz="1400" b="1" dirty="0" smtClean="0"/>
              <a:t> </a:t>
            </a:r>
            <a:r>
              <a:rPr lang="en-US" sz="1400" b="1" dirty="0" smtClean="0">
                <a:solidFill>
                  <a:srgbClr val="0000CC"/>
                </a:solidFill>
              </a:rPr>
              <a:t>Being direct</a:t>
            </a:r>
          </a:p>
          <a:p>
            <a:pPr lvl="1">
              <a:buFont typeface="Arial" pitchFamily="34" charset="0"/>
              <a:buChar char="•"/>
            </a:pPr>
            <a:r>
              <a:rPr lang="en-US" sz="1400" b="1" dirty="0">
                <a:solidFill>
                  <a:srgbClr val="0000CC"/>
                </a:solidFill>
              </a:rPr>
              <a:t> </a:t>
            </a:r>
            <a:r>
              <a:rPr lang="en-US" sz="1400" b="1" dirty="0" smtClean="0">
                <a:solidFill>
                  <a:srgbClr val="0000CC"/>
                </a:solidFill>
              </a:rPr>
              <a:t>Clearly giving the warning</a:t>
            </a:r>
          </a:p>
          <a:p>
            <a:pPr lvl="1">
              <a:buFont typeface="Arial" pitchFamily="34" charset="0"/>
              <a:buChar char="•"/>
            </a:pPr>
            <a:r>
              <a:rPr lang="en-US" sz="1400" b="1" dirty="0">
                <a:solidFill>
                  <a:srgbClr val="0000CC"/>
                </a:solidFill>
              </a:rPr>
              <a:t> </a:t>
            </a:r>
            <a:r>
              <a:rPr lang="en-US" sz="1400" b="1" dirty="0" smtClean="0">
                <a:solidFill>
                  <a:srgbClr val="0000CC"/>
                </a:solidFill>
              </a:rPr>
              <a:t>If in writing – clearly identifying the consequences</a:t>
            </a:r>
          </a:p>
          <a:p>
            <a:pPr lvl="1">
              <a:buFont typeface="Arial" pitchFamily="34" charset="0"/>
              <a:buChar char="•"/>
            </a:pPr>
            <a:r>
              <a:rPr lang="en-US" sz="1400" b="1" dirty="0" smtClean="0">
                <a:solidFill>
                  <a:srgbClr val="0000CC"/>
                </a:solidFill>
              </a:rPr>
              <a:t> Make examinee commit</a:t>
            </a:r>
            <a:endParaRPr lang="en-US" sz="1400" b="1" dirty="0" smtClean="0"/>
          </a:p>
          <a:p>
            <a:pPr lvl="1">
              <a:buFont typeface="Arial" pitchFamily="34" charset="0"/>
              <a:buChar char="•"/>
            </a:pPr>
            <a:endParaRPr lang="en-US" sz="1400" b="1" dirty="0">
              <a:solidFill>
                <a:srgbClr val="0000CC"/>
              </a:solidFill>
            </a:endParaRPr>
          </a:p>
          <a:p>
            <a:pPr>
              <a:buFont typeface="Arial" pitchFamily="34" charset="0"/>
              <a:buChar char="•"/>
            </a:pPr>
            <a:r>
              <a:rPr lang="en-US" sz="1400" b="1" dirty="0" smtClean="0"/>
              <a:t> At some point you need to establish commitment</a:t>
            </a:r>
          </a:p>
          <a:p>
            <a:pPr>
              <a:buFont typeface="Arial" pitchFamily="34" charset="0"/>
              <a:buChar char="•"/>
            </a:pPr>
            <a:endParaRPr lang="en-US" sz="1400" b="1" dirty="0"/>
          </a:p>
          <a:p>
            <a:pPr lvl="1">
              <a:buFont typeface="Arial" pitchFamily="34" charset="0"/>
              <a:buChar char="•"/>
            </a:pPr>
            <a:r>
              <a:rPr lang="en-US" sz="1400" b="1" dirty="0" smtClean="0"/>
              <a:t> This means adding the statement, </a:t>
            </a:r>
            <a:r>
              <a:rPr lang="en-US" sz="1400" b="1" i="1" dirty="0" smtClean="0">
                <a:solidFill>
                  <a:srgbClr val="0000CC"/>
                </a:solidFill>
              </a:rPr>
              <a:t>(First or last name), can I count on you not to attempt CM during this test?</a:t>
            </a:r>
            <a:endParaRPr lang="en-US" sz="1400" b="1" dirty="0" smtClean="0"/>
          </a:p>
          <a:p>
            <a:pPr lvl="1">
              <a:buFont typeface="Arial" pitchFamily="34" charset="0"/>
              <a:buChar char="•"/>
            </a:pPr>
            <a:endParaRPr lang="en-US" sz="1400" b="1" dirty="0"/>
          </a:p>
          <a:p>
            <a:pPr lvl="1">
              <a:buFont typeface="Arial" pitchFamily="34" charset="0"/>
              <a:buChar char="•"/>
            </a:pPr>
            <a:r>
              <a:rPr lang="en-US" sz="1400" b="1" dirty="0" smtClean="0"/>
              <a:t> Obtain either a verbal affirmative or a positive nod of the head indicating they will not attempt CM</a:t>
            </a:r>
            <a:endParaRPr lang="en-US" sz="1400" b="1" dirty="0"/>
          </a:p>
        </p:txBody>
      </p:sp>
      <p:sp>
        <p:nvSpPr>
          <p:cNvPr id="4" name="Header Placeholder 3"/>
          <p:cNvSpPr>
            <a:spLocks noGrp="1"/>
          </p:cNvSpPr>
          <p:nvPr>
            <p:ph type="hdr" sz="quarter" idx="10"/>
          </p:nvPr>
        </p:nvSpPr>
        <p:spPr/>
        <p:txBody>
          <a:bodyPr/>
          <a:lstStyle/>
          <a:p>
            <a:r>
              <a:rPr lang="en-US" dirty="0" smtClean="0"/>
              <a:t>UNCLASSIFIED</a:t>
            </a:r>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p>
            <a:fld id="{C78970A8-8273-440C-B6CF-A80DC95B2B75}"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400" b="1" dirty="0" smtClean="0"/>
              <a:t> This statement is adding jeopardy to the CM statement for the deceptive individual.</a:t>
            </a:r>
          </a:p>
          <a:p>
            <a:pPr>
              <a:buFont typeface="Arial" pitchFamily="34" charset="0"/>
              <a:buChar char="•"/>
            </a:pPr>
            <a:endParaRPr lang="en-US" sz="1400" b="1" dirty="0"/>
          </a:p>
          <a:p>
            <a:pPr>
              <a:buFont typeface="Arial" pitchFamily="34" charset="0"/>
              <a:buChar char="•"/>
            </a:pPr>
            <a:r>
              <a:rPr lang="en-US" sz="1400" b="1" dirty="0" smtClean="0"/>
              <a:t> If this is added then add the commitment piece here.</a:t>
            </a:r>
          </a:p>
          <a:p>
            <a:pPr>
              <a:buFont typeface="Arial" pitchFamily="34" charset="0"/>
              <a:buChar char="•"/>
            </a:pPr>
            <a:endParaRPr lang="en-US" sz="1400" b="1" dirty="0" smtClean="0"/>
          </a:p>
          <a:p>
            <a:pPr>
              <a:buFont typeface="Arial" pitchFamily="34" charset="0"/>
              <a:buChar char="•"/>
            </a:pPr>
            <a:r>
              <a:rPr lang="en-US" sz="1400" b="1" dirty="0" smtClean="0"/>
              <a:t> Once again:</a:t>
            </a:r>
          </a:p>
          <a:p>
            <a:pPr>
              <a:buFont typeface="Arial" pitchFamily="34" charset="0"/>
              <a:buChar char="•"/>
            </a:pPr>
            <a:endParaRPr lang="en-US" sz="1400" b="1" dirty="0" smtClean="0"/>
          </a:p>
          <a:p>
            <a:pPr lvl="1">
              <a:buFont typeface="Arial" pitchFamily="34" charset="0"/>
              <a:buChar char="•"/>
            </a:pPr>
            <a:r>
              <a:rPr lang="en-US" sz="1400" b="1" dirty="0" smtClean="0"/>
              <a:t> </a:t>
            </a:r>
            <a:r>
              <a:rPr lang="en-US" sz="1400" b="1" dirty="0" smtClean="0">
                <a:solidFill>
                  <a:srgbClr val="0000CC"/>
                </a:solidFill>
              </a:rPr>
              <a:t>Be direct</a:t>
            </a:r>
          </a:p>
          <a:p>
            <a:pPr lvl="1">
              <a:buFont typeface="Arial" pitchFamily="34" charset="0"/>
              <a:buChar char="•"/>
            </a:pPr>
            <a:r>
              <a:rPr lang="en-US" sz="1400" b="1" dirty="0" smtClean="0">
                <a:solidFill>
                  <a:srgbClr val="0000CC"/>
                </a:solidFill>
              </a:rPr>
              <a:t> Provide a clear warning</a:t>
            </a:r>
          </a:p>
          <a:p>
            <a:pPr lvl="1">
              <a:buFont typeface="Arial" pitchFamily="34" charset="0"/>
              <a:buChar char="•"/>
            </a:pPr>
            <a:r>
              <a:rPr lang="en-US" sz="1400" b="1" dirty="0" smtClean="0">
                <a:solidFill>
                  <a:srgbClr val="0000CC"/>
                </a:solidFill>
              </a:rPr>
              <a:t> Identify the consequences</a:t>
            </a:r>
          </a:p>
          <a:p>
            <a:pPr lvl="1">
              <a:buFont typeface="Arial" pitchFamily="34" charset="0"/>
              <a:buChar char="•"/>
            </a:pPr>
            <a:r>
              <a:rPr lang="en-US" sz="1400" b="1" dirty="0" smtClean="0">
                <a:solidFill>
                  <a:srgbClr val="0000CC"/>
                </a:solidFill>
              </a:rPr>
              <a:t> Obtain a commitment from the examinee</a:t>
            </a:r>
            <a:endParaRPr lang="en-US" sz="1400" b="1" dirty="0"/>
          </a:p>
        </p:txBody>
      </p:sp>
      <p:sp>
        <p:nvSpPr>
          <p:cNvPr id="4" name="Header Placeholder 3"/>
          <p:cNvSpPr>
            <a:spLocks noGrp="1"/>
          </p:cNvSpPr>
          <p:nvPr>
            <p:ph type="hdr" sz="quarter" idx="10"/>
          </p:nvPr>
        </p:nvSpPr>
        <p:spPr/>
        <p:txBody>
          <a:bodyPr/>
          <a:lstStyle/>
          <a:p>
            <a:r>
              <a:rPr lang="en-US" dirty="0" smtClean="0"/>
              <a:t>UNCLASSIFIED</a:t>
            </a:r>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p>
            <a:fld id="{C78970A8-8273-440C-B6CF-A80DC95B2B75}"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400" b="1" dirty="0" smtClean="0"/>
              <a:t> Some agencies may not allow a time barred IRQ on an initial series, but will allow calling IRQs “control” questions.  </a:t>
            </a:r>
          </a:p>
          <a:p>
            <a:pPr>
              <a:buFont typeface="Arial" pitchFamily="34" charset="0"/>
              <a:buChar char="•"/>
            </a:pPr>
            <a:endParaRPr lang="en-US" sz="1400" b="1" dirty="0" smtClean="0"/>
          </a:p>
          <a:p>
            <a:pPr lvl="1">
              <a:buFont typeface="Arial" pitchFamily="34" charset="0"/>
              <a:buChar char="•"/>
            </a:pPr>
            <a:r>
              <a:rPr lang="en-US" sz="1400" b="1" dirty="0" smtClean="0"/>
              <a:t> If they are used in the initial polygraph series they are </a:t>
            </a:r>
            <a:r>
              <a:rPr lang="en-US" sz="1400" b="1" u="sng" dirty="0" smtClean="0"/>
              <a:t>proactive </a:t>
            </a:r>
            <a:r>
              <a:rPr lang="en-US" sz="1400" b="1" dirty="0" smtClean="0"/>
              <a:t>and are considered anti-CM.</a:t>
            </a:r>
          </a:p>
          <a:p>
            <a:pPr>
              <a:buFont typeface="Arial" pitchFamily="34" charset="0"/>
              <a:buChar char="•"/>
            </a:pPr>
            <a:endParaRPr lang="en-US" sz="1400" b="1" dirty="0" smtClean="0"/>
          </a:p>
          <a:p>
            <a:pPr>
              <a:buFont typeface="Arial" pitchFamily="34" charset="0"/>
              <a:buChar char="•"/>
            </a:pPr>
            <a:r>
              <a:rPr lang="en-US" sz="1400" b="1" dirty="0" smtClean="0"/>
              <a:t> If these two are used on a second series after CM suspected then they are </a:t>
            </a:r>
            <a:r>
              <a:rPr lang="en-US" sz="1400" b="1" u="sng" dirty="0" smtClean="0"/>
              <a:t>reactive </a:t>
            </a:r>
            <a:r>
              <a:rPr lang="en-US" sz="1400" b="1" dirty="0" smtClean="0"/>
              <a:t>and are considered a count-CM.</a:t>
            </a:r>
          </a:p>
          <a:p>
            <a:pPr>
              <a:buFont typeface="Arial" pitchFamily="34" charset="0"/>
              <a:buChar char="•"/>
            </a:pPr>
            <a:endParaRPr lang="en-US" sz="1400" b="1" dirty="0" smtClean="0"/>
          </a:p>
          <a:p>
            <a:pPr>
              <a:buFont typeface="Arial" pitchFamily="34" charset="0"/>
              <a:buChar char="•"/>
            </a:pPr>
            <a:r>
              <a:rPr lang="en-US" sz="1400" b="1" dirty="0" smtClean="0"/>
              <a:t> Even if the examinee has read all of TLBTLD that does not mean they will remember what you are doing.</a:t>
            </a:r>
          </a:p>
          <a:p>
            <a:pPr>
              <a:buFont typeface="Arial" pitchFamily="34" charset="0"/>
              <a:buChar char="•"/>
            </a:pPr>
            <a:endParaRPr lang="en-US" sz="1400" b="1" dirty="0" smtClean="0"/>
          </a:p>
          <a:p>
            <a:pPr>
              <a:buFont typeface="Arial" pitchFamily="34" charset="0"/>
              <a:buChar char="•"/>
            </a:pPr>
            <a:r>
              <a:rPr lang="en-US" sz="1400" b="1" dirty="0" smtClean="0"/>
              <a:t> Most examinee’s that plan to perform CM will have a CM or CMs picked out will have practiced the techniques.</a:t>
            </a:r>
            <a:endParaRPr lang="en-US" sz="1400" b="1" dirty="0"/>
          </a:p>
        </p:txBody>
      </p:sp>
      <p:sp>
        <p:nvSpPr>
          <p:cNvPr id="4" name="Header Placeholder 3"/>
          <p:cNvSpPr>
            <a:spLocks noGrp="1"/>
          </p:cNvSpPr>
          <p:nvPr>
            <p:ph type="hdr" sz="quarter" idx="10"/>
          </p:nvPr>
        </p:nvSpPr>
        <p:spPr/>
        <p:txBody>
          <a:bodyPr/>
          <a:lstStyle/>
          <a:p>
            <a:r>
              <a:rPr lang="en-US" dirty="0" smtClean="0"/>
              <a:t>UNCLASSIFIED</a:t>
            </a:r>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p>
            <a:fld id="{C78970A8-8273-440C-B6CF-A80DC95B2B75}"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400" b="1" dirty="0" smtClean="0"/>
              <a:t> A time barred IRQ should be introduced in the middle of the exam.</a:t>
            </a:r>
          </a:p>
          <a:p>
            <a:pPr>
              <a:buFont typeface="Arial" pitchFamily="34" charset="0"/>
              <a:buChar char="•"/>
            </a:pPr>
            <a:endParaRPr lang="en-US" sz="1400" b="1" dirty="0" smtClean="0"/>
          </a:p>
          <a:p>
            <a:pPr lvl="1">
              <a:buFont typeface="Arial" pitchFamily="34" charset="0"/>
              <a:buChar char="•"/>
            </a:pPr>
            <a:r>
              <a:rPr lang="en-US" sz="1400" b="1" dirty="0" smtClean="0"/>
              <a:t> If it is attacked – provide time for homeostasis</a:t>
            </a:r>
          </a:p>
          <a:p>
            <a:pPr lvl="1">
              <a:buFont typeface="Arial" pitchFamily="34" charset="0"/>
              <a:buChar char="•"/>
            </a:pPr>
            <a:r>
              <a:rPr lang="en-US" sz="1400" b="1" dirty="0" smtClean="0"/>
              <a:t> Consider placing a non-time barred IRQ next to it</a:t>
            </a:r>
          </a:p>
          <a:p>
            <a:pPr lvl="1">
              <a:buFont typeface="Arial" pitchFamily="34" charset="0"/>
              <a:buChar char="•"/>
            </a:pPr>
            <a:r>
              <a:rPr lang="en-US" sz="1400" b="1" dirty="0" smtClean="0"/>
              <a:t> Stagger the time between questions (pattern avoidance)</a:t>
            </a:r>
          </a:p>
          <a:p>
            <a:pPr lvl="1">
              <a:buFont typeface="Arial" pitchFamily="34" charset="0"/>
              <a:buChar char="•"/>
            </a:pPr>
            <a:r>
              <a:rPr lang="en-US" sz="1400" b="1" dirty="0" smtClean="0"/>
              <a:t> </a:t>
            </a:r>
            <a:r>
              <a:rPr lang="en-US" sz="1400" b="1" dirty="0" smtClean="0">
                <a:solidFill>
                  <a:srgbClr val="0000CC"/>
                </a:solidFill>
              </a:rPr>
              <a:t>(e.g., Before moving to SC, did you ever possess an Alabama driver’s license?  Prior to this year, did you ever live in Illinois?  Before your 30</a:t>
            </a:r>
            <a:r>
              <a:rPr lang="en-US" sz="1400" b="1" baseline="30000" dirty="0" smtClean="0">
                <a:solidFill>
                  <a:srgbClr val="0000CC"/>
                </a:solidFill>
              </a:rPr>
              <a:t>th</a:t>
            </a:r>
            <a:r>
              <a:rPr lang="en-US" sz="1400" b="1" dirty="0" smtClean="0">
                <a:solidFill>
                  <a:srgbClr val="0000CC"/>
                </a:solidFill>
              </a:rPr>
              <a:t> birthday, did you ever join the USAF?)</a:t>
            </a:r>
          </a:p>
          <a:p>
            <a:pPr lvl="1">
              <a:buFont typeface="Arial" pitchFamily="34" charset="0"/>
              <a:buChar char="•"/>
            </a:pPr>
            <a:endParaRPr lang="en-US" sz="1400" b="1" dirty="0" smtClean="0">
              <a:solidFill>
                <a:srgbClr val="0000CC"/>
              </a:solidFill>
            </a:endParaRPr>
          </a:p>
          <a:p>
            <a:pPr>
              <a:buFont typeface="Arial" pitchFamily="34" charset="0"/>
              <a:buChar char="•"/>
            </a:pPr>
            <a:r>
              <a:rPr lang="en-US" sz="1400" b="1" dirty="0" smtClean="0"/>
              <a:t> Category comparison questions make it more difficult for the examinee – they now have to try and determine what is a ‘control’, what is ‘relevant’, and what is a ‘category’ comparison.</a:t>
            </a:r>
          </a:p>
          <a:p>
            <a:pPr lvl="1">
              <a:buFont typeface="Arial" pitchFamily="34" charset="0"/>
              <a:buChar char="•"/>
            </a:pPr>
            <a:r>
              <a:rPr lang="en-US" sz="1400" b="1" dirty="0" smtClean="0"/>
              <a:t> Category comparison questions can be called issue questions .</a:t>
            </a:r>
          </a:p>
          <a:p>
            <a:pPr lvl="1">
              <a:buFont typeface="Arial" pitchFamily="34" charset="0"/>
              <a:buChar char="•"/>
            </a:pPr>
            <a:r>
              <a:rPr lang="en-US" sz="1400" b="1" dirty="0" smtClean="0"/>
              <a:t> (</a:t>
            </a:r>
            <a:r>
              <a:rPr lang="en-US" sz="1400" b="1" dirty="0" smtClean="0">
                <a:solidFill>
                  <a:srgbClr val="0000CC"/>
                </a:solidFill>
              </a:rPr>
              <a:t>e.g., in a child abuse case a category comparisons might be, “Did you deliberately hurt a small animal?”; “Did you  intentionally try and injure a player during a football game?”; “Did you harm your best friend by talking behind his back?”)</a:t>
            </a:r>
          </a:p>
          <a:p>
            <a:pPr lvl="1">
              <a:buFont typeface="Arial" pitchFamily="34" charset="0"/>
              <a:buChar char="•"/>
            </a:pPr>
            <a:endParaRPr lang="en-US" sz="1400" b="1" dirty="0"/>
          </a:p>
        </p:txBody>
      </p:sp>
      <p:sp>
        <p:nvSpPr>
          <p:cNvPr id="4" name="Header Placeholder 3"/>
          <p:cNvSpPr>
            <a:spLocks noGrp="1"/>
          </p:cNvSpPr>
          <p:nvPr>
            <p:ph type="hdr" sz="quarter" idx="10"/>
          </p:nvPr>
        </p:nvSpPr>
        <p:spPr/>
        <p:txBody>
          <a:bodyPr/>
          <a:lstStyle/>
          <a:p>
            <a:r>
              <a:rPr lang="en-US" dirty="0" smtClean="0"/>
              <a:t>UNCLASSIFIED</a:t>
            </a:r>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p>
            <a:fld id="{C78970A8-8273-440C-B6CF-A80DC95B2B75}"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122"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en-US" smtClean="0"/>
              <a:t>Click to edit Master subtitle style</a:t>
            </a:r>
            <a:endParaRPr lang="en-US"/>
          </a:p>
        </p:txBody>
      </p:sp>
      <p:sp>
        <p:nvSpPr>
          <p:cNvPr id="5123" name="Rectangle 3"/>
          <p:cNvSpPr>
            <a:spLocks noGrp="1" noChangeArrowheads="1"/>
          </p:cNvSpPr>
          <p:nvPr>
            <p:ph type="dt" sz="half" idx="2"/>
          </p:nvPr>
        </p:nvSpPr>
        <p:spPr>
          <a:xfrm>
            <a:off x="685800" y="6248400"/>
            <a:ext cx="1905000" cy="457200"/>
          </a:xfrm>
        </p:spPr>
        <p:txBody>
          <a:bodyPr/>
          <a:lstStyle>
            <a:lvl1pPr>
              <a:defRPr/>
            </a:lvl1pPr>
          </a:lstStyle>
          <a:p>
            <a:fld id="{F99AD549-EB47-4461-AEA0-025D3B013C96}" type="datetime1">
              <a:rPr lang="en-US" smtClean="0"/>
              <a:pPr/>
              <a:t>4/4/2013</a:t>
            </a:fld>
            <a:endParaRPr lang="en-US" dirty="0"/>
          </a:p>
        </p:txBody>
      </p:sp>
      <p:sp>
        <p:nvSpPr>
          <p:cNvPr id="5124" name="Rectangle 4"/>
          <p:cNvSpPr>
            <a:spLocks noGrp="1" noChangeArrowheads="1"/>
          </p:cNvSpPr>
          <p:nvPr>
            <p:ph type="ftr" sz="quarter" idx="3"/>
          </p:nvPr>
        </p:nvSpPr>
        <p:spPr>
          <a:xfrm>
            <a:off x="3124200" y="6248400"/>
            <a:ext cx="2895600" cy="457200"/>
          </a:xfrm>
        </p:spPr>
        <p:txBody>
          <a:bodyPr/>
          <a:lstStyle>
            <a:lvl1pPr>
              <a:defRPr/>
            </a:lvl1pPr>
          </a:lstStyle>
          <a:p>
            <a:r>
              <a:rPr lang="en-US" dirty="0" smtClean="0"/>
              <a:t>UNCLASSIFIED</a:t>
            </a:r>
            <a:endParaRPr lang="en-US" dirty="0"/>
          </a:p>
        </p:txBody>
      </p:sp>
      <p:sp>
        <p:nvSpPr>
          <p:cNvPr id="5125" name="Rectangle 5"/>
          <p:cNvSpPr>
            <a:spLocks noGrp="1" noChangeArrowheads="1"/>
          </p:cNvSpPr>
          <p:nvPr>
            <p:ph type="sldNum" sz="quarter" idx="4"/>
          </p:nvPr>
        </p:nvSpPr>
        <p:spPr>
          <a:xfrm>
            <a:off x="6553200" y="6248400"/>
            <a:ext cx="1905000" cy="457200"/>
          </a:xfrm>
        </p:spPr>
        <p:txBody>
          <a:bodyPr/>
          <a:lstStyle>
            <a:lvl1pPr>
              <a:defRPr/>
            </a:lvl1pPr>
          </a:lstStyle>
          <a:p>
            <a:fld id="{12A3DC8F-4516-4ECE-83A3-FC40EEB67E79}" type="slidenum">
              <a:rPr lang="en-US" smtClean="0"/>
              <a:pPr/>
              <a:t>‹#›</a:t>
            </a:fld>
            <a:endParaRPr lang="en-US" dirty="0"/>
          </a:p>
        </p:txBody>
      </p:sp>
      <p:grpSp>
        <p:nvGrpSpPr>
          <p:cNvPr id="2" name="Group 6"/>
          <p:cNvGrpSpPr>
            <a:grpSpLocks/>
          </p:cNvGrpSpPr>
          <p:nvPr/>
        </p:nvGrpSpPr>
        <p:grpSpPr bwMode="auto">
          <a:xfrm>
            <a:off x="0" y="914400"/>
            <a:ext cx="8686800" cy="2514600"/>
            <a:chOff x="0" y="576"/>
            <a:chExt cx="5472" cy="1584"/>
          </a:xfrm>
        </p:grpSpPr>
        <p:sp>
          <p:nvSpPr>
            <p:cNvPr id="5127"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eaLnBrk="1" hangingPunct="1"/>
              <a:endParaRPr lang="en-US" dirty="0"/>
            </a:p>
          </p:txBody>
        </p:sp>
        <p:sp>
          <p:nvSpPr>
            <p:cNvPr id="5128"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eaLnBrk="1" hangingPunct="1"/>
              <a:endParaRPr lang="en-US" sz="2400" dirty="0">
                <a:latin typeface="Times New Roman" pitchFamily="18" charset="0"/>
              </a:endParaRPr>
            </a:p>
          </p:txBody>
        </p:sp>
        <p:sp>
          <p:nvSpPr>
            <p:cNvPr id="5129"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lang="en-US" sz="2400" dirty="0">
                <a:latin typeface="Times New Roman" pitchFamily="18" charset="0"/>
              </a:endParaRPr>
            </a:p>
          </p:txBody>
        </p:sp>
        <p:sp>
          <p:nvSpPr>
            <p:cNvPr id="5130"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en-US" dirty="0"/>
            </a:p>
          </p:txBody>
        </p:sp>
        <p:sp>
          <p:nvSpPr>
            <p:cNvPr id="5131"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en-US" dirty="0"/>
            </a:p>
          </p:txBody>
        </p:sp>
      </p:grpSp>
      <p:sp>
        <p:nvSpPr>
          <p:cNvPr id="5132" name="Rectangle 12"/>
          <p:cNvSpPr>
            <a:spLocks noGrp="1" noChangeArrowheads="1"/>
          </p:cNvSpPr>
          <p:nvPr>
            <p:ph type="ctrTitle"/>
          </p:nvPr>
        </p:nvSpPr>
        <p:spPr>
          <a:xfrm>
            <a:off x="838200" y="1443038"/>
            <a:ext cx="7086600" cy="1600200"/>
          </a:xfrm>
        </p:spPr>
        <p:txBody>
          <a:bodyPr anchor="ctr"/>
          <a:lstStyle>
            <a:lvl1pPr>
              <a:defRPr/>
            </a:lvl1p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FB6CB0F-A4E7-4F3B-A716-8E0BAF2FF193}" type="datetime1">
              <a:rPr lang="en-US" smtClean="0"/>
              <a:pPr/>
              <a:t>4/4/2013</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lvl1pPr>
              <a:defRPr/>
            </a:lvl1pPr>
          </a:lstStyle>
          <a:p>
            <a:fld id="{12A3DC8F-4516-4ECE-83A3-FC40EEB67E7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5058A40C-DA75-4919-8740-B28517FB8E27}" type="datetime1">
              <a:rPr lang="en-US" smtClean="0"/>
              <a:pPr/>
              <a:t>4/4/2013</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lvl1pPr>
              <a:defRPr/>
            </a:lvl1pPr>
          </a:lstStyle>
          <a:p>
            <a:fld id="{12A3DC8F-4516-4ECE-83A3-FC40EEB67E7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A75AA90B-3D8D-4C7A-968E-B80C6A0EB4BC}" type="datetime1">
              <a:rPr lang="en-US" smtClean="0"/>
              <a:pPr/>
              <a:t>4/4/2013</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lvl1pPr>
              <a:defRPr/>
            </a:lvl1pPr>
          </a:lstStyle>
          <a:p>
            <a:fld id="{12A3DC8F-4516-4ECE-83A3-FC40EEB67E7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C47CE6FB-A557-4DFB-880B-AD0408ECFF13}" type="datetime1">
              <a:rPr lang="en-US" smtClean="0"/>
              <a:pPr/>
              <a:t>4/4/2013</a:t>
            </a:fld>
            <a:endParaRPr lang="en-US" dirty="0"/>
          </a:p>
        </p:txBody>
      </p:sp>
      <p:sp>
        <p:nvSpPr>
          <p:cNvPr id="5" name="Footer Placeholder 4"/>
          <p:cNvSpPr>
            <a:spLocks noGrp="1"/>
          </p:cNvSpPr>
          <p:nvPr>
            <p:ph type="ftr" sz="quarter" idx="11"/>
          </p:nvPr>
        </p:nvSpPr>
        <p:spPr/>
        <p:txBody>
          <a:bodyPr/>
          <a:lstStyle>
            <a:lvl1pPr>
              <a:defRPr/>
            </a:lvl1pPr>
          </a:lstStyle>
          <a:p>
            <a:r>
              <a:rPr lang="en-US" dirty="0" smtClean="0"/>
              <a:t>UNCLASSIFIED</a:t>
            </a:r>
            <a:endParaRPr lang="en-US" dirty="0"/>
          </a:p>
        </p:txBody>
      </p:sp>
      <p:sp>
        <p:nvSpPr>
          <p:cNvPr id="6" name="Slide Number Placeholder 5"/>
          <p:cNvSpPr>
            <a:spLocks noGrp="1"/>
          </p:cNvSpPr>
          <p:nvPr>
            <p:ph type="sldNum" sz="quarter" idx="12"/>
          </p:nvPr>
        </p:nvSpPr>
        <p:spPr/>
        <p:txBody>
          <a:bodyPr/>
          <a:lstStyle>
            <a:lvl1pPr>
              <a:defRPr/>
            </a:lvl1pPr>
          </a:lstStyle>
          <a:p>
            <a:fld id="{12A3DC8F-4516-4ECE-83A3-FC40EEB67E79}"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B01548F9-D7CC-4075-8DF7-C21A7285EAAD}" type="datetime1">
              <a:rPr lang="en-US" smtClean="0"/>
              <a:pPr/>
              <a:t>4/4/2013</a:t>
            </a:fld>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UNCLASSIFIED</a:t>
            </a:r>
            <a:endParaRPr lang="en-US" dirty="0"/>
          </a:p>
        </p:txBody>
      </p:sp>
      <p:sp>
        <p:nvSpPr>
          <p:cNvPr id="7" name="Slide Number Placeholder 6"/>
          <p:cNvSpPr>
            <a:spLocks noGrp="1"/>
          </p:cNvSpPr>
          <p:nvPr>
            <p:ph type="sldNum" sz="quarter" idx="12"/>
          </p:nvPr>
        </p:nvSpPr>
        <p:spPr/>
        <p:txBody>
          <a:bodyPr/>
          <a:lstStyle>
            <a:lvl1pPr>
              <a:defRPr/>
            </a:lvl1pPr>
          </a:lstStyle>
          <a:p>
            <a:fld id="{12A3DC8F-4516-4ECE-83A3-FC40EEB67E7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E97A11C2-FE08-4DC0-A506-B7AFF52E1AD6}" type="datetime1">
              <a:rPr lang="en-US" smtClean="0"/>
              <a:pPr/>
              <a:t>4/4/2013</a:t>
            </a:fld>
            <a:endParaRPr lang="en-US" dirty="0"/>
          </a:p>
        </p:txBody>
      </p:sp>
      <p:sp>
        <p:nvSpPr>
          <p:cNvPr id="8" name="Footer Placeholder 7"/>
          <p:cNvSpPr>
            <a:spLocks noGrp="1"/>
          </p:cNvSpPr>
          <p:nvPr>
            <p:ph type="ftr" sz="quarter" idx="11"/>
          </p:nvPr>
        </p:nvSpPr>
        <p:spPr/>
        <p:txBody>
          <a:bodyPr/>
          <a:lstStyle>
            <a:lvl1pPr>
              <a:defRPr/>
            </a:lvl1pPr>
          </a:lstStyle>
          <a:p>
            <a:r>
              <a:rPr lang="en-US" dirty="0" smtClean="0"/>
              <a:t>UNCLASSIFIED</a:t>
            </a:r>
            <a:endParaRPr lang="en-US" dirty="0"/>
          </a:p>
        </p:txBody>
      </p:sp>
      <p:sp>
        <p:nvSpPr>
          <p:cNvPr id="9" name="Slide Number Placeholder 8"/>
          <p:cNvSpPr>
            <a:spLocks noGrp="1"/>
          </p:cNvSpPr>
          <p:nvPr>
            <p:ph type="sldNum" sz="quarter" idx="12"/>
          </p:nvPr>
        </p:nvSpPr>
        <p:spPr/>
        <p:txBody>
          <a:bodyPr/>
          <a:lstStyle>
            <a:lvl1pPr>
              <a:defRPr/>
            </a:lvl1pPr>
          </a:lstStyle>
          <a:p>
            <a:fld id="{12A3DC8F-4516-4ECE-83A3-FC40EEB67E7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6497F87-0010-4CF2-8FB6-7359DB56BFC2}" type="datetime1">
              <a:rPr lang="en-US" smtClean="0"/>
              <a:pPr/>
              <a:t>4/4/2013</a:t>
            </a:fld>
            <a:endParaRPr lang="en-US" dirty="0"/>
          </a:p>
        </p:txBody>
      </p:sp>
      <p:sp>
        <p:nvSpPr>
          <p:cNvPr id="4" name="Footer Placeholder 3"/>
          <p:cNvSpPr>
            <a:spLocks noGrp="1"/>
          </p:cNvSpPr>
          <p:nvPr>
            <p:ph type="ftr" sz="quarter" idx="11"/>
          </p:nvPr>
        </p:nvSpPr>
        <p:spPr/>
        <p:txBody>
          <a:bodyPr/>
          <a:lstStyle>
            <a:lvl1pPr>
              <a:defRPr/>
            </a:lvl1pPr>
          </a:lstStyle>
          <a:p>
            <a:r>
              <a:rPr lang="en-US" dirty="0" smtClean="0"/>
              <a:t>UNCLASSIFIED</a:t>
            </a:r>
            <a:endParaRPr lang="en-US" dirty="0"/>
          </a:p>
        </p:txBody>
      </p:sp>
      <p:sp>
        <p:nvSpPr>
          <p:cNvPr id="5" name="Slide Number Placeholder 4"/>
          <p:cNvSpPr>
            <a:spLocks noGrp="1"/>
          </p:cNvSpPr>
          <p:nvPr>
            <p:ph type="sldNum" sz="quarter" idx="12"/>
          </p:nvPr>
        </p:nvSpPr>
        <p:spPr/>
        <p:txBody>
          <a:bodyPr/>
          <a:lstStyle>
            <a:lvl1pPr>
              <a:defRPr/>
            </a:lvl1pPr>
          </a:lstStyle>
          <a:p>
            <a:fld id="{12A3DC8F-4516-4ECE-83A3-FC40EEB67E7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BD3D3A13-1733-4A7F-9BF7-D71EC9D1403A}" type="datetime1">
              <a:rPr lang="en-US" smtClean="0"/>
              <a:pPr/>
              <a:t>4/4/2013</a:t>
            </a:fld>
            <a:endParaRPr lang="en-US" dirty="0"/>
          </a:p>
        </p:txBody>
      </p:sp>
      <p:sp>
        <p:nvSpPr>
          <p:cNvPr id="3" name="Footer Placeholder 2"/>
          <p:cNvSpPr>
            <a:spLocks noGrp="1"/>
          </p:cNvSpPr>
          <p:nvPr>
            <p:ph type="ftr" sz="quarter" idx="11"/>
          </p:nvPr>
        </p:nvSpPr>
        <p:spPr/>
        <p:txBody>
          <a:bodyPr/>
          <a:lstStyle>
            <a:lvl1pPr>
              <a:defRPr/>
            </a:lvl1pPr>
          </a:lstStyle>
          <a:p>
            <a:r>
              <a:rPr lang="en-US" dirty="0" smtClean="0"/>
              <a:t>UNCLASSIFIED</a:t>
            </a:r>
            <a:endParaRPr lang="en-US" dirty="0"/>
          </a:p>
        </p:txBody>
      </p:sp>
      <p:sp>
        <p:nvSpPr>
          <p:cNvPr id="4" name="Slide Number Placeholder 3"/>
          <p:cNvSpPr>
            <a:spLocks noGrp="1"/>
          </p:cNvSpPr>
          <p:nvPr>
            <p:ph type="sldNum" sz="quarter" idx="12"/>
          </p:nvPr>
        </p:nvSpPr>
        <p:spPr/>
        <p:txBody>
          <a:bodyPr/>
          <a:lstStyle>
            <a:lvl1pPr>
              <a:defRPr/>
            </a:lvl1pPr>
          </a:lstStyle>
          <a:p>
            <a:fld id="{12A3DC8F-4516-4ECE-83A3-FC40EEB67E7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CEBEA37D-9BE5-48F2-AA9C-9A5ED182CC03}" type="datetime1">
              <a:rPr lang="en-US" smtClean="0"/>
              <a:pPr/>
              <a:t>4/4/2013</a:t>
            </a:fld>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UNCLASSIFIED</a:t>
            </a:r>
            <a:endParaRPr lang="en-US" dirty="0"/>
          </a:p>
        </p:txBody>
      </p:sp>
      <p:sp>
        <p:nvSpPr>
          <p:cNvPr id="7" name="Slide Number Placeholder 6"/>
          <p:cNvSpPr>
            <a:spLocks noGrp="1"/>
          </p:cNvSpPr>
          <p:nvPr>
            <p:ph type="sldNum" sz="quarter" idx="12"/>
          </p:nvPr>
        </p:nvSpPr>
        <p:spPr/>
        <p:txBody>
          <a:bodyPr/>
          <a:lstStyle>
            <a:lvl1pPr>
              <a:defRPr/>
            </a:lvl1pPr>
          </a:lstStyle>
          <a:p>
            <a:fld id="{12A3DC8F-4516-4ECE-83A3-FC40EEB67E79}"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A9A76A3C-F995-4174-A448-F21CED8DAF5D}" type="datetime1">
              <a:rPr lang="en-US" smtClean="0"/>
              <a:pPr/>
              <a:t>4/4/2013</a:t>
            </a:fld>
            <a:endParaRPr lang="en-US" dirty="0"/>
          </a:p>
        </p:txBody>
      </p:sp>
      <p:sp>
        <p:nvSpPr>
          <p:cNvPr id="6" name="Footer Placeholder 5"/>
          <p:cNvSpPr>
            <a:spLocks noGrp="1"/>
          </p:cNvSpPr>
          <p:nvPr>
            <p:ph type="ftr" sz="quarter" idx="11"/>
          </p:nvPr>
        </p:nvSpPr>
        <p:spPr/>
        <p:txBody>
          <a:bodyPr/>
          <a:lstStyle>
            <a:lvl1pPr>
              <a:defRPr/>
            </a:lvl1pPr>
          </a:lstStyle>
          <a:p>
            <a:r>
              <a:rPr lang="en-US" dirty="0" smtClean="0"/>
              <a:t>UNCLASSIFIED</a:t>
            </a:r>
            <a:endParaRPr lang="en-US" dirty="0"/>
          </a:p>
        </p:txBody>
      </p:sp>
      <p:sp>
        <p:nvSpPr>
          <p:cNvPr id="7" name="Slide Number Placeholder 6"/>
          <p:cNvSpPr>
            <a:spLocks noGrp="1"/>
          </p:cNvSpPr>
          <p:nvPr>
            <p:ph type="sldNum" sz="quarter" idx="12"/>
          </p:nvPr>
        </p:nvSpPr>
        <p:spPr/>
        <p:txBody>
          <a:bodyPr/>
          <a:lstStyle>
            <a:lvl1pPr>
              <a:defRPr/>
            </a:lvl1pPr>
          </a:lstStyle>
          <a:p>
            <a:fld id="{12A3DC8F-4516-4ECE-83A3-FC40EEB67E79}"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eaLnBrk="1" hangingPunct="1"/>
            <a:endParaRPr lang="en-US" sz="2400" dirty="0">
              <a:latin typeface="Times New Roman" pitchFamily="18" charset="0"/>
            </a:endParaRPr>
          </a:p>
        </p:txBody>
      </p:sp>
      <p:sp>
        <p:nvSpPr>
          <p:cNvPr id="4099"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lang="en-US" sz="2400" dirty="0">
              <a:latin typeface="Times New Roman" pitchFamily="18" charset="0"/>
            </a:endParaRPr>
          </a:p>
        </p:txBody>
      </p:sp>
      <p:sp>
        <p:nvSpPr>
          <p:cNvPr id="4100"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101"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fld id="{761724EA-F0E4-4849-8C71-026AFE69FA45}" type="datetime1">
              <a:rPr lang="en-US" smtClean="0"/>
              <a:pPr/>
              <a:t>4/4/2013</a:t>
            </a:fld>
            <a:endParaRPr lang="en-US" dirty="0"/>
          </a:p>
        </p:txBody>
      </p:sp>
      <p:sp>
        <p:nvSpPr>
          <p:cNvPr id="4103"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r>
              <a:rPr lang="en-US" dirty="0" smtClean="0"/>
              <a:t>UNCLASSIFIED</a:t>
            </a:r>
            <a:endParaRPr lang="en-US" dirty="0"/>
          </a:p>
        </p:txBody>
      </p:sp>
      <p:sp>
        <p:nvSpPr>
          <p:cNvPr id="4104"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12A3DC8F-4516-4ECE-83A3-FC40EEB67E79}" type="slidenum">
              <a:rPr lang="en-US" smtClean="0"/>
              <a:pPr/>
              <a:t>‹#›</a:t>
            </a:fld>
            <a:endParaRPr lang="en-US" dirty="0"/>
          </a:p>
        </p:txBody>
      </p:sp>
      <p:sp>
        <p:nvSpPr>
          <p:cNvPr id="4105"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en-US" dirty="0"/>
          </a:p>
        </p:txBody>
      </p:sp>
      <p:sp>
        <p:nvSpPr>
          <p:cNvPr id="4106"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rtl="0" eaLnBrk="1" fontAlgn="base" hangingPunct="1">
        <a:spcBef>
          <a:spcPct val="0"/>
        </a:spcBef>
        <a:spcAft>
          <a:spcPct val="0"/>
        </a:spcAft>
        <a:defRPr sz="4000">
          <a:solidFill>
            <a:schemeClr val="tx2"/>
          </a:solidFill>
          <a:latin typeface="+mj-lt"/>
          <a:ea typeface="+mj-ea"/>
          <a:cs typeface="+mj-cs"/>
        </a:defRPr>
      </a:lvl1pPr>
      <a:lvl2pPr algn="l" rtl="0" eaLnBrk="1" fontAlgn="base" hangingPunct="1">
        <a:spcBef>
          <a:spcPct val="0"/>
        </a:spcBef>
        <a:spcAft>
          <a:spcPct val="0"/>
        </a:spcAft>
        <a:defRPr sz="4000">
          <a:solidFill>
            <a:schemeClr val="tx2"/>
          </a:solidFill>
          <a:latin typeface="Arial" charset="0"/>
        </a:defRPr>
      </a:lvl2pPr>
      <a:lvl3pPr algn="l" rtl="0" eaLnBrk="1" fontAlgn="base" hangingPunct="1">
        <a:spcBef>
          <a:spcPct val="0"/>
        </a:spcBef>
        <a:spcAft>
          <a:spcPct val="0"/>
        </a:spcAft>
        <a:defRPr sz="4000">
          <a:solidFill>
            <a:schemeClr val="tx2"/>
          </a:solidFill>
          <a:latin typeface="Arial" charset="0"/>
        </a:defRPr>
      </a:lvl3pPr>
      <a:lvl4pPr algn="l" rtl="0" eaLnBrk="1" fontAlgn="base" hangingPunct="1">
        <a:spcBef>
          <a:spcPct val="0"/>
        </a:spcBef>
        <a:spcAft>
          <a:spcPct val="0"/>
        </a:spcAft>
        <a:defRPr sz="4000">
          <a:solidFill>
            <a:schemeClr val="tx2"/>
          </a:solidFill>
          <a:latin typeface="Arial" charset="0"/>
        </a:defRPr>
      </a:lvl4pPr>
      <a:lvl5pPr algn="l" rtl="0" eaLnBrk="1" fontAlgn="base" hangingPunct="1">
        <a:spcBef>
          <a:spcPct val="0"/>
        </a:spcBef>
        <a:spcAft>
          <a:spcPct val="0"/>
        </a:spcAft>
        <a:defRPr sz="4000">
          <a:solidFill>
            <a:schemeClr val="tx2"/>
          </a:solidFill>
          <a:latin typeface="Arial" charset="0"/>
        </a:defRPr>
      </a:lvl5pPr>
      <a:lvl6pPr marL="457200" algn="l" rtl="0" eaLnBrk="1" fontAlgn="base" hangingPunct="1">
        <a:spcBef>
          <a:spcPct val="0"/>
        </a:spcBef>
        <a:spcAft>
          <a:spcPct val="0"/>
        </a:spcAft>
        <a:defRPr sz="4000">
          <a:solidFill>
            <a:schemeClr val="tx2"/>
          </a:solidFill>
          <a:latin typeface="Arial" charset="0"/>
        </a:defRPr>
      </a:lvl6pPr>
      <a:lvl7pPr marL="914400" algn="l" rtl="0" eaLnBrk="1" fontAlgn="base" hangingPunct="1">
        <a:spcBef>
          <a:spcPct val="0"/>
        </a:spcBef>
        <a:spcAft>
          <a:spcPct val="0"/>
        </a:spcAft>
        <a:defRPr sz="4000">
          <a:solidFill>
            <a:schemeClr val="tx2"/>
          </a:solidFill>
          <a:latin typeface="Arial" charset="0"/>
        </a:defRPr>
      </a:lvl7pPr>
      <a:lvl8pPr marL="1371600" algn="l" rtl="0" eaLnBrk="1" fontAlgn="base" hangingPunct="1">
        <a:spcBef>
          <a:spcPct val="0"/>
        </a:spcBef>
        <a:spcAft>
          <a:spcPct val="0"/>
        </a:spcAft>
        <a:defRPr sz="4000">
          <a:solidFill>
            <a:schemeClr val="tx2"/>
          </a:solidFill>
          <a:latin typeface="Arial" charset="0"/>
        </a:defRPr>
      </a:lvl8pPr>
      <a:lvl9pPr marL="1828800" algn="l" rtl="0" eaLnBrk="1" fontAlgn="base" hangingPunct="1">
        <a:spcBef>
          <a:spcPct val="0"/>
        </a:spcBef>
        <a:spcAft>
          <a:spcPct val="0"/>
        </a:spcAft>
        <a:defRPr sz="4000">
          <a:solidFill>
            <a:schemeClr val="tx2"/>
          </a:solidFill>
          <a:latin typeface="Arial" charset="0"/>
        </a:defRPr>
      </a:lvl9pPr>
    </p:titleStyle>
    <p:bodyStyle>
      <a:lvl1pPr marL="447675" indent="-447675" algn="l" rtl="0" eaLnBrk="1" fontAlgn="base" hangingPunct="1">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eaLnBrk="1" fontAlgn="base" hangingPunct="1">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eaLnBrk="1" fontAlgn="base" hangingPunct="1">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eaLnBrk="1" fontAlgn="base" hangingPunct="1">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eaLnBrk="1" fontAlgn="base" hangingPunct="1">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eaLnBrk="1" fontAlgn="base" hangingPunct="1">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eaLnBrk="1" fontAlgn="base" hangingPunct="1">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eaLnBrk="1" fontAlgn="base" hangingPunct="1">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eaLnBrk="1" fontAlgn="base" hangingPunct="1">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solidFill>
                  <a:schemeClr val="tx2"/>
                </a:solidFill>
                <a:latin typeface="Arial Black" pitchFamily="34" charset="0"/>
              </a:rPr>
              <a:t>National Center for Credibility Assessment</a:t>
            </a:r>
            <a:endParaRPr lang="en-US" dirty="0">
              <a:solidFill>
                <a:schemeClr val="tx2"/>
              </a:solidFill>
              <a:latin typeface="Arial Black" pitchFamily="34" charset="0"/>
            </a:endParaRPr>
          </a:p>
        </p:txBody>
      </p:sp>
      <p:sp>
        <p:nvSpPr>
          <p:cNvPr id="2" name="Title 1"/>
          <p:cNvSpPr>
            <a:spLocks noGrp="1"/>
          </p:cNvSpPr>
          <p:nvPr>
            <p:ph type="ctrTitle"/>
          </p:nvPr>
        </p:nvSpPr>
        <p:spPr/>
        <p:txBody>
          <a:bodyPr/>
          <a:lstStyle/>
          <a:p>
            <a:pPr algn="ctr"/>
            <a:r>
              <a:rPr lang="en-US" sz="3600" b="1" dirty="0" smtClean="0">
                <a:solidFill>
                  <a:srgbClr val="003300"/>
                </a:solidFill>
                <a:latin typeface="Arial Black" pitchFamily="34" charset="0"/>
              </a:rPr>
              <a:t>Anti-Countermeasures &amp; Counter-Countermeasures</a:t>
            </a:r>
            <a:endParaRPr lang="en-US" sz="3600" b="1" dirty="0">
              <a:solidFill>
                <a:srgbClr val="003300"/>
              </a:solidFill>
              <a:latin typeface="Arial Black" pitchFamily="34" charset="0"/>
            </a:endParaRPr>
          </a:p>
        </p:txBody>
      </p:sp>
      <p:sp>
        <p:nvSpPr>
          <p:cNvPr id="4" name="Slide Number Placeholder 3"/>
          <p:cNvSpPr>
            <a:spLocks noGrp="1"/>
          </p:cNvSpPr>
          <p:nvPr>
            <p:ph type="sldNum" sz="quarter" idx="4"/>
          </p:nvPr>
        </p:nvSpPr>
        <p:spPr/>
        <p:txBody>
          <a:bodyPr/>
          <a:lstStyle/>
          <a:p>
            <a:fld id="{12A3DC8F-4516-4ECE-83A3-FC40EEB67E79}" type="slidenum">
              <a:rPr lang="en-US" smtClean="0"/>
              <a:pPr/>
              <a:t>1</a:t>
            </a:fld>
            <a:endParaRPr lang="en-US" dirty="0"/>
          </a:p>
        </p:txBody>
      </p:sp>
      <p:sp>
        <p:nvSpPr>
          <p:cNvPr id="5" name="Footer Placeholder 4"/>
          <p:cNvSpPr>
            <a:spLocks noGrp="1"/>
          </p:cNvSpPr>
          <p:nvPr>
            <p:ph type="ftr" sz="quarter" idx="3"/>
          </p:nvPr>
        </p:nvSpPr>
        <p:spPr/>
        <p:txBody>
          <a:bodyPr/>
          <a:lstStyle/>
          <a:p>
            <a:r>
              <a:rPr lang="en-US" dirty="0" smtClean="0"/>
              <a:t>UNCLASSIFIED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UNCLASSIFIED</a:t>
            </a:r>
            <a:endParaRPr lang="en-US" dirty="0"/>
          </a:p>
        </p:txBody>
      </p:sp>
      <p:sp>
        <p:nvSpPr>
          <p:cNvPr id="3" name="Slide Number Placeholder 2"/>
          <p:cNvSpPr>
            <a:spLocks noGrp="1"/>
          </p:cNvSpPr>
          <p:nvPr>
            <p:ph type="sldNum" sz="quarter" idx="12"/>
          </p:nvPr>
        </p:nvSpPr>
        <p:spPr/>
        <p:txBody>
          <a:bodyPr/>
          <a:lstStyle/>
          <a:p>
            <a:fld id="{12A3DC8F-4516-4ECE-83A3-FC40EEB67E79}" type="slidenum">
              <a:rPr lang="en-US" smtClean="0"/>
              <a:pPr/>
              <a:t>10</a:t>
            </a:fld>
            <a:endParaRPr lang="en-US" dirty="0"/>
          </a:p>
        </p:txBody>
      </p:sp>
      <p:grpSp>
        <p:nvGrpSpPr>
          <p:cNvPr id="4" name="Group 19"/>
          <p:cNvGrpSpPr>
            <a:grpSpLocks/>
          </p:cNvGrpSpPr>
          <p:nvPr/>
        </p:nvGrpSpPr>
        <p:grpSpPr bwMode="auto">
          <a:xfrm>
            <a:off x="0" y="1"/>
            <a:ext cx="9144000" cy="6095999"/>
            <a:chOff x="336" y="463"/>
            <a:chExt cx="4752" cy="3617"/>
          </a:xfrm>
        </p:grpSpPr>
        <p:grpSp>
          <p:nvGrpSpPr>
            <p:cNvPr id="5" name="Group 11"/>
            <p:cNvGrpSpPr>
              <a:grpSpLocks/>
            </p:cNvGrpSpPr>
            <p:nvPr/>
          </p:nvGrpSpPr>
          <p:grpSpPr bwMode="auto">
            <a:xfrm>
              <a:off x="336" y="463"/>
              <a:ext cx="4752" cy="3617"/>
              <a:chOff x="336" y="463"/>
              <a:chExt cx="4752" cy="3617"/>
            </a:xfrm>
          </p:grpSpPr>
          <p:pic>
            <p:nvPicPr>
              <p:cNvPr id="7" name="Picture 8"/>
              <p:cNvPicPr>
                <a:picLocks noChangeAspect="1" noChangeArrowheads="1"/>
              </p:cNvPicPr>
              <p:nvPr/>
            </p:nvPicPr>
            <p:blipFill>
              <a:blip r:embed="rId3" cstate="print"/>
              <a:srcRect l="854" t="13889" r="25641" b="9192"/>
              <a:stretch>
                <a:fillRect/>
              </a:stretch>
            </p:blipFill>
            <p:spPr bwMode="auto">
              <a:xfrm>
                <a:off x="336" y="463"/>
                <a:ext cx="4752" cy="3617"/>
              </a:xfrm>
              <a:prstGeom prst="rect">
                <a:avLst/>
              </a:prstGeom>
              <a:noFill/>
              <a:ln w="9525" algn="ctr">
                <a:noFill/>
                <a:miter lim="800000"/>
                <a:headEnd/>
                <a:tailEnd/>
              </a:ln>
            </p:spPr>
          </p:pic>
          <p:sp>
            <p:nvSpPr>
              <p:cNvPr id="8" name="Text Box 10"/>
              <p:cNvSpPr txBox="1">
                <a:spLocks noChangeArrowheads="1"/>
              </p:cNvSpPr>
              <p:nvPr/>
            </p:nvSpPr>
            <p:spPr bwMode="auto">
              <a:xfrm>
                <a:off x="1400" y="3967"/>
                <a:ext cx="518" cy="86"/>
              </a:xfrm>
              <a:prstGeom prst="rect">
                <a:avLst/>
              </a:prstGeom>
              <a:solidFill>
                <a:schemeClr val="bg1"/>
              </a:solidFill>
              <a:ln w="9525" algn="ctr">
                <a:noFill/>
                <a:miter lim="800000"/>
                <a:headEnd/>
                <a:tailEnd/>
              </a:ln>
            </p:spPr>
            <p:txBody>
              <a:bodyPr/>
              <a:lstStyle/>
              <a:p>
                <a:r>
                  <a:rPr lang="en-US" dirty="0">
                    <a:solidFill>
                      <a:schemeClr val="bg1"/>
                    </a:solidFill>
                  </a:rPr>
                  <a:t>.</a:t>
                </a:r>
              </a:p>
            </p:txBody>
          </p:sp>
        </p:grpSp>
        <p:sp>
          <p:nvSpPr>
            <p:cNvPr id="6" name="Oval 17"/>
            <p:cNvSpPr>
              <a:spLocks noChangeArrowheads="1"/>
            </p:cNvSpPr>
            <p:nvPr/>
          </p:nvSpPr>
          <p:spPr bwMode="auto">
            <a:xfrm>
              <a:off x="2531" y="3668"/>
              <a:ext cx="281" cy="288"/>
            </a:xfrm>
            <a:prstGeom prst="ellipse">
              <a:avLst/>
            </a:prstGeom>
            <a:noFill/>
            <a:ln w="38100" algn="ctr">
              <a:solidFill>
                <a:schemeClr val="bg1"/>
              </a:solidFill>
              <a:round/>
              <a:headEnd/>
              <a:tailEnd/>
            </a:ln>
          </p:spPr>
          <p:txBody>
            <a:bodyPr anchor="ctr">
              <a:spAutoFit/>
            </a:bodyPr>
            <a:lstStyle/>
            <a:p>
              <a:endParaRPr lang="en-US" dirty="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UNCLASSIFIED</a:t>
            </a:r>
            <a:endParaRPr lang="en-US" dirty="0"/>
          </a:p>
        </p:txBody>
      </p:sp>
      <p:sp>
        <p:nvSpPr>
          <p:cNvPr id="3" name="Slide Number Placeholder 2"/>
          <p:cNvSpPr>
            <a:spLocks noGrp="1"/>
          </p:cNvSpPr>
          <p:nvPr>
            <p:ph type="sldNum" sz="quarter" idx="12"/>
          </p:nvPr>
        </p:nvSpPr>
        <p:spPr/>
        <p:txBody>
          <a:bodyPr/>
          <a:lstStyle/>
          <a:p>
            <a:fld id="{12A3DC8F-4516-4ECE-83A3-FC40EEB67E79}" type="slidenum">
              <a:rPr lang="en-US" smtClean="0"/>
              <a:pPr/>
              <a:t>11</a:t>
            </a:fld>
            <a:endParaRPr lang="en-US" dirty="0"/>
          </a:p>
        </p:txBody>
      </p:sp>
      <p:pic>
        <p:nvPicPr>
          <p:cNvPr id="9" name="Picture 5"/>
          <p:cNvPicPr>
            <a:picLocks noChangeAspect="1" noChangeArrowheads="1"/>
          </p:cNvPicPr>
          <p:nvPr/>
        </p:nvPicPr>
        <p:blipFill>
          <a:blip r:embed="rId3" cstate="print"/>
          <a:srcRect t="9470" r="5475" b="4500"/>
          <a:stretch>
            <a:fillRect/>
          </a:stretch>
        </p:blipFill>
        <p:spPr bwMode="auto">
          <a:xfrm>
            <a:off x="0" y="1"/>
            <a:ext cx="9144000" cy="6211888"/>
          </a:xfrm>
          <a:prstGeom prst="rect">
            <a:avLst/>
          </a:prstGeom>
          <a:noFill/>
          <a:ln w="38100">
            <a:solidFill>
              <a:srgbClr val="C0C0C0"/>
            </a:solid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003300"/>
                </a:solidFill>
                <a:latin typeface="Arial Black" pitchFamily="34" charset="0"/>
              </a:rPr>
              <a:t>Anti-Countermeasures</a:t>
            </a:r>
            <a:br>
              <a:rPr lang="en-US" sz="3600" b="1" dirty="0" smtClean="0">
                <a:solidFill>
                  <a:srgbClr val="003300"/>
                </a:solidFill>
                <a:latin typeface="Arial Black" pitchFamily="34" charset="0"/>
              </a:rPr>
            </a:br>
            <a:r>
              <a:rPr lang="en-US" sz="3600" b="1" dirty="0" smtClean="0">
                <a:solidFill>
                  <a:srgbClr val="003300"/>
                </a:solidFill>
                <a:latin typeface="Arial Black" pitchFamily="34" charset="0"/>
              </a:rPr>
              <a:t>Counter-Countermeasures</a:t>
            </a:r>
            <a:endParaRPr lang="en-US" sz="3600" b="1" dirty="0">
              <a:solidFill>
                <a:srgbClr val="003300"/>
              </a:solidFill>
              <a:latin typeface="Arial Black" pitchFamily="34" charset="0"/>
            </a:endParaRPr>
          </a:p>
        </p:txBody>
      </p:sp>
      <p:sp>
        <p:nvSpPr>
          <p:cNvPr id="3" name="Content Placeholder 2"/>
          <p:cNvSpPr>
            <a:spLocks noGrp="1"/>
          </p:cNvSpPr>
          <p:nvPr>
            <p:ph idx="1"/>
          </p:nvPr>
        </p:nvSpPr>
        <p:spPr>
          <a:xfrm>
            <a:off x="914400" y="1752600"/>
            <a:ext cx="7661275" cy="4343400"/>
          </a:xfrm>
        </p:spPr>
        <p:txBody>
          <a:bodyPr/>
          <a:lstStyle/>
          <a:p>
            <a:r>
              <a:rPr lang="en-US" sz="2800" b="1" dirty="0" smtClean="0">
                <a:solidFill>
                  <a:schemeClr val="tx2"/>
                </a:solidFill>
                <a:latin typeface="Times New Roman" pitchFamily="18" charset="0"/>
                <a:cs typeface="Times New Roman" pitchFamily="18" charset="0"/>
              </a:rPr>
              <a:t>Remind examinee to follow instructions</a:t>
            </a:r>
          </a:p>
          <a:p>
            <a:r>
              <a:rPr lang="en-US" sz="2800" b="1" dirty="0" smtClean="0">
                <a:solidFill>
                  <a:schemeClr val="tx2"/>
                </a:solidFill>
                <a:latin typeface="Times New Roman" pitchFamily="18" charset="0"/>
                <a:cs typeface="Times New Roman" pitchFamily="18" charset="0"/>
              </a:rPr>
              <a:t>Tell examinee to move a toe or finger very slightly so you can adjust the movement sensor</a:t>
            </a:r>
          </a:p>
          <a:p>
            <a:r>
              <a:rPr lang="en-US" sz="2800" b="1" dirty="0" smtClean="0">
                <a:solidFill>
                  <a:schemeClr val="tx2"/>
                </a:solidFill>
                <a:latin typeface="Times New Roman" pitchFamily="18" charset="0"/>
                <a:cs typeface="Times New Roman" pitchFamily="18" charset="0"/>
              </a:rPr>
              <a:t>Observe face, abdomen, fingers, arms, feet</a:t>
            </a:r>
          </a:p>
          <a:p>
            <a:r>
              <a:rPr lang="en-US" sz="2800" b="1" dirty="0" smtClean="0">
                <a:solidFill>
                  <a:schemeClr val="tx2"/>
                </a:solidFill>
                <a:latin typeface="Times New Roman" pitchFamily="18" charset="0"/>
                <a:cs typeface="Times New Roman" pitchFamily="18" charset="0"/>
              </a:rPr>
              <a:t>Watch examinee during question onset and after they answer</a:t>
            </a:r>
          </a:p>
          <a:p>
            <a:r>
              <a:rPr lang="en-US" sz="2800" b="1" dirty="0" smtClean="0">
                <a:solidFill>
                  <a:schemeClr val="tx2"/>
                </a:solidFill>
                <a:latin typeface="Times New Roman" pitchFamily="18" charset="0"/>
                <a:cs typeface="Times New Roman" pitchFamily="18" charset="0"/>
              </a:rPr>
              <a:t>Make sure examinee </a:t>
            </a:r>
            <a:r>
              <a:rPr lang="en-US" sz="2800" b="1" i="1" dirty="0" smtClean="0">
                <a:solidFill>
                  <a:schemeClr val="tx2"/>
                </a:solidFill>
                <a:latin typeface="Times New Roman" pitchFamily="18" charset="0"/>
                <a:cs typeface="Times New Roman" pitchFamily="18" charset="0"/>
              </a:rPr>
              <a:t>knows </a:t>
            </a:r>
            <a:r>
              <a:rPr lang="en-US" sz="2800" b="1" dirty="0" smtClean="0">
                <a:solidFill>
                  <a:schemeClr val="tx2"/>
                </a:solidFill>
                <a:latin typeface="Times New Roman" pitchFamily="18" charset="0"/>
                <a:cs typeface="Times New Roman" pitchFamily="18" charset="0"/>
              </a:rPr>
              <a:t>you are watching</a:t>
            </a:r>
          </a:p>
          <a:p>
            <a:pPr lvl="1"/>
            <a:r>
              <a:rPr lang="en-US" sz="2400" b="1" dirty="0" smtClean="0">
                <a:solidFill>
                  <a:srgbClr val="0000CC"/>
                </a:solidFill>
                <a:latin typeface="Times New Roman" pitchFamily="18" charset="0"/>
                <a:cs typeface="Times New Roman" pitchFamily="18" charset="0"/>
              </a:rPr>
              <a:t>How can we do that?</a:t>
            </a:r>
            <a:endParaRPr lang="en-US" sz="2400" b="1" dirty="0">
              <a:solidFill>
                <a:srgbClr val="0000CC"/>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UNCLASSIFIED</a:t>
            </a:r>
            <a:endParaRPr lang="en-US" dirty="0"/>
          </a:p>
        </p:txBody>
      </p:sp>
      <p:sp>
        <p:nvSpPr>
          <p:cNvPr id="5" name="Slide Number Placeholder 4"/>
          <p:cNvSpPr>
            <a:spLocks noGrp="1"/>
          </p:cNvSpPr>
          <p:nvPr>
            <p:ph type="sldNum" sz="quarter" idx="12"/>
          </p:nvPr>
        </p:nvSpPr>
        <p:spPr/>
        <p:txBody>
          <a:bodyPr/>
          <a:lstStyle/>
          <a:p>
            <a:fld id="{12A3DC8F-4516-4ECE-83A3-FC40EEB67E79}" type="slidenum">
              <a:rPr lang="en-US" smtClean="0"/>
              <a:pPr/>
              <a:t>12</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003300"/>
                </a:solidFill>
                <a:latin typeface="Arial Black" pitchFamily="34" charset="0"/>
              </a:rPr>
              <a:t>Counter-Countermeasures</a:t>
            </a:r>
            <a:endParaRPr lang="en-US" sz="3600" b="1" dirty="0">
              <a:solidFill>
                <a:srgbClr val="003300"/>
              </a:solidFill>
              <a:latin typeface="Arial Black" pitchFamily="34" charset="0"/>
            </a:endParaRPr>
          </a:p>
        </p:txBody>
      </p:sp>
      <p:sp>
        <p:nvSpPr>
          <p:cNvPr id="3" name="Content Placeholder 2"/>
          <p:cNvSpPr>
            <a:spLocks noGrp="1"/>
          </p:cNvSpPr>
          <p:nvPr>
            <p:ph idx="1"/>
          </p:nvPr>
        </p:nvSpPr>
        <p:spPr/>
        <p:txBody>
          <a:bodyPr/>
          <a:lstStyle/>
          <a:p>
            <a:r>
              <a:rPr lang="en-US" sz="2800" b="1" dirty="0" smtClean="0">
                <a:solidFill>
                  <a:schemeClr val="tx2"/>
                </a:solidFill>
                <a:latin typeface="Times New Roman" pitchFamily="18" charset="0"/>
                <a:cs typeface="Times New Roman" pitchFamily="18" charset="0"/>
              </a:rPr>
              <a:t>ACQT</a:t>
            </a:r>
          </a:p>
          <a:p>
            <a:r>
              <a:rPr lang="en-US" sz="2800" b="1" dirty="0" smtClean="0">
                <a:solidFill>
                  <a:schemeClr val="tx2"/>
                </a:solidFill>
                <a:latin typeface="Times New Roman" pitchFamily="18" charset="0"/>
                <a:cs typeface="Times New Roman" pitchFamily="18" charset="0"/>
              </a:rPr>
              <a:t>Direction and Control</a:t>
            </a:r>
          </a:p>
          <a:p>
            <a:r>
              <a:rPr lang="en-US" sz="2800" b="1" dirty="0" smtClean="0">
                <a:solidFill>
                  <a:schemeClr val="tx2"/>
                </a:solidFill>
                <a:latin typeface="Times New Roman" pitchFamily="18" charset="0"/>
                <a:cs typeface="Times New Roman" pitchFamily="18" charset="0"/>
              </a:rPr>
              <a:t>IRQ – Pattern avoidance</a:t>
            </a:r>
          </a:p>
          <a:p>
            <a:r>
              <a:rPr lang="en-US" sz="2800" b="1" dirty="0" smtClean="0">
                <a:solidFill>
                  <a:schemeClr val="tx2"/>
                </a:solidFill>
                <a:latin typeface="Times New Roman" pitchFamily="18" charset="0"/>
                <a:cs typeface="Times New Roman" pitchFamily="18" charset="0"/>
              </a:rPr>
              <a:t>Strategically place time barred IRQ</a:t>
            </a:r>
          </a:p>
          <a:p>
            <a:r>
              <a:rPr lang="en-US" sz="2800" b="1" dirty="0" smtClean="0">
                <a:solidFill>
                  <a:schemeClr val="tx2"/>
                </a:solidFill>
                <a:latin typeface="Times New Roman" pitchFamily="18" charset="0"/>
                <a:cs typeface="Times New Roman" pitchFamily="18" charset="0"/>
              </a:rPr>
              <a:t>Repeat IRQs</a:t>
            </a:r>
          </a:p>
          <a:p>
            <a:r>
              <a:rPr lang="en-US" sz="2800" b="1" dirty="0" smtClean="0">
                <a:solidFill>
                  <a:schemeClr val="tx2"/>
                </a:solidFill>
                <a:latin typeface="Times New Roman" pitchFamily="18" charset="0"/>
                <a:cs typeface="Times New Roman" pitchFamily="18" charset="0"/>
              </a:rPr>
              <a:t>Repeat CQs</a:t>
            </a:r>
            <a:endParaRPr lang="en-US" sz="2800" b="1" dirty="0">
              <a:solidFill>
                <a:schemeClr val="tx2"/>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UNCLASSIFIED</a:t>
            </a:r>
            <a:endParaRPr lang="en-US" dirty="0"/>
          </a:p>
        </p:txBody>
      </p:sp>
      <p:sp>
        <p:nvSpPr>
          <p:cNvPr id="5" name="Slide Number Placeholder 4"/>
          <p:cNvSpPr>
            <a:spLocks noGrp="1"/>
          </p:cNvSpPr>
          <p:nvPr>
            <p:ph type="sldNum" sz="quarter" idx="12"/>
          </p:nvPr>
        </p:nvSpPr>
        <p:spPr/>
        <p:txBody>
          <a:bodyPr/>
          <a:lstStyle/>
          <a:p>
            <a:fld id="{12A3DC8F-4516-4ECE-83A3-FC40EEB67E79}" type="slidenum">
              <a:rPr lang="en-US" smtClean="0"/>
              <a:pPr/>
              <a:t>13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003300"/>
                </a:solidFill>
                <a:latin typeface="Arial Black" pitchFamily="34" charset="0"/>
              </a:rPr>
              <a:t>Counter-Countermeasures</a:t>
            </a:r>
            <a:endParaRPr lang="en-US" sz="3600" b="1" dirty="0">
              <a:solidFill>
                <a:srgbClr val="003300"/>
              </a:solidFill>
              <a:latin typeface="Arial Black" pitchFamily="34" charset="0"/>
            </a:endParaRPr>
          </a:p>
        </p:txBody>
      </p:sp>
      <p:sp>
        <p:nvSpPr>
          <p:cNvPr id="3" name="Content Placeholder 2"/>
          <p:cNvSpPr>
            <a:spLocks noGrp="1"/>
          </p:cNvSpPr>
          <p:nvPr>
            <p:ph idx="1"/>
          </p:nvPr>
        </p:nvSpPr>
        <p:spPr/>
        <p:txBody>
          <a:bodyPr/>
          <a:lstStyle/>
          <a:p>
            <a:r>
              <a:rPr lang="en-US" b="1" dirty="0" smtClean="0">
                <a:solidFill>
                  <a:schemeClr val="tx2"/>
                </a:solidFill>
                <a:latin typeface="Times New Roman" pitchFamily="18" charset="0"/>
                <a:cs typeface="Times New Roman" pitchFamily="18" charset="0"/>
              </a:rPr>
              <a:t>Specialized techniques:</a:t>
            </a:r>
          </a:p>
          <a:p>
            <a:pPr lvl="1"/>
            <a:r>
              <a:rPr lang="en-US" b="1" dirty="0" smtClean="0">
                <a:solidFill>
                  <a:srgbClr val="0000CC"/>
                </a:solidFill>
                <a:latin typeface="Times New Roman" pitchFamily="18" charset="0"/>
                <a:cs typeface="Times New Roman" pitchFamily="18" charset="0"/>
              </a:rPr>
              <a:t>Repeat last word test</a:t>
            </a:r>
          </a:p>
          <a:p>
            <a:pPr lvl="1"/>
            <a:r>
              <a:rPr lang="en-US" b="1" dirty="0" smtClean="0">
                <a:solidFill>
                  <a:srgbClr val="0000CC"/>
                </a:solidFill>
                <a:latin typeface="Times New Roman" pitchFamily="18" charset="0"/>
                <a:cs typeface="Times New Roman" pitchFamily="18" charset="0"/>
              </a:rPr>
              <a:t>Yes test</a:t>
            </a:r>
          </a:p>
          <a:p>
            <a:pPr lvl="1"/>
            <a:r>
              <a:rPr lang="en-US" b="1" dirty="0" smtClean="0">
                <a:solidFill>
                  <a:srgbClr val="0000CC"/>
                </a:solidFill>
                <a:latin typeface="Times New Roman" pitchFamily="18" charset="0"/>
                <a:cs typeface="Times New Roman" pitchFamily="18" charset="0"/>
              </a:rPr>
              <a:t>Silent answer test</a:t>
            </a:r>
          </a:p>
          <a:p>
            <a:pPr lvl="1"/>
            <a:r>
              <a:rPr lang="en-US" b="1" dirty="0" smtClean="0">
                <a:solidFill>
                  <a:srgbClr val="0000CC"/>
                </a:solidFill>
                <a:latin typeface="Times New Roman" pitchFamily="18" charset="0"/>
                <a:cs typeface="Times New Roman" pitchFamily="18" charset="0"/>
              </a:rPr>
              <a:t>CM test (separate series)</a:t>
            </a:r>
            <a:endParaRPr lang="en-US" b="1" dirty="0">
              <a:solidFill>
                <a:srgbClr val="0000CC"/>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UNCLASSIFIED</a:t>
            </a:r>
            <a:endParaRPr lang="en-US" dirty="0"/>
          </a:p>
        </p:txBody>
      </p:sp>
      <p:sp>
        <p:nvSpPr>
          <p:cNvPr id="5" name="Slide Number Placeholder 4"/>
          <p:cNvSpPr>
            <a:spLocks noGrp="1"/>
          </p:cNvSpPr>
          <p:nvPr>
            <p:ph type="sldNum" sz="quarter" idx="12"/>
          </p:nvPr>
        </p:nvSpPr>
        <p:spPr/>
        <p:txBody>
          <a:bodyPr/>
          <a:lstStyle/>
          <a:p>
            <a:fld id="{12A3DC8F-4516-4ECE-83A3-FC40EEB67E79}" type="slidenum">
              <a:rPr lang="en-US" smtClean="0"/>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003300"/>
                </a:solidFill>
                <a:latin typeface="Arial Black" pitchFamily="34" charset="0"/>
              </a:rPr>
              <a:t>Countermeasures question to consider?</a:t>
            </a:r>
            <a:endParaRPr lang="en-US" sz="3600" b="1" dirty="0">
              <a:solidFill>
                <a:srgbClr val="003300"/>
              </a:solidFill>
              <a:latin typeface="Arial Black" pitchFamily="34" charset="0"/>
            </a:endParaRPr>
          </a:p>
        </p:txBody>
      </p:sp>
      <p:sp>
        <p:nvSpPr>
          <p:cNvPr id="3" name="Content Placeholder 2"/>
          <p:cNvSpPr>
            <a:spLocks noGrp="1"/>
          </p:cNvSpPr>
          <p:nvPr>
            <p:ph idx="1"/>
          </p:nvPr>
        </p:nvSpPr>
        <p:spPr/>
        <p:txBody>
          <a:bodyPr/>
          <a:lstStyle/>
          <a:p>
            <a:r>
              <a:rPr lang="en-US" b="1" dirty="0" smtClean="0">
                <a:solidFill>
                  <a:srgbClr val="0000CC"/>
                </a:solidFill>
                <a:latin typeface="Times New Roman" pitchFamily="18" charset="0"/>
                <a:cs typeface="Times New Roman" pitchFamily="18" charset="0"/>
              </a:rPr>
              <a:t>If I see CM at the CQ or the IRQ but no or very little response at the RQ, can I make an NSR/NDI decision?  Why?  Why not?</a:t>
            </a:r>
            <a:endParaRPr lang="en-US" b="1" dirty="0">
              <a:solidFill>
                <a:srgbClr val="0000CC"/>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UNCLASSIFIED</a:t>
            </a:r>
            <a:endParaRPr lang="en-US" dirty="0"/>
          </a:p>
        </p:txBody>
      </p:sp>
      <p:sp>
        <p:nvSpPr>
          <p:cNvPr id="5" name="Slide Number Placeholder 4"/>
          <p:cNvSpPr>
            <a:spLocks noGrp="1"/>
          </p:cNvSpPr>
          <p:nvPr>
            <p:ph type="sldNum" sz="quarter" idx="12"/>
          </p:nvPr>
        </p:nvSpPr>
        <p:spPr/>
        <p:txBody>
          <a:bodyPr/>
          <a:lstStyle/>
          <a:p>
            <a:fld id="{12A3DC8F-4516-4ECE-83A3-FC40EEB67E79}" type="slidenum">
              <a:rPr lang="en-US" smtClean="0"/>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dirty="0" smtClean="0"/>
              <a:t>UNCLASSIFIED</a:t>
            </a:r>
            <a:endParaRPr lang="en-US" dirty="0"/>
          </a:p>
        </p:txBody>
      </p:sp>
      <p:sp>
        <p:nvSpPr>
          <p:cNvPr id="3" name="Slide Number Placeholder 2"/>
          <p:cNvSpPr>
            <a:spLocks noGrp="1"/>
          </p:cNvSpPr>
          <p:nvPr>
            <p:ph type="sldNum" sz="quarter" idx="12"/>
          </p:nvPr>
        </p:nvSpPr>
        <p:spPr/>
        <p:txBody>
          <a:bodyPr/>
          <a:lstStyle/>
          <a:p>
            <a:fld id="{12A3DC8F-4516-4ECE-83A3-FC40EEB67E79}" type="slidenum">
              <a:rPr lang="en-US" smtClean="0"/>
              <a:pPr/>
              <a:t>16</a:t>
            </a:fld>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0" y="0"/>
            <a:ext cx="9144000" cy="5943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003300"/>
                </a:solidFill>
                <a:latin typeface="Arial Black" pitchFamily="34" charset="0"/>
              </a:rPr>
              <a:t>Counter-Countermeasures</a:t>
            </a:r>
            <a:br>
              <a:rPr lang="en-US" sz="3600" b="1" dirty="0" smtClean="0">
                <a:solidFill>
                  <a:srgbClr val="003300"/>
                </a:solidFill>
                <a:latin typeface="Arial Black" pitchFamily="34" charset="0"/>
              </a:rPr>
            </a:br>
            <a:r>
              <a:rPr lang="en-US" sz="3600" b="1" dirty="0" smtClean="0">
                <a:solidFill>
                  <a:srgbClr val="003300"/>
                </a:solidFill>
                <a:latin typeface="Arial Black" pitchFamily="34" charset="0"/>
              </a:rPr>
              <a:t>Maintaining Control</a:t>
            </a:r>
            <a:endParaRPr lang="en-US" sz="3600" b="1" dirty="0">
              <a:solidFill>
                <a:srgbClr val="003300"/>
              </a:solidFill>
              <a:latin typeface="Arial Black" pitchFamily="34" charset="0"/>
            </a:endParaRPr>
          </a:p>
        </p:txBody>
      </p:sp>
      <p:sp>
        <p:nvSpPr>
          <p:cNvPr id="3" name="Content Placeholder 2"/>
          <p:cNvSpPr>
            <a:spLocks noGrp="1"/>
          </p:cNvSpPr>
          <p:nvPr>
            <p:ph idx="1"/>
          </p:nvPr>
        </p:nvSpPr>
        <p:spPr>
          <a:xfrm>
            <a:off x="990600" y="1752600"/>
            <a:ext cx="7661275" cy="4419600"/>
          </a:xfrm>
        </p:spPr>
        <p:txBody>
          <a:bodyPr/>
          <a:lstStyle/>
          <a:p>
            <a:r>
              <a:rPr lang="en-US" sz="2800" b="1" dirty="0" smtClean="0">
                <a:solidFill>
                  <a:schemeClr val="tx2"/>
                </a:solidFill>
                <a:latin typeface="Times New Roman" pitchFamily="18" charset="0"/>
                <a:cs typeface="Times New Roman" pitchFamily="18" charset="0"/>
              </a:rPr>
              <a:t>Be confident:</a:t>
            </a:r>
          </a:p>
          <a:p>
            <a:pPr lvl="1"/>
            <a:r>
              <a:rPr lang="en-US" sz="2400" b="1" dirty="0" smtClean="0">
                <a:solidFill>
                  <a:srgbClr val="0000CC"/>
                </a:solidFill>
                <a:latin typeface="Times New Roman" pitchFamily="18" charset="0"/>
                <a:cs typeface="Times New Roman" pitchFamily="18" charset="0"/>
              </a:rPr>
              <a:t>Be direct</a:t>
            </a:r>
          </a:p>
          <a:p>
            <a:pPr lvl="1"/>
            <a:r>
              <a:rPr lang="en-US" sz="2400" b="1" dirty="0" smtClean="0">
                <a:solidFill>
                  <a:srgbClr val="0000CC"/>
                </a:solidFill>
                <a:latin typeface="Times New Roman" pitchFamily="18" charset="0"/>
                <a:cs typeface="Times New Roman" pitchFamily="18" charset="0"/>
              </a:rPr>
              <a:t>Provide a clear warning</a:t>
            </a:r>
          </a:p>
          <a:p>
            <a:pPr lvl="1"/>
            <a:r>
              <a:rPr lang="en-US" sz="2400" b="1" dirty="0" smtClean="0">
                <a:solidFill>
                  <a:srgbClr val="0000CC"/>
                </a:solidFill>
                <a:latin typeface="Times New Roman" pitchFamily="18" charset="0"/>
                <a:cs typeface="Times New Roman" pitchFamily="18" charset="0"/>
              </a:rPr>
              <a:t>Identify the consequences</a:t>
            </a:r>
          </a:p>
          <a:p>
            <a:pPr lvl="1"/>
            <a:r>
              <a:rPr lang="en-US" sz="2400" b="1" dirty="0" smtClean="0">
                <a:solidFill>
                  <a:srgbClr val="0000CC"/>
                </a:solidFill>
                <a:latin typeface="Times New Roman" pitchFamily="18" charset="0"/>
                <a:cs typeface="Times New Roman" pitchFamily="18" charset="0"/>
              </a:rPr>
              <a:t>Obtain a commitment from the examinee</a:t>
            </a:r>
          </a:p>
          <a:p>
            <a:r>
              <a:rPr lang="en-US" sz="2800" b="1" dirty="0" smtClean="0">
                <a:solidFill>
                  <a:schemeClr val="tx2"/>
                </a:solidFill>
                <a:latin typeface="Times New Roman" pitchFamily="18" charset="0"/>
                <a:cs typeface="Times New Roman" pitchFamily="18" charset="0"/>
              </a:rPr>
              <a:t>Be observant</a:t>
            </a:r>
          </a:p>
          <a:p>
            <a:r>
              <a:rPr lang="en-US" sz="2800" b="1" dirty="0" smtClean="0">
                <a:solidFill>
                  <a:schemeClr val="tx2"/>
                </a:solidFill>
                <a:latin typeface="Times New Roman" pitchFamily="18" charset="0"/>
                <a:cs typeface="Times New Roman" pitchFamily="18" charset="0"/>
              </a:rPr>
              <a:t>Be critical</a:t>
            </a:r>
          </a:p>
          <a:p>
            <a:r>
              <a:rPr lang="en-US" sz="2800" b="1" dirty="0" smtClean="0">
                <a:solidFill>
                  <a:schemeClr val="tx2"/>
                </a:solidFill>
                <a:latin typeface="Times New Roman" pitchFamily="18" charset="0"/>
                <a:cs typeface="Times New Roman" pitchFamily="18" charset="0"/>
              </a:rPr>
              <a:t>Be conservative</a:t>
            </a:r>
          </a:p>
          <a:p>
            <a:r>
              <a:rPr lang="en-US" sz="2800" b="1" dirty="0" smtClean="0">
                <a:solidFill>
                  <a:schemeClr val="tx2"/>
                </a:solidFill>
                <a:latin typeface="Times New Roman" pitchFamily="18" charset="0"/>
                <a:cs typeface="Times New Roman" pitchFamily="18" charset="0"/>
              </a:rPr>
              <a:t>Be an expert</a:t>
            </a:r>
            <a:endParaRPr lang="en-US" sz="2800" b="1" dirty="0">
              <a:solidFill>
                <a:schemeClr val="tx2"/>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UNCLASSIFIED</a:t>
            </a:r>
            <a:endParaRPr lang="en-US" dirty="0"/>
          </a:p>
        </p:txBody>
      </p:sp>
      <p:sp>
        <p:nvSpPr>
          <p:cNvPr id="5" name="Slide Number Placeholder 4"/>
          <p:cNvSpPr>
            <a:spLocks noGrp="1"/>
          </p:cNvSpPr>
          <p:nvPr>
            <p:ph type="sldNum" sz="quarter" idx="12"/>
          </p:nvPr>
        </p:nvSpPr>
        <p:spPr/>
        <p:txBody>
          <a:bodyPr/>
          <a:lstStyle/>
          <a:p>
            <a:fld id="{12A3DC8F-4516-4ECE-83A3-FC40EEB67E79}" type="slidenum">
              <a:rPr lang="en-US" smtClean="0"/>
              <a:pPr/>
              <a:t>17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003300"/>
                </a:solidFill>
                <a:latin typeface="Arial Black" pitchFamily="34" charset="0"/>
              </a:rPr>
              <a:t>Anti-Countermeasures &amp; Counter-Countermeasures</a:t>
            </a:r>
            <a:endParaRPr lang="en-US" sz="3600" dirty="0"/>
          </a:p>
        </p:txBody>
      </p:sp>
      <p:sp>
        <p:nvSpPr>
          <p:cNvPr id="3" name="Content Placeholder 2"/>
          <p:cNvSpPr>
            <a:spLocks noGrp="1"/>
          </p:cNvSpPr>
          <p:nvPr>
            <p:ph idx="1"/>
          </p:nvPr>
        </p:nvSpPr>
        <p:spPr/>
        <p:txBody>
          <a:bodyPr/>
          <a:lstStyle/>
          <a:p>
            <a:r>
              <a:rPr lang="en-US" b="1" dirty="0" smtClean="0">
                <a:solidFill>
                  <a:srgbClr val="0000CC"/>
                </a:solidFill>
                <a:latin typeface="Times New Roman" pitchFamily="18" charset="0"/>
                <a:cs typeface="Times New Roman" pitchFamily="18" charset="0"/>
              </a:rPr>
              <a:t>Anti-CM: </a:t>
            </a:r>
            <a:r>
              <a:rPr lang="en-US" b="1" dirty="0" smtClean="0">
                <a:solidFill>
                  <a:schemeClr val="tx2"/>
                </a:solidFill>
                <a:latin typeface="Times New Roman" pitchFamily="18" charset="0"/>
                <a:cs typeface="Times New Roman" pitchFamily="18" charset="0"/>
              </a:rPr>
              <a:t>Any </a:t>
            </a:r>
            <a:r>
              <a:rPr lang="en-US" b="1" i="1" dirty="0" smtClean="0">
                <a:solidFill>
                  <a:schemeClr val="tx2"/>
                </a:solidFill>
                <a:latin typeface="Times New Roman" pitchFamily="18" charset="0"/>
                <a:cs typeface="Times New Roman" pitchFamily="18" charset="0"/>
              </a:rPr>
              <a:t>proactive </a:t>
            </a:r>
            <a:r>
              <a:rPr lang="en-US" b="1" dirty="0" smtClean="0">
                <a:solidFill>
                  <a:schemeClr val="tx2"/>
                </a:solidFill>
                <a:latin typeface="Times New Roman" pitchFamily="18" charset="0"/>
                <a:cs typeface="Times New Roman" pitchFamily="18" charset="0"/>
              </a:rPr>
              <a:t>action </a:t>
            </a:r>
            <a:r>
              <a:rPr lang="en-US" b="1" i="1" dirty="0" smtClean="0">
                <a:solidFill>
                  <a:schemeClr val="tx2"/>
                </a:solidFill>
                <a:latin typeface="Times New Roman" pitchFamily="18" charset="0"/>
                <a:cs typeface="Times New Roman" pitchFamily="18" charset="0"/>
              </a:rPr>
              <a:t>routinely taken to preclude or deter</a:t>
            </a:r>
            <a:r>
              <a:rPr lang="en-US" b="1" dirty="0" smtClean="0">
                <a:solidFill>
                  <a:schemeClr val="tx2"/>
                </a:solidFill>
                <a:latin typeface="Times New Roman" pitchFamily="18" charset="0"/>
                <a:cs typeface="Times New Roman" pitchFamily="18" charset="0"/>
              </a:rPr>
              <a:t> employment of countermeasures</a:t>
            </a:r>
          </a:p>
          <a:p>
            <a:r>
              <a:rPr lang="en-US" b="1" dirty="0" smtClean="0">
                <a:solidFill>
                  <a:srgbClr val="0000CC"/>
                </a:solidFill>
                <a:latin typeface="Times New Roman" pitchFamily="18" charset="0"/>
                <a:cs typeface="Times New Roman" pitchFamily="18" charset="0"/>
              </a:rPr>
              <a:t>Counter-CM: </a:t>
            </a:r>
            <a:r>
              <a:rPr lang="en-US" b="1" dirty="0" smtClean="0">
                <a:solidFill>
                  <a:schemeClr val="tx2"/>
                </a:solidFill>
                <a:latin typeface="Times New Roman" pitchFamily="18" charset="0"/>
                <a:cs typeface="Times New Roman" pitchFamily="18" charset="0"/>
              </a:rPr>
              <a:t>Any </a:t>
            </a:r>
            <a:r>
              <a:rPr lang="en-US" b="1" i="1" dirty="0" smtClean="0">
                <a:solidFill>
                  <a:schemeClr val="tx2"/>
                </a:solidFill>
                <a:latin typeface="Times New Roman" pitchFamily="18" charset="0"/>
                <a:cs typeface="Times New Roman" pitchFamily="18" charset="0"/>
              </a:rPr>
              <a:t>reactive </a:t>
            </a:r>
            <a:r>
              <a:rPr lang="en-US" b="1" dirty="0" smtClean="0">
                <a:solidFill>
                  <a:schemeClr val="tx2"/>
                </a:solidFill>
                <a:latin typeface="Times New Roman" pitchFamily="18" charset="0"/>
                <a:cs typeface="Times New Roman" pitchFamily="18" charset="0"/>
              </a:rPr>
              <a:t>action </a:t>
            </a:r>
            <a:r>
              <a:rPr lang="en-US" b="1" i="1" dirty="0" smtClean="0">
                <a:solidFill>
                  <a:schemeClr val="tx2"/>
                </a:solidFill>
                <a:latin typeface="Times New Roman" pitchFamily="18" charset="0"/>
                <a:cs typeface="Times New Roman" pitchFamily="18" charset="0"/>
              </a:rPr>
              <a:t>taken </a:t>
            </a:r>
            <a:r>
              <a:rPr lang="en-US" b="1" dirty="0" smtClean="0">
                <a:solidFill>
                  <a:schemeClr val="tx2"/>
                </a:solidFill>
                <a:latin typeface="Times New Roman" pitchFamily="18" charset="0"/>
                <a:cs typeface="Times New Roman" pitchFamily="18" charset="0"/>
              </a:rPr>
              <a:t>to </a:t>
            </a:r>
            <a:r>
              <a:rPr lang="en-US" b="1" i="1" dirty="0" smtClean="0">
                <a:solidFill>
                  <a:schemeClr val="tx2"/>
                </a:solidFill>
                <a:latin typeface="Times New Roman" pitchFamily="18" charset="0"/>
                <a:cs typeface="Times New Roman" pitchFamily="18" charset="0"/>
              </a:rPr>
              <a:t>verify or negate</a:t>
            </a:r>
            <a:r>
              <a:rPr lang="en-US" b="1" dirty="0" smtClean="0">
                <a:solidFill>
                  <a:schemeClr val="tx2"/>
                </a:solidFill>
                <a:latin typeface="Times New Roman" pitchFamily="18" charset="0"/>
                <a:cs typeface="Times New Roman" pitchFamily="18" charset="0"/>
              </a:rPr>
              <a:t> a suspected countermeasure</a:t>
            </a:r>
            <a:endParaRPr lang="en-US" b="1" dirty="0">
              <a:solidFill>
                <a:srgbClr val="0000CC"/>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12A3DC8F-4516-4ECE-83A3-FC40EEB67E79}" type="slidenum">
              <a:rPr lang="en-US" smtClean="0"/>
              <a:pPr/>
              <a:t>2</a:t>
            </a:fld>
            <a:endParaRPr lang="en-US" dirty="0"/>
          </a:p>
        </p:txBody>
      </p:sp>
      <p:sp>
        <p:nvSpPr>
          <p:cNvPr id="5" name="Footer Placeholder 4"/>
          <p:cNvSpPr>
            <a:spLocks noGrp="1"/>
          </p:cNvSpPr>
          <p:nvPr>
            <p:ph type="ftr" sz="quarter" idx="11"/>
          </p:nvPr>
        </p:nvSpPr>
        <p:spPr/>
        <p:txBody>
          <a:bodyPr/>
          <a:lstStyle/>
          <a:p>
            <a:r>
              <a:rPr lang="en-US" dirty="0" smtClean="0"/>
              <a:t>UNCLASSIFIED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003300"/>
                </a:solidFill>
                <a:latin typeface="Arial Black" pitchFamily="34" charset="0"/>
              </a:rPr>
              <a:t>Anti-Countermeasures</a:t>
            </a:r>
            <a:endParaRPr lang="en-US" sz="3600" dirty="0"/>
          </a:p>
        </p:txBody>
      </p:sp>
      <p:sp>
        <p:nvSpPr>
          <p:cNvPr id="3" name="Content Placeholder 2"/>
          <p:cNvSpPr>
            <a:spLocks noGrp="1"/>
          </p:cNvSpPr>
          <p:nvPr>
            <p:ph idx="1"/>
          </p:nvPr>
        </p:nvSpPr>
        <p:spPr/>
        <p:txBody>
          <a:bodyPr/>
          <a:lstStyle/>
          <a:p>
            <a:r>
              <a:rPr lang="en-US" sz="2800" b="1" i="1" dirty="0" smtClean="0">
                <a:solidFill>
                  <a:schemeClr val="tx2"/>
                </a:solidFill>
                <a:latin typeface="Times New Roman" pitchFamily="18" charset="0"/>
                <a:cs typeface="Times New Roman" pitchFamily="18" charset="0"/>
              </a:rPr>
              <a:t>The Lie Behind The Lie Detector</a:t>
            </a:r>
            <a:r>
              <a:rPr lang="en-US" sz="2800" b="1" dirty="0" smtClean="0">
                <a:solidFill>
                  <a:schemeClr val="tx2"/>
                </a:solidFill>
                <a:latin typeface="Times New Roman" pitchFamily="18" charset="0"/>
                <a:cs typeface="Times New Roman" pitchFamily="18" charset="0"/>
              </a:rPr>
              <a:t> found on antipolygraph.org comments that if polygraph examiner’s can identify CM why would they feel it necessary to tell examinee’s not to use them</a:t>
            </a:r>
          </a:p>
          <a:p>
            <a:r>
              <a:rPr lang="en-US" sz="2800" b="1" dirty="0" smtClean="0">
                <a:solidFill>
                  <a:schemeClr val="tx2"/>
                </a:solidFill>
                <a:latin typeface="Times New Roman" pitchFamily="18" charset="0"/>
                <a:cs typeface="Times New Roman" pitchFamily="18" charset="0"/>
              </a:rPr>
              <a:t>The booklet goes on to suggest that if examiners had a reliable method of detecting  CM they would be mum so they could catch people performing CM (page 162)</a:t>
            </a:r>
            <a:endParaRPr lang="en-US" sz="2800" b="1" dirty="0" smtClean="0">
              <a:solidFill>
                <a:srgbClr val="0000CC"/>
              </a:solidFill>
              <a:latin typeface="Times New Roman" pitchFamily="18" charset="0"/>
              <a:cs typeface="Times New Roman" pitchFamily="18" charset="0"/>
            </a:endParaRPr>
          </a:p>
          <a:p>
            <a:pPr lvl="1"/>
            <a:endParaRPr lang="en-US" sz="2400" b="1" dirty="0">
              <a:solidFill>
                <a:srgbClr val="0000CC"/>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UNCLASSIFIED</a:t>
            </a:r>
            <a:endParaRPr lang="en-US" dirty="0"/>
          </a:p>
        </p:txBody>
      </p:sp>
      <p:sp>
        <p:nvSpPr>
          <p:cNvPr id="5" name="Slide Number Placeholder 4"/>
          <p:cNvSpPr>
            <a:spLocks noGrp="1"/>
          </p:cNvSpPr>
          <p:nvPr>
            <p:ph type="sldNum" sz="quarter" idx="12"/>
          </p:nvPr>
        </p:nvSpPr>
        <p:spPr/>
        <p:txBody>
          <a:bodyPr/>
          <a:lstStyle/>
          <a:p>
            <a:fld id="{12A3DC8F-4516-4ECE-83A3-FC40EEB67E79}" type="slidenum">
              <a:rPr lang="en-US" smtClean="0"/>
              <a:pPr/>
              <a:t>3</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solidFill>
                  <a:srgbClr val="003300"/>
                </a:solidFill>
                <a:latin typeface="Arial Black" pitchFamily="34" charset="0"/>
              </a:rPr>
              <a:t>Anti-Countermeasures</a:t>
            </a:r>
            <a:endParaRPr lang="en-US" dirty="0"/>
          </a:p>
        </p:txBody>
      </p:sp>
      <p:sp>
        <p:nvSpPr>
          <p:cNvPr id="3" name="Content Placeholder 2"/>
          <p:cNvSpPr>
            <a:spLocks noGrp="1"/>
          </p:cNvSpPr>
          <p:nvPr>
            <p:ph idx="1"/>
          </p:nvPr>
        </p:nvSpPr>
        <p:spPr/>
        <p:txBody>
          <a:bodyPr/>
          <a:lstStyle/>
          <a:p>
            <a:r>
              <a:rPr lang="en-US" sz="2800" b="1" dirty="0" smtClean="0">
                <a:solidFill>
                  <a:schemeClr val="tx2"/>
                </a:solidFill>
                <a:latin typeface="Times New Roman" pitchFamily="18" charset="0"/>
                <a:cs typeface="Times New Roman" pitchFamily="18" charset="0"/>
              </a:rPr>
              <a:t>Designed to behaviorally differentiate between the guilty and innocent examinee</a:t>
            </a:r>
          </a:p>
          <a:p>
            <a:pPr lvl="1"/>
            <a:r>
              <a:rPr lang="en-US" b="1" dirty="0" smtClean="0">
                <a:solidFill>
                  <a:srgbClr val="0000CC"/>
                </a:solidFill>
                <a:latin typeface="Times New Roman" pitchFamily="18" charset="0"/>
                <a:cs typeface="Times New Roman" pitchFamily="18" charset="0"/>
              </a:rPr>
              <a:t>Preclude innocent from using CM</a:t>
            </a:r>
          </a:p>
          <a:p>
            <a:pPr lvl="1"/>
            <a:r>
              <a:rPr lang="en-US" b="1" dirty="0" smtClean="0">
                <a:solidFill>
                  <a:srgbClr val="0000CC"/>
                </a:solidFill>
                <a:latin typeface="Times New Roman" pitchFamily="18" charset="0"/>
                <a:cs typeface="Times New Roman" pitchFamily="18" charset="0"/>
              </a:rPr>
              <a:t>Inform guilty that they will not be successful if or when they use CM</a:t>
            </a:r>
          </a:p>
          <a:p>
            <a:r>
              <a:rPr lang="en-US" sz="2800" b="1" dirty="0" smtClean="0">
                <a:solidFill>
                  <a:schemeClr val="tx2"/>
                </a:solidFill>
                <a:latin typeface="Times New Roman" pitchFamily="18" charset="0"/>
                <a:cs typeface="Times New Roman" pitchFamily="18" charset="0"/>
              </a:rPr>
              <a:t>No reason to beat around the bush – everyone has open access to the internet and are actively reading the anti-polygraph sites</a:t>
            </a:r>
          </a:p>
          <a:p>
            <a:endParaRPr lang="en-US" b="1" dirty="0">
              <a:solidFill>
                <a:schemeClr val="tx2"/>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UNCLASSIFIED</a:t>
            </a:r>
            <a:endParaRPr lang="en-US" dirty="0"/>
          </a:p>
        </p:txBody>
      </p:sp>
      <p:sp>
        <p:nvSpPr>
          <p:cNvPr id="5" name="Slide Number Placeholder 4"/>
          <p:cNvSpPr>
            <a:spLocks noGrp="1"/>
          </p:cNvSpPr>
          <p:nvPr>
            <p:ph type="sldNum" sz="quarter" idx="12"/>
          </p:nvPr>
        </p:nvSpPr>
        <p:spPr/>
        <p:txBody>
          <a:bodyPr/>
          <a:lstStyle/>
          <a:p>
            <a:fld id="{12A3DC8F-4516-4ECE-83A3-FC40EEB67E79}" type="slidenum">
              <a:rPr lang="en-US" smtClean="0"/>
              <a:pPr/>
              <a:t>4</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003300"/>
                </a:solidFill>
                <a:latin typeface="Arial Black" pitchFamily="34" charset="0"/>
              </a:rPr>
              <a:t>Anti-Countermeasures</a:t>
            </a:r>
            <a:br>
              <a:rPr lang="en-US" sz="3600" b="1" dirty="0" smtClean="0">
                <a:solidFill>
                  <a:srgbClr val="003300"/>
                </a:solidFill>
                <a:latin typeface="Arial Black" pitchFamily="34" charset="0"/>
              </a:rPr>
            </a:br>
            <a:r>
              <a:rPr lang="en-US" sz="3600" b="1" dirty="0" smtClean="0">
                <a:solidFill>
                  <a:srgbClr val="003300"/>
                </a:solidFill>
                <a:latin typeface="Arial Black" pitchFamily="34" charset="0"/>
              </a:rPr>
              <a:t>Statement</a:t>
            </a:r>
            <a:endParaRPr lang="en-US" sz="3600" b="1" dirty="0">
              <a:solidFill>
                <a:srgbClr val="003300"/>
              </a:solidFill>
              <a:latin typeface="Arial Black" pitchFamily="34" charset="0"/>
            </a:endParaRPr>
          </a:p>
        </p:txBody>
      </p:sp>
      <p:sp>
        <p:nvSpPr>
          <p:cNvPr id="3" name="Content Placeholder 2"/>
          <p:cNvSpPr>
            <a:spLocks noGrp="1"/>
          </p:cNvSpPr>
          <p:nvPr>
            <p:ph idx="1"/>
          </p:nvPr>
        </p:nvSpPr>
        <p:spPr/>
        <p:txBody>
          <a:bodyPr/>
          <a:lstStyle/>
          <a:p>
            <a:r>
              <a:rPr lang="en-US" b="1" dirty="0" smtClean="0">
                <a:solidFill>
                  <a:schemeClr val="tx2"/>
                </a:solidFill>
                <a:latin typeface="Times New Roman" pitchFamily="18" charset="0"/>
                <a:cs typeface="Times New Roman" pitchFamily="18" charset="0"/>
              </a:rPr>
              <a:t>All anti-countermeasures statements should include the following:</a:t>
            </a:r>
          </a:p>
          <a:p>
            <a:pPr lvl="1"/>
            <a:r>
              <a:rPr lang="en-US" b="1" dirty="0" smtClean="0">
                <a:solidFill>
                  <a:srgbClr val="0000CC"/>
                </a:solidFill>
                <a:latin typeface="Times New Roman" pitchFamily="18" charset="0"/>
                <a:cs typeface="Times New Roman" pitchFamily="18" charset="0"/>
              </a:rPr>
              <a:t>Be direct</a:t>
            </a:r>
          </a:p>
          <a:p>
            <a:pPr lvl="1"/>
            <a:r>
              <a:rPr lang="en-US" b="1" dirty="0" smtClean="0">
                <a:solidFill>
                  <a:srgbClr val="0000CC"/>
                </a:solidFill>
                <a:latin typeface="Times New Roman" pitchFamily="18" charset="0"/>
                <a:cs typeface="Times New Roman" pitchFamily="18" charset="0"/>
              </a:rPr>
              <a:t>Provide a clear warning</a:t>
            </a:r>
          </a:p>
          <a:p>
            <a:pPr lvl="1"/>
            <a:r>
              <a:rPr lang="en-US" b="1" dirty="0" smtClean="0">
                <a:solidFill>
                  <a:srgbClr val="0000CC"/>
                </a:solidFill>
                <a:latin typeface="Times New Roman" pitchFamily="18" charset="0"/>
                <a:cs typeface="Times New Roman" pitchFamily="18" charset="0"/>
              </a:rPr>
              <a:t>Identify the consequences</a:t>
            </a:r>
          </a:p>
          <a:p>
            <a:pPr lvl="1"/>
            <a:r>
              <a:rPr lang="en-US" b="1" dirty="0" smtClean="0">
                <a:solidFill>
                  <a:srgbClr val="0000CC"/>
                </a:solidFill>
                <a:latin typeface="Times New Roman" pitchFamily="18" charset="0"/>
                <a:cs typeface="Times New Roman" pitchFamily="18" charset="0"/>
              </a:rPr>
              <a:t>Obtain a commitment from the examinee</a:t>
            </a:r>
            <a:endParaRPr lang="en-US" b="1" dirty="0">
              <a:solidFill>
                <a:srgbClr val="0000CC"/>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UNCLASSIFIED</a:t>
            </a:r>
            <a:endParaRPr lang="en-US" dirty="0"/>
          </a:p>
        </p:txBody>
      </p:sp>
      <p:sp>
        <p:nvSpPr>
          <p:cNvPr id="5" name="Slide Number Placeholder 4"/>
          <p:cNvSpPr>
            <a:spLocks noGrp="1"/>
          </p:cNvSpPr>
          <p:nvPr>
            <p:ph type="sldNum" sz="quarter" idx="12"/>
          </p:nvPr>
        </p:nvSpPr>
        <p:spPr/>
        <p:txBody>
          <a:bodyPr/>
          <a:lstStyle/>
          <a:p>
            <a:fld id="{12A3DC8F-4516-4ECE-83A3-FC40EEB67E79}" type="slidenum">
              <a:rPr lang="en-US" smtClean="0"/>
              <a:pPr/>
              <a:t>5</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003300"/>
                </a:solidFill>
                <a:latin typeface="Arial Black" pitchFamily="34" charset="0"/>
              </a:rPr>
              <a:t>Anti-Countermeasures</a:t>
            </a:r>
            <a:br>
              <a:rPr lang="en-US" sz="3600" b="1" dirty="0" smtClean="0">
                <a:solidFill>
                  <a:srgbClr val="003300"/>
                </a:solidFill>
                <a:latin typeface="Arial Black" pitchFamily="34" charset="0"/>
              </a:rPr>
            </a:br>
            <a:r>
              <a:rPr lang="en-US" sz="3600" b="1" dirty="0" smtClean="0">
                <a:solidFill>
                  <a:srgbClr val="003300"/>
                </a:solidFill>
                <a:latin typeface="Arial Black" pitchFamily="34" charset="0"/>
              </a:rPr>
              <a:t>Statement</a:t>
            </a:r>
            <a:endParaRPr lang="en-US" sz="3600" b="1" dirty="0">
              <a:solidFill>
                <a:srgbClr val="003300"/>
              </a:solidFill>
              <a:latin typeface="Arial Black" pitchFamily="34" charset="0"/>
            </a:endParaRPr>
          </a:p>
        </p:txBody>
      </p:sp>
      <p:sp>
        <p:nvSpPr>
          <p:cNvPr id="3" name="Content Placeholder 2"/>
          <p:cNvSpPr>
            <a:spLocks noGrp="1"/>
          </p:cNvSpPr>
          <p:nvPr>
            <p:ph idx="1"/>
          </p:nvPr>
        </p:nvSpPr>
        <p:spPr>
          <a:xfrm>
            <a:off x="914400" y="1676400"/>
            <a:ext cx="7661275" cy="4572000"/>
          </a:xfrm>
        </p:spPr>
        <p:txBody>
          <a:bodyPr/>
          <a:lstStyle/>
          <a:p>
            <a:r>
              <a:rPr lang="en-US" sz="2800" b="1" dirty="0" smtClean="0">
                <a:solidFill>
                  <a:schemeClr val="tx2"/>
                </a:solidFill>
                <a:latin typeface="Times New Roman" pitchFamily="18" charset="0"/>
                <a:cs typeface="Times New Roman" pitchFamily="18" charset="0"/>
              </a:rPr>
              <a:t>Some are written and some are verbal – for a few agencies it is both</a:t>
            </a:r>
          </a:p>
          <a:p>
            <a:pPr lvl="1">
              <a:buNone/>
            </a:pPr>
            <a:r>
              <a:rPr lang="en-US" sz="2400" b="1" dirty="0" smtClean="0">
                <a:solidFill>
                  <a:srgbClr val="0000CC"/>
                </a:solidFill>
                <a:latin typeface="Times New Roman" pitchFamily="18" charset="0"/>
                <a:cs typeface="Times New Roman" pitchFamily="18" charset="0"/>
              </a:rPr>
              <a:t>	“John, almost everyone that comes in for a polygraph exam have ‘Googled’ the word ‘polygraph’ and ended up on a site suggesting they perform CM.  Please do not attempt CM.  If you are innocent of any wrongdoing research suggests you will look guilty.  If you are guilty of wrongdoing, you will be caught by your own physiology, and CM will do you no good.  John, can I count on you not to attempt CM during the test?”</a:t>
            </a:r>
            <a:endParaRPr lang="en-US" sz="2400" b="1" dirty="0">
              <a:solidFill>
                <a:srgbClr val="0000CC"/>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UNCLASSIFIED</a:t>
            </a:r>
            <a:endParaRPr lang="en-US" dirty="0"/>
          </a:p>
        </p:txBody>
      </p:sp>
      <p:sp>
        <p:nvSpPr>
          <p:cNvPr id="5" name="Slide Number Placeholder 4"/>
          <p:cNvSpPr>
            <a:spLocks noGrp="1"/>
          </p:cNvSpPr>
          <p:nvPr>
            <p:ph type="sldNum" sz="quarter" idx="12"/>
          </p:nvPr>
        </p:nvSpPr>
        <p:spPr/>
        <p:txBody>
          <a:bodyPr/>
          <a:lstStyle/>
          <a:p>
            <a:fld id="{12A3DC8F-4516-4ECE-83A3-FC40EEB67E79}" type="slidenum">
              <a:rPr lang="en-US" smtClean="0"/>
              <a:pPr/>
              <a:t>6</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003300"/>
                </a:solidFill>
                <a:latin typeface="Arial Black" pitchFamily="34" charset="0"/>
              </a:rPr>
              <a:t>Anti-Countermeasures</a:t>
            </a:r>
            <a:br>
              <a:rPr lang="en-US" sz="3600" b="1" dirty="0" smtClean="0">
                <a:solidFill>
                  <a:srgbClr val="003300"/>
                </a:solidFill>
                <a:latin typeface="Arial Black" pitchFamily="34" charset="0"/>
              </a:rPr>
            </a:br>
            <a:r>
              <a:rPr lang="en-US" sz="3600" b="1" dirty="0" smtClean="0">
                <a:solidFill>
                  <a:srgbClr val="003300"/>
                </a:solidFill>
                <a:latin typeface="Arial Black" pitchFamily="34" charset="0"/>
              </a:rPr>
              <a:t>Statement</a:t>
            </a:r>
            <a:endParaRPr lang="en-US" sz="3600" b="1" dirty="0">
              <a:solidFill>
                <a:srgbClr val="003300"/>
              </a:solidFill>
              <a:latin typeface="Arial Black" pitchFamily="34" charset="0"/>
            </a:endParaRPr>
          </a:p>
        </p:txBody>
      </p:sp>
      <p:sp>
        <p:nvSpPr>
          <p:cNvPr id="3" name="Content Placeholder 2"/>
          <p:cNvSpPr>
            <a:spLocks noGrp="1"/>
          </p:cNvSpPr>
          <p:nvPr>
            <p:ph idx="1"/>
          </p:nvPr>
        </p:nvSpPr>
        <p:spPr/>
        <p:txBody>
          <a:bodyPr/>
          <a:lstStyle/>
          <a:p>
            <a:r>
              <a:rPr lang="en-US" sz="2800" b="1" dirty="0" smtClean="0">
                <a:solidFill>
                  <a:schemeClr val="tx2"/>
                </a:solidFill>
                <a:latin typeface="Times New Roman" pitchFamily="18" charset="0"/>
                <a:cs typeface="Times New Roman" pitchFamily="18" charset="0"/>
              </a:rPr>
              <a:t>The following can be an added comment for the anti-CM statement:  </a:t>
            </a:r>
          </a:p>
          <a:p>
            <a:pPr>
              <a:buNone/>
            </a:pPr>
            <a:r>
              <a:rPr lang="en-US" sz="2800" b="1" dirty="0" smtClean="0">
                <a:solidFill>
                  <a:schemeClr val="tx2"/>
                </a:solidFill>
                <a:latin typeface="Times New Roman" pitchFamily="18" charset="0"/>
                <a:cs typeface="Times New Roman" pitchFamily="18" charset="0"/>
              </a:rPr>
              <a:t>	</a:t>
            </a:r>
            <a:r>
              <a:rPr lang="en-US" sz="2800" b="1" dirty="0" smtClean="0">
                <a:solidFill>
                  <a:srgbClr val="0000CC"/>
                </a:solidFill>
                <a:latin typeface="Times New Roman" pitchFamily="18" charset="0"/>
                <a:cs typeface="Times New Roman" pitchFamily="18" charset="0"/>
              </a:rPr>
              <a:t>“The motion sensors you see on the polygraph chair seat, arms and floor are designed to pick up physical CM and movements.  If you perform any other CM suggested on the various web sites, your physiology will betray you.  So, please listen to my instructions today and you will have a successful test”</a:t>
            </a:r>
            <a:endParaRPr lang="en-US" sz="2800" b="1" dirty="0">
              <a:solidFill>
                <a:srgbClr val="0000CC"/>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UNCLASSIFIED</a:t>
            </a:r>
            <a:endParaRPr lang="en-US" dirty="0"/>
          </a:p>
        </p:txBody>
      </p:sp>
      <p:sp>
        <p:nvSpPr>
          <p:cNvPr id="5" name="Slide Number Placeholder 4"/>
          <p:cNvSpPr>
            <a:spLocks noGrp="1"/>
          </p:cNvSpPr>
          <p:nvPr>
            <p:ph type="sldNum" sz="quarter" idx="12"/>
          </p:nvPr>
        </p:nvSpPr>
        <p:spPr/>
        <p:txBody>
          <a:bodyPr/>
          <a:lstStyle/>
          <a:p>
            <a:fld id="{12A3DC8F-4516-4ECE-83A3-FC40EEB67E79}" type="slidenum">
              <a:rPr lang="en-US" smtClean="0"/>
              <a:pPr/>
              <a:t>7</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003300"/>
                </a:solidFill>
                <a:latin typeface="Arial Black" pitchFamily="34" charset="0"/>
              </a:rPr>
              <a:t>Anti-Countermeasures</a:t>
            </a:r>
            <a:endParaRPr lang="en-US" sz="3600" b="1" dirty="0">
              <a:solidFill>
                <a:srgbClr val="003300"/>
              </a:solidFill>
              <a:latin typeface="Arial Black" pitchFamily="34" charset="0"/>
            </a:endParaRPr>
          </a:p>
        </p:txBody>
      </p:sp>
      <p:sp>
        <p:nvSpPr>
          <p:cNvPr id="3" name="Content Placeholder 2"/>
          <p:cNvSpPr>
            <a:spLocks noGrp="1"/>
          </p:cNvSpPr>
          <p:nvPr>
            <p:ph idx="1"/>
          </p:nvPr>
        </p:nvSpPr>
        <p:spPr/>
        <p:txBody>
          <a:bodyPr/>
          <a:lstStyle/>
          <a:p>
            <a:r>
              <a:rPr lang="en-US" sz="2800" b="1" dirty="0" smtClean="0">
                <a:solidFill>
                  <a:schemeClr val="tx2"/>
                </a:solidFill>
                <a:latin typeface="Times New Roman" pitchFamily="18" charset="0"/>
                <a:cs typeface="Times New Roman" pitchFamily="18" charset="0"/>
              </a:rPr>
              <a:t>TLBTLD calls the following counter-CM, but we consider them anti-CM if used proactively</a:t>
            </a:r>
          </a:p>
          <a:p>
            <a:pPr lvl="1"/>
            <a:r>
              <a:rPr lang="en-US" b="1" dirty="0" smtClean="0">
                <a:solidFill>
                  <a:srgbClr val="0000CC"/>
                </a:solidFill>
                <a:latin typeface="Times New Roman" pitchFamily="18" charset="0"/>
                <a:cs typeface="Times New Roman" pitchFamily="18" charset="0"/>
              </a:rPr>
              <a:t>Calling IRQ ‘control’ questions</a:t>
            </a:r>
          </a:p>
          <a:p>
            <a:pPr lvl="1"/>
            <a:r>
              <a:rPr lang="en-US" b="1" dirty="0" smtClean="0">
                <a:solidFill>
                  <a:srgbClr val="0000CC"/>
                </a:solidFill>
                <a:latin typeface="Times New Roman" pitchFamily="18" charset="0"/>
                <a:cs typeface="Times New Roman" pitchFamily="18" charset="0"/>
              </a:rPr>
              <a:t>Placing a time bar on </a:t>
            </a:r>
            <a:r>
              <a:rPr lang="en-US" b="1" u="sng" dirty="0" smtClean="0">
                <a:solidFill>
                  <a:srgbClr val="0000CC"/>
                </a:solidFill>
                <a:latin typeface="Times New Roman" pitchFamily="18" charset="0"/>
                <a:cs typeface="Times New Roman" pitchFamily="18" charset="0"/>
              </a:rPr>
              <a:t>one</a:t>
            </a:r>
            <a:r>
              <a:rPr lang="en-US" b="1" dirty="0" smtClean="0">
                <a:solidFill>
                  <a:srgbClr val="0000CC"/>
                </a:solidFill>
                <a:latin typeface="Times New Roman" pitchFamily="18" charset="0"/>
                <a:cs typeface="Times New Roman" pitchFamily="18" charset="0"/>
              </a:rPr>
              <a:t> IRQ</a:t>
            </a:r>
          </a:p>
          <a:p>
            <a:r>
              <a:rPr lang="en-US" sz="2800" b="1" dirty="0" smtClean="0">
                <a:solidFill>
                  <a:schemeClr val="tx2"/>
                </a:solidFill>
                <a:latin typeface="Times New Roman" pitchFamily="18" charset="0"/>
                <a:cs typeface="Times New Roman" pitchFamily="18" charset="0"/>
              </a:rPr>
              <a:t>These techniques may work for the naïve guilty and the naïve innocent who disregard your warnings</a:t>
            </a:r>
            <a:endParaRPr lang="en-US" sz="2800" b="1" dirty="0">
              <a:solidFill>
                <a:schemeClr val="tx2"/>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UNCLASSIFIED</a:t>
            </a:r>
            <a:endParaRPr lang="en-US" dirty="0"/>
          </a:p>
        </p:txBody>
      </p:sp>
      <p:sp>
        <p:nvSpPr>
          <p:cNvPr id="5" name="Slide Number Placeholder 4"/>
          <p:cNvSpPr>
            <a:spLocks noGrp="1"/>
          </p:cNvSpPr>
          <p:nvPr>
            <p:ph type="sldNum" sz="quarter" idx="12"/>
          </p:nvPr>
        </p:nvSpPr>
        <p:spPr/>
        <p:txBody>
          <a:bodyPr/>
          <a:lstStyle/>
          <a:p>
            <a:fld id="{12A3DC8F-4516-4ECE-83A3-FC40EEB67E79}" type="slidenum">
              <a:rPr lang="en-US" smtClean="0"/>
              <a:pPr/>
              <a:t>8</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smtClean="0">
                <a:solidFill>
                  <a:srgbClr val="003300"/>
                </a:solidFill>
                <a:latin typeface="Arial Black" pitchFamily="34" charset="0"/>
              </a:rPr>
              <a:t>Anti-Countermeasures</a:t>
            </a:r>
            <a:endParaRPr lang="en-US" sz="3600" b="1" dirty="0">
              <a:solidFill>
                <a:srgbClr val="003300"/>
              </a:solidFill>
              <a:latin typeface="Arial Black" pitchFamily="34" charset="0"/>
            </a:endParaRPr>
          </a:p>
        </p:txBody>
      </p:sp>
      <p:sp>
        <p:nvSpPr>
          <p:cNvPr id="3" name="Content Placeholder 2"/>
          <p:cNvSpPr>
            <a:spLocks noGrp="1"/>
          </p:cNvSpPr>
          <p:nvPr>
            <p:ph idx="1"/>
          </p:nvPr>
        </p:nvSpPr>
        <p:spPr/>
        <p:txBody>
          <a:bodyPr/>
          <a:lstStyle/>
          <a:p>
            <a:r>
              <a:rPr lang="en-US" sz="2800" b="1" dirty="0" smtClean="0">
                <a:solidFill>
                  <a:schemeClr val="tx2"/>
                </a:solidFill>
                <a:latin typeface="Times New Roman" pitchFamily="18" charset="0"/>
                <a:cs typeface="Times New Roman" pitchFamily="18" charset="0"/>
              </a:rPr>
              <a:t>If a IRQ is called a ‘control’ question and is time barred</a:t>
            </a:r>
          </a:p>
          <a:p>
            <a:pPr lvl="1"/>
            <a:r>
              <a:rPr lang="en-US" sz="2400" b="1" dirty="0" smtClean="0">
                <a:solidFill>
                  <a:srgbClr val="0000CC"/>
                </a:solidFill>
                <a:latin typeface="Times New Roman" pitchFamily="18" charset="0"/>
                <a:cs typeface="Times New Roman" pitchFamily="18" charset="0"/>
              </a:rPr>
              <a:t>Where do you place the IRQ with the time bar? </a:t>
            </a:r>
          </a:p>
          <a:p>
            <a:pPr lvl="1"/>
            <a:r>
              <a:rPr lang="en-US" sz="2400" b="1" dirty="0" smtClean="0">
                <a:solidFill>
                  <a:srgbClr val="0000CC"/>
                </a:solidFill>
                <a:latin typeface="Times New Roman" pitchFamily="18" charset="0"/>
                <a:cs typeface="Times New Roman" pitchFamily="18" charset="0"/>
              </a:rPr>
              <a:t>What do you do with the comparison questions?</a:t>
            </a:r>
            <a:endParaRPr lang="en-US" sz="2400" b="1" dirty="0" smtClean="0">
              <a:solidFill>
                <a:schemeClr val="tx2"/>
              </a:solidFill>
              <a:latin typeface="Times New Roman" pitchFamily="18" charset="0"/>
              <a:cs typeface="Times New Roman" pitchFamily="18" charset="0"/>
            </a:endParaRPr>
          </a:p>
          <a:p>
            <a:r>
              <a:rPr lang="en-US" sz="2800" b="1" dirty="0" smtClean="0">
                <a:solidFill>
                  <a:schemeClr val="tx2"/>
                </a:solidFill>
                <a:latin typeface="Times New Roman" pitchFamily="18" charset="0"/>
                <a:cs typeface="Times New Roman" pitchFamily="18" charset="0"/>
              </a:rPr>
              <a:t>Use category comparison questions</a:t>
            </a:r>
          </a:p>
          <a:p>
            <a:pPr lvl="1"/>
            <a:r>
              <a:rPr lang="en-US" sz="2400" b="1" dirty="0" smtClean="0">
                <a:solidFill>
                  <a:srgbClr val="0000CC"/>
                </a:solidFill>
                <a:latin typeface="Times New Roman" pitchFamily="18" charset="0"/>
                <a:cs typeface="Times New Roman" pitchFamily="18" charset="0"/>
              </a:rPr>
              <a:t>Yes – they work great in specific issue exams</a:t>
            </a:r>
          </a:p>
          <a:p>
            <a:pPr lvl="1"/>
            <a:r>
              <a:rPr lang="en-US" sz="2400" b="1" dirty="0" smtClean="0">
                <a:solidFill>
                  <a:srgbClr val="0000CC"/>
                </a:solidFill>
                <a:latin typeface="Times New Roman" pitchFamily="18" charset="0"/>
                <a:cs typeface="Times New Roman" pitchFamily="18" charset="0"/>
              </a:rPr>
              <a:t>Need to think about what you are doing when using category comparison questions</a:t>
            </a:r>
            <a:endParaRPr lang="en-US" sz="2400" b="1" dirty="0">
              <a:solidFill>
                <a:srgbClr val="0000CC"/>
              </a:solidFill>
              <a:latin typeface="Times New Roman" pitchFamily="18" charset="0"/>
              <a:cs typeface="Times New Roman" pitchFamily="18" charset="0"/>
            </a:endParaRPr>
          </a:p>
        </p:txBody>
      </p:sp>
      <p:sp>
        <p:nvSpPr>
          <p:cNvPr id="4" name="Footer Placeholder 3"/>
          <p:cNvSpPr>
            <a:spLocks noGrp="1"/>
          </p:cNvSpPr>
          <p:nvPr>
            <p:ph type="ftr" sz="quarter" idx="11"/>
          </p:nvPr>
        </p:nvSpPr>
        <p:spPr/>
        <p:txBody>
          <a:bodyPr/>
          <a:lstStyle/>
          <a:p>
            <a:r>
              <a:rPr lang="en-US" dirty="0" smtClean="0"/>
              <a:t>UNCLASSIFIED</a:t>
            </a:r>
            <a:endParaRPr lang="en-US" dirty="0"/>
          </a:p>
        </p:txBody>
      </p:sp>
      <p:sp>
        <p:nvSpPr>
          <p:cNvPr id="5" name="Slide Number Placeholder 4"/>
          <p:cNvSpPr>
            <a:spLocks noGrp="1"/>
          </p:cNvSpPr>
          <p:nvPr>
            <p:ph type="sldNum" sz="quarter" idx="12"/>
          </p:nvPr>
        </p:nvSpPr>
        <p:spPr/>
        <p:txBody>
          <a:bodyPr/>
          <a:lstStyle/>
          <a:p>
            <a:fld id="{12A3DC8F-4516-4ECE-83A3-FC40EEB67E79}" type="slidenum">
              <a:rPr lang="en-US" smtClean="0"/>
              <a:pPr/>
              <a:t>9</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 Research-UNCLASSIFIED</Template>
  <TotalTime>568</TotalTime>
  <Words>2375</Words>
  <Application>Microsoft Office PowerPoint</Application>
  <PresentationFormat>On-screen Show (4:3)</PresentationFormat>
  <Paragraphs>313</Paragraphs>
  <Slides>17</Slides>
  <Notes>17</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Axis</vt:lpstr>
      <vt:lpstr>Anti-Countermeasures &amp; Counter-Countermeasures</vt:lpstr>
      <vt:lpstr>Anti-Countermeasures &amp; Counter-Countermeasures</vt:lpstr>
      <vt:lpstr>Anti-Countermeasures</vt:lpstr>
      <vt:lpstr>Anti-Countermeasures</vt:lpstr>
      <vt:lpstr>Anti-Countermeasures Statement</vt:lpstr>
      <vt:lpstr>Anti-Countermeasures Statement</vt:lpstr>
      <vt:lpstr>Anti-Countermeasures Statement</vt:lpstr>
      <vt:lpstr>Anti-Countermeasures</vt:lpstr>
      <vt:lpstr>Anti-Countermeasures</vt:lpstr>
      <vt:lpstr>PowerPoint Presentation</vt:lpstr>
      <vt:lpstr>PowerPoint Presentation</vt:lpstr>
      <vt:lpstr>Anti-Countermeasures Counter-Countermeasures</vt:lpstr>
      <vt:lpstr>Counter-Countermeasures</vt:lpstr>
      <vt:lpstr>Counter-Countermeasures</vt:lpstr>
      <vt:lpstr>Countermeasures question to consider?</vt:lpstr>
      <vt:lpstr>PowerPoint Presentation</vt:lpstr>
      <vt:lpstr>Counter-Countermeasures Maintaining Control</vt:lpstr>
    </vt:vector>
  </TitlesOfParts>
  <Company>DACA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Anti-Countermeasures &amp; Counter-Countermeasures</dc:title>
  <dc:creator>weathermand</dc:creator>
  <cp:lastModifiedBy>Dutton, Donnie CIV NCCA DIA/D2X7-B</cp:lastModifiedBy>
  <cp:revision>87</cp:revision>
  <dcterms:created xsi:type="dcterms:W3CDTF">2011-10-31T14:59:25Z</dcterms:created>
  <dcterms:modified xsi:type="dcterms:W3CDTF">2013-04-04T14:16:25Z</dcterms:modified>
</cp:coreProperties>
</file>