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365" r:id="rId3"/>
    <p:sldId id="32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293" r:id="rId27"/>
    <p:sldId id="294" r:id="rId28"/>
    <p:sldId id="295" r:id="rId29"/>
    <p:sldId id="296" r:id="rId30"/>
    <p:sldId id="297" r:id="rId31"/>
    <p:sldId id="301" r:id="rId32"/>
    <p:sldId id="306" r:id="rId33"/>
    <p:sldId id="308" r:id="rId34"/>
    <p:sldId id="333"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09" r:id="rId58"/>
    <p:sldId id="362" r:id="rId59"/>
    <p:sldId id="363" r:id="rId60"/>
    <p:sldId id="310" r:id="rId61"/>
    <p:sldId id="311" r:id="rId62"/>
    <p:sldId id="319" r:id="rId63"/>
    <p:sldId id="298" r:id="rId64"/>
    <p:sldId id="364" r:id="rId65"/>
    <p:sldId id="257" r:id="rId66"/>
    <p:sldId id="287" r:id="rId67"/>
    <p:sldId id="282" r:id="rId68"/>
    <p:sldId id="393" r:id="rId69"/>
    <p:sldId id="337" r:id="rId70"/>
    <p:sldId id="388" r:id="rId71"/>
    <p:sldId id="390" r:id="rId72"/>
    <p:sldId id="389" r:id="rId73"/>
    <p:sldId id="320" r:id="rId74"/>
    <p:sldId id="316" r:id="rId75"/>
    <p:sldId id="283" r:id="rId76"/>
    <p:sldId id="315" r:id="rId77"/>
    <p:sldId id="313" r:id="rId78"/>
    <p:sldId id="334" r:id="rId79"/>
    <p:sldId id="321" r:id="rId80"/>
    <p:sldId id="284" r:id="rId81"/>
    <p:sldId id="398" r:id="rId82"/>
    <p:sldId id="335" r:id="rId83"/>
    <p:sldId id="336" r:id="rId84"/>
    <p:sldId id="338" r:id="rId85"/>
    <p:sldId id="392" r:id="rId86"/>
    <p:sldId id="322" r:id="rId87"/>
    <p:sldId id="281" r:id="rId88"/>
    <p:sldId id="323" r:id="rId89"/>
    <p:sldId id="258" r:id="rId90"/>
    <p:sldId id="317" r:id="rId91"/>
    <p:sldId id="259" r:id="rId92"/>
    <p:sldId id="260" r:id="rId93"/>
    <p:sldId id="261" r:id="rId94"/>
    <p:sldId id="262" r:id="rId95"/>
    <p:sldId id="263" r:id="rId96"/>
    <p:sldId id="265" r:id="rId97"/>
    <p:sldId id="266" r:id="rId98"/>
    <p:sldId id="267" r:id="rId99"/>
    <p:sldId id="268" r:id="rId100"/>
    <p:sldId id="269" r:id="rId101"/>
    <p:sldId id="270" r:id="rId102"/>
    <p:sldId id="271" r:id="rId103"/>
    <p:sldId id="272" r:id="rId104"/>
    <p:sldId id="273" r:id="rId105"/>
    <p:sldId id="274" r:id="rId106"/>
    <p:sldId id="264" r:id="rId107"/>
    <p:sldId id="280" r:id="rId108"/>
    <p:sldId id="326" r:id="rId109"/>
    <p:sldId id="289" r:id="rId110"/>
    <p:sldId id="288" r:id="rId111"/>
    <p:sldId id="299" r:id="rId112"/>
    <p:sldId id="339" r:id="rId113"/>
    <p:sldId id="290" r:id="rId114"/>
    <p:sldId id="302" r:id="rId115"/>
    <p:sldId id="303" r:id="rId116"/>
    <p:sldId id="304" r:id="rId117"/>
    <p:sldId id="305" r:id="rId118"/>
    <p:sldId id="307" r:id="rId119"/>
    <p:sldId id="312" r:id="rId120"/>
    <p:sldId id="314" r:id="rId121"/>
    <p:sldId id="291" r:id="rId122"/>
    <p:sldId id="292" r:id="rId123"/>
    <p:sldId id="329" r:id="rId124"/>
    <p:sldId id="330" r:id="rId125"/>
    <p:sldId id="327" r:id="rId126"/>
    <p:sldId id="328" r:id="rId127"/>
    <p:sldId id="331" r:id="rId128"/>
    <p:sldId id="332" r:id="rId129"/>
    <p:sldId id="318" r:id="rId130"/>
    <p:sldId id="324" r:id="rId131"/>
    <p:sldId id="394" r:id="rId132"/>
    <p:sldId id="395" r:id="rId133"/>
    <p:sldId id="396" r:id="rId134"/>
    <p:sldId id="397" r:id="rId1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9D29CB5-73A1-488E-A338-16E39372E715}" type="datetimeFigureOut">
              <a:rPr lang="en-US" smtClean="0"/>
              <a:pPr/>
              <a:t>10/24/2013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ECFADDE-5DAE-45D8-AB51-9BA672270388}" type="slidenum">
              <a:rPr lang="en-US" smtClean="0"/>
              <a:pPr/>
              <a:t>‹#›</a:t>
            </a:fld>
            <a:endParaRPr lang="en-US"/>
          </a:p>
        </p:txBody>
      </p:sp>
    </p:spTree>
    <p:extLst>
      <p:ext uri="{BB962C8B-B14F-4D97-AF65-F5344CB8AC3E}">
        <p14:creationId xmlns:p14="http://schemas.microsoft.com/office/powerpoint/2010/main" val="345309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D8CC5EEE-5F10-428D-BCC1-1A7E153C534C}" type="slidenum">
              <a:rPr lang="en-US"/>
              <a:pPr/>
              <a:t>10</a:t>
            </a:fld>
            <a:endParaRPr lang="en-US"/>
          </a:p>
        </p:txBody>
      </p:sp>
      <p:sp>
        <p:nvSpPr>
          <p:cNvPr id="242691"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692"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10</a:t>
            </a:r>
          </a:p>
        </p:txBody>
      </p:sp>
      <p:sp>
        <p:nvSpPr>
          <p:cNvPr id="242693"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2694"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695"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696"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9</a:t>
            </a:r>
          </a:p>
        </p:txBody>
      </p:sp>
      <p:sp>
        <p:nvSpPr>
          <p:cNvPr id="242697"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2698"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699"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700"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8</a:t>
            </a:r>
          </a:p>
        </p:txBody>
      </p:sp>
      <p:sp>
        <p:nvSpPr>
          <p:cNvPr id="242701"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2702"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2703"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2704"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8</a:t>
            </a:r>
          </a:p>
        </p:txBody>
      </p:sp>
      <p:sp>
        <p:nvSpPr>
          <p:cNvPr id="242705"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2706"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2707"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2708"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8</a:t>
            </a:r>
          </a:p>
        </p:txBody>
      </p:sp>
      <p:sp>
        <p:nvSpPr>
          <p:cNvPr id="242709"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2710"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2711"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2712"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106</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108</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EEB993E1-16A1-43C7-866F-A87421DE4AD6}" type="slidenum">
              <a:rPr lang="en-US"/>
              <a:pPr/>
              <a:t>11</a:t>
            </a:fld>
            <a:endParaRPr lang="en-US"/>
          </a:p>
        </p:txBody>
      </p:sp>
      <p:sp>
        <p:nvSpPr>
          <p:cNvPr id="243715"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16"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11</a:t>
            </a:r>
          </a:p>
        </p:txBody>
      </p:sp>
      <p:sp>
        <p:nvSpPr>
          <p:cNvPr id="243717"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3718"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19"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20"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10</a:t>
            </a:r>
          </a:p>
        </p:txBody>
      </p:sp>
      <p:sp>
        <p:nvSpPr>
          <p:cNvPr id="243721"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3722"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23"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24"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9</a:t>
            </a:r>
          </a:p>
        </p:txBody>
      </p:sp>
      <p:sp>
        <p:nvSpPr>
          <p:cNvPr id="243725"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3726"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3727"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3728"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9</a:t>
            </a:r>
          </a:p>
        </p:txBody>
      </p:sp>
      <p:sp>
        <p:nvSpPr>
          <p:cNvPr id="243729"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3730"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3731"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3732"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9</a:t>
            </a:r>
          </a:p>
        </p:txBody>
      </p:sp>
      <p:sp>
        <p:nvSpPr>
          <p:cNvPr id="243733"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3734"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3735"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3736"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112</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114</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115</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116</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117</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118</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119</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pPr eaLnBrk="1" hangingPunct="1"/>
            <a:endParaRPr lang="en-US" smtClean="0"/>
          </a:p>
        </p:txBody>
      </p:sp>
      <p:sp>
        <p:nvSpPr>
          <p:cNvPr id="244740" name="Slide Number Placeholder 3"/>
          <p:cNvSpPr>
            <a:spLocks noGrp="1"/>
          </p:cNvSpPr>
          <p:nvPr>
            <p:ph type="sldNum" sz="quarter" idx="5"/>
          </p:nvPr>
        </p:nvSpPr>
        <p:spPr>
          <a:noFill/>
        </p:spPr>
        <p:txBody>
          <a:bodyPr/>
          <a:lstStyle/>
          <a:p>
            <a:fld id="{FB6EFE2E-93F4-433F-9A1A-4E7BE075816B}" type="slidenum">
              <a:rPr lang="en-US"/>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121</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122</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123</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124</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125</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126</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127</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C6C753-E037-40F7-A316-68C45BEFCFE8}" type="slidenum">
              <a:rPr lang="en-US" smtClean="0"/>
              <a:pPr/>
              <a:t>128</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129</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pPr eaLnBrk="1" hangingPunct="1"/>
            <a:endParaRPr lang="en-US" smtClean="0"/>
          </a:p>
        </p:txBody>
      </p:sp>
      <p:sp>
        <p:nvSpPr>
          <p:cNvPr id="245764" name="Slide Number Placeholder 3"/>
          <p:cNvSpPr>
            <a:spLocks noGrp="1"/>
          </p:cNvSpPr>
          <p:nvPr>
            <p:ph type="sldNum" sz="quarter" idx="5"/>
          </p:nvPr>
        </p:nvSpPr>
        <p:spPr>
          <a:noFill/>
        </p:spPr>
        <p:txBody>
          <a:bodyPr/>
          <a:lstStyle/>
          <a:p>
            <a:fld id="{C44DC1F4-6A4F-4A97-87B6-42A4A15ADEB1}" type="slidenum">
              <a:rPr lang="en-US"/>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131</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132</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6C6EC9A8-46C3-4527-B626-3F5C9F39396D}" type="slidenum">
              <a:rPr lang="en-US"/>
              <a:pPr/>
              <a:t>14</a:t>
            </a:fld>
            <a:endParaRPr lang="en-US"/>
          </a:p>
        </p:txBody>
      </p:sp>
      <p:sp>
        <p:nvSpPr>
          <p:cNvPr id="246787"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88"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12</a:t>
            </a:r>
          </a:p>
        </p:txBody>
      </p:sp>
      <p:sp>
        <p:nvSpPr>
          <p:cNvPr id="246789"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6790"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91"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92"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11</a:t>
            </a:r>
          </a:p>
        </p:txBody>
      </p:sp>
      <p:sp>
        <p:nvSpPr>
          <p:cNvPr id="246793"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6794"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95"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96"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10</a:t>
            </a:r>
          </a:p>
        </p:txBody>
      </p:sp>
      <p:sp>
        <p:nvSpPr>
          <p:cNvPr id="246797"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6798"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6799"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6800"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10</a:t>
            </a:r>
          </a:p>
        </p:txBody>
      </p:sp>
      <p:sp>
        <p:nvSpPr>
          <p:cNvPr id="246801"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6802"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6803"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6804"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10</a:t>
            </a:r>
          </a:p>
        </p:txBody>
      </p:sp>
      <p:sp>
        <p:nvSpPr>
          <p:cNvPr id="246805"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6806"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6807"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6808"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pPr eaLnBrk="1" hangingPunct="1"/>
            <a:endParaRPr lang="en-US" smtClean="0"/>
          </a:p>
        </p:txBody>
      </p:sp>
      <p:sp>
        <p:nvSpPr>
          <p:cNvPr id="247812" name="Slide Number Placeholder 3"/>
          <p:cNvSpPr>
            <a:spLocks noGrp="1"/>
          </p:cNvSpPr>
          <p:nvPr>
            <p:ph type="sldNum" sz="quarter" idx="5"/>
          </p:nvPr>
        </p:nvSpPr>
        <p:spPr>
          <a:noFill/>
        </p:spPr>
        <p:txBody>
          <a:bodyPr/>
          <a:lstStyle/>
          <a:p>
            <a:fld id="{D69D3AA0-AA4A-4268-B36E-405B8A24617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pPr eaLnBrk="1" hangingPunct="1"/>
            <a:endParaRPr lang="en-US" smtClean="0"/>
          </a:p>
        </p:txBody>
      </p:sp>
      <p:sp>
        <p:nvSpPr>
          <p:cNvPr id="248836" name="Slide Number Placeholder 3"/>
          <p:cNvSpPr>
            <a:spLocks noGrp="1"/>
          </p:cNvSpPr>
          <p:nvPr>
            <p:ph type="sldNum" sz="quarter" idx="5"/>
          </p:nvPr>
        </p:nvSpPr>
        <p:spPr>
          <a:noFill/>
        </p:spPr>
        <p:txBody>
          <a:bodyPr/>
          <a:lstStyle/>
          <a:p>
            <a:fld id="{3E6920EE-ECA1-499A-9B4A-2DDD6A6BD2D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68958C6-B580-4B5E-9EB3-A7D9F2902F8B}" type="slidenum">
              <a:rPr lang="en-US"/>
              <a:pPr/>
              <a:t>17</a:t>
            </a:fld>
            <a:endParaRPr lang="en-US"/>
          </a:p>
        </p:txBody>
      </p:sp>
      <p:sp>
        <p:nvSpPr>
          <p:cNvPr id="249859"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60"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13</a:t>
            </a:r>
          </a:p>
        </p:txBody>
      </p:sp>
      <p:sp>
        <p:nvSpPr>
          <p:cNvPr id="249861"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9862"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63"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64"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12</a:t>
            </a:r>
          </a:p>
        </p:txBody>
      </p:sp>
      <p:sp>
        <p:nvSpPr>
          <p:cNvPr id="249865"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9866"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67"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68"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11</a:t>
            </a:r>
          </a:p>
        </p:txBody>
      </p:sp>
      <p:sp>
        <p:nvSpPr>
          <p:cNvPr id="249869"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9870"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9871"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9872"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11</a:t>
            </a:r>
          </a:p>
        </p:txBody>
      </p:sp>
      <p:sp>
        <p:nvSpPr>
          <p:cNvPr id="249873"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9874"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9875"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9876"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11</a:t>
            </a:r>
          </a:p>
        </p:txBody>
      </p:sp>
      <p:sp>
        <p:nvSpPr>
          <p:cNvPr id="249877"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9878"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9879"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9880"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pPr eaLnBrk="1" hangingPunct="1"/>
            <a:endParaRPr lang="en-US" smtClean="0"/>
          </a:p>
        </p:txBody>
      </p:sp>
      <p:sp>
        <p:nvSpPr>
          <p:cNvPr id="250884" name="Slide Number Placeholder 3"/>
          <p:cNvSpPr>
            <a:spLocks noGrp="1"/>
          </p:cNvSpPr>
          <p:nvPr>
            <p:ph type="sldNum" sz="quarter" idx="5"/>
          </p:nvPr>
        </p:nvSpPr>
        <p:spPr>
          <a:noFill/>
        </p:spPr>
        <p:txBody>
          <a:bodyPr/>
          <a:lstStyle/>
          <a:p>
            <a:fld id="{7F887CE7-A711-43F4-A97D-9419AFDCEB22}"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pPr eaLnBrk="1" hangingPunct="1"/>
            <a:endParaRPr lang="en-US" smtClean="0"/>
          </a:p>
        </p:txBody>
      </p:sp>
      <p:sp>
        <p:nvSpPr>
          <p:cNvPr id="251908" name="Slide Number Placeholder 3"/>
          <p:cNvSpPr>
            <a:spLocks noGrp="1"/>
          </p:cNvSpPr>
          <p:nvPr>
            <p:ph type="sldNum" sz="quarter" idx="5"/>
          </p:nvPr>
        </p:nvSpPr>
        <p:spPr>
          <a:noFill/>
        </p:spPr>
        <p:txBody>
          <a:bodyPr/>
          <a:lstStyle/>
          <a:p>
            <a:fld id="{F6A65263-6AF0-4A18-81CD-17969A6E584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D0C6C549-B80E-40B4-AB46-AC07C91E7BB5}" type="slidenum">
              <a:rPr lang="en-US"/>
              <a:pPr/>
              <a:t>20</a:t>
            </a:fld>
            <a:endParaRPr lang="en-US"/>
          </a:p>
        </p:txBody>
      </p:sp>
      <p:sp>
        <p:nvSpPr>
          <p:cNvPr id="252931"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32"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15</a:t>
            </a:r>
          </a:p>
        </p:txBody>
      </p:sp>
      <p:sp>
        <p:nvSpPr>
          <p:cNvPr id="252933"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2934"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35"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36"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13</a:t>
            </a:r>
          </a:p>
        </p:txBody>
      </p:sp>
      <p:sp>
        <p:nvSpPr>
          <p:cNvPr id="252937"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2938"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39"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40"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12</a:t>
            </a:r>
          </a:p>
        </p:txBody>
      </p:sp>
      <p:sp>
        <p:nvSpPr>
          <p:cNvPr id="252941"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2942"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2943"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2944"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12</a:t>
            </a:r>
          </a:p>
        </p:txBody>
      </p:sp>
      <p:sp>
        <p:nvSpPr>
          <p:cNvPr id="252945"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52946"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2947"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2948"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12</a:t>
            </a:r>
          </a:p>
        </p:txBody>
      </p:sp>
      <p:sp>
        <p:nvSpPr>
          <p:cNvPr id="252949"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52950"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2951"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52952"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B61ED5A-C199-41B8-9003-63E6B1A330A5}" type="slidenum">
              <a:rPr lang="en-US"/>
              <a:pPr/>
              <a:t>21</a:t>
            </a:fld>
            <a:endParaRPr lang="en-US"/>
          </a:p>
        </p:txBody>
      </p:sp>
      <p:sp>
        <p:nvSpPr>
          <p:cNvPr id="253955"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56"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17</a:t>
            </a:r>
          </a:p>
        </p:txBody>
      </p:sp>
      <p:sp>
        <p:nvSpPr>
          <p:cNvPr id="253957"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3958"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59"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60"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14</a:t>
            </a:r>
          </a:p>
        </p:txBody>
      </p:sp>
      <p:sp>
        <p:nvSpPr>
          <p:cNvPr id="253961"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3962"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63"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64"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13</a:t>
            </a:r>
          </a:p>
        </p:txBody>
      </p:sp>
      <p:sp>
        <p:nvSpPr>
          <p:cNvPr id="253965"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53966"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53967"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3968"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13</a:t>
            </a:r>
          </a:p>
        </p:txBody>
      </p:sp>
      <p:sp>
        <p:nvSpPr>
          <p:cNvPr id="253969"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53970"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3971"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3972"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13</a:t>
            </a:r>
          </a:p>
        </p:txBody>
      </p:sp>
      <p:sp>
        <p:nvSpPr>
          <p:cNvPr id="253973"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53974"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53975"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53976"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D1FFB391-CD16-45D0-B278-1A37A68B39DE}" type="slidenum">
              <a:rPr lang="en-US"/>
              <a:pPr/>
              <a:t>22</a:t>
            </a:fld>
            <a:endParaRPr lang="en-US"/>
          </a:p>
        </p:txBody>
      </p:sp>
      <p:sp>
        <p:nvSpPr>
          <p:cNvPr id="254979" name="Rectangle 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54980" name="Rectangle 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pPr eaLnBrk="1" hangingPunct="1"/>
            <a:endParaRPr lang="en-US" smtClean="0"/>
          </a:p>
        </p:txBody>
      </p:sp>
      <p:sp>
        <p:nvSpPr>
          <p:cNvPr id="256004" name="Slide Number Placeholder 3"/>
          <p:cNvSpPr>
            <a:spLocks noGrp="1"/>
          </p:cNvSpPr>
          <p:nvPr>
            <p:ph type="sldNum" sz="quarter" idx="5"/>
          </p:nvPr>
        </p:nvSpPr>
        <p:spPr>
          <a:noFill/>
        </p:spPr>
        <p:txBody>
          <a:bodyPr/>
          <a:lstStyle/>
          <a:p>
            <a:fld id="{1D0235BC-B136-40E4-A608-D6FC3F9A07A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pPr eaLnBrk="1" hangingPunct="1"/>
            <a:endParaRPr lang="en-US" smtClean="0"/>
          </a:p>
        </p:txBody>
      </p:sp>
      <p:sp>
        <p:nvSpPr>
          <p:cNvPr id="259076" name="Slide Number Placeholder 3"/>
          <p:cNvSpPr>
            <a:spLocks noGrp="1"/>
          </p:cNvSpPr>
          <p:nvPr>
            <p:ph type="sldNum" sz="quarter" idx="5"/>
          </p:nvPr>
        </p:nvSpPr>
        <p:spPr>
          <a:noFill/>
        </p:spPr>
        <p:txBody>
          <a:bodyPr/>
          <a:lstStyle/>
          <a:p>
            <a:fld id="{6F57FBE3-F27D-47E4-AACD-74DEBDAEA4B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pPr eaLnBrk="1" hangingPunct="1"/>
            <a:endParaRPr lang="en-US" smtClean="0"/>
          </a:p>
        </p:txBody>
      </p:sp>
      <p:sp>
        <p:nvSpPr>
          <p:cNvPr id="260100" name="Slide Number Placeholder 3"/>
          <p:cNvSpPr>
            <a:spLocks noGrp="1"/>
          </p:cNvSpPr>
          <p:nvPr>
            <p:ph type="sldNum" sz="quarter" idx="5"/>
          </p:nvPr>
        </p:nvSpPr>
        <p:spPr>
          <a:noFill/>
        </p:spPr>
        <p:txBody>
          <a:bodyPr/>
          <a:lstStyle/>
          <a:p>
            <a:fld id="{D42E2B37-1387-4A72-B6EC-D688FC8FB13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FADDE-5DAE-45D8-AB51-9BA67227038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A5F2E-71CA-4ACF-AD73-995C1BBCBF76}" type="slidenum">
              <a:rPr lang="en-US"/>
              <a:pPr/>
              <a:t>34</a:t>
            </a:fld>
            <a:endParaRPr lang="en-US"/>
          </a:p>
        </p:txBody>
      </p:sp>
      <p:sp>
        <p:nvSpPr>
          <p:cNvPr id="1842178" name="Rectangle 2"/>
          <p:cNvSpPr>
            <a:spLocks noGrp="1" noRot="1" noChangeAspect="1" noChangeArrowheads="1" noTextEdit="1"/>
          </p:cNvSpPr>
          <p:nvPr>
            <p:ph type="sldImg"/>
          </p:nvPr>
        </p:nvSpPr>
        <p:spPr bwMode="auto">
          <a:xfrm>
            <a:off x="1246188" y="692150"/>
            <a:ext cx="4822825" cy="3617913"/>
          </a:xfrm>
          <a:prstGeom prst="rect">
            <a:avLst/>
          </a:prstGeom>
          <a:solidFill>
            <a:srgbClr val="FFFFFF"/>
          </a:solidFill>
          <a:ln>
            <a:solidFill>
              <a:srgbClr val="000000"/>
            </a:solidFill>
            <a:miter lim="800000"/>
            <a:headEnd/>
            <a:tailEnd/>
          </a:ln>
        </p:spPr>
      </p:sp>
      <p:sp>
        <p:nvSpPr>
          <p:cNvPr id="1842179" name="Rectangle 3"/>
          <p:cNvSpPr>
            <a:spLocks noGrp="1" noChangeArrowheads="1"/>
          </p:cNvSpPr>
          <p:nvPr>
            <p:ph type="body" idx="1"/>
          </p:nvPr>
        </p:nvSpPr>
        <p:spPr bwMode="auto">
          <a:xfrm>
            <a:off x="973668" y="4558893"/>
            <a:ext cx="5367867" cy="435746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eaLnBrk="1" hangingPunct="1"/>
            <a:endParaRPr lang="en-US" smtClean="0"/>
          </a:p>
        </p:txBody>
      </p:sp>
      <p:sp>
        <p:nvSpPr>
          <p:cNvPr id="237572" name="Slide Number Placeholder 3"/>
          <p:cNvSpPr>
            <a:spLocks noGrp="1"/>
          </p:cNvSpPr>
          <p:nvPr>
            <p:ph type="sldNum" sz="quarter" idx="5"/>
          </p:nvPr>
        </p:nvSpPr>
        <p:spPr>
          <a:noFill/>
        </p:spPr>
        <p:txBody>
          <a:bodyPr/>
          <a:lstStyle/>
          <a:p>
            <a:fld id="{E30AA02A-7B98-48C6-8033-302F7A21585B}"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692150"/>
            <a:ext cx="4822825" cy="3617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79CB46-5F3F-442E-A5A0-E112FC12ED5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8C5DA9C9-029C-4FC5-8D72-AAAD30A97D53}" type="slidenum">
              <a:rPr lang="en-US"/>
              <a:pPr/>
              <a:t>6</a:t>
            </a:fld>
            <a:endParaRPr lang="en-US"/>
          </a:p>
        </p:txBody>
      </p:sp>
      <p:sp>
        <p:nvSpPr>
          <p:cNvPr id="238595"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596"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6</a:t>
            </a:r>
          </a:p>
        </p:txBody>
      </p:sp>
      <p:sp>
        <p:nvSpPr>
          <p:cNvPr id="238597"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8598"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599"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600"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5</a:t>
            </a:r>
          </a:p>
        </p:txBody>
      </p:sp>
      <p:sp>
        <p:nvSpPr>
          <p:cNvPr id="238601"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8602"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603"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604"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4</a:t>
            </a:r>
          </a:p>
        </p:txBody>
      </p:sp>
      <p:sp>
        <p:nvSpPr>
          <p:cNvPr id="238605"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8606"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8607"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8608"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4</a:t>
            </a:r>
          </a:p>
        </p:txBody>
      </p:sp>
      <p:sp>
        <p:nvSpPr>
          <p:cNvPr id="238609"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38610"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8611"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8612"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4</a:t>
            </a:r>
          </a:p>
        </p:txBody>
      </p:sp>
      <p:sp>
        <p:nvSpPr>
          <p:cNvPr id="238613"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38614"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8615"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38616"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75BC7FFA-9E82-49E3-91D1-95CC66AC2E33}" type="slidenum">
              <a:rPr lang="en-US"/>
              <a:pPr/>
              <a:t>7</a:t>
            </a:fld>
            <a:endParaRPr lang="en-US"/>
          </a:p>
        </p:txBody>
      </p:sp>
      <p:sp>
        <p:nvSpPr>
          <p:cNvPr id="239619"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20"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7</a:t>
            </a:r>
          </a:p>
        </p:txBody>
      </p:sp>
      <p:sp>
        <p:nvSpPr>
          <p:cNvPr id="239621"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9622"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23"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24"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6</a:t>
            </a:r>
          </a:p>
        </p:txBody>
      </p:sp>
      <p:sp>
        <p:nvSpPr>
          <p:cNvPr id="239625"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9626"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27"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28"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5</a:t>
            </a:r>
          </a:p>
        </p:txBody>
      </p:sp>
      <p:sp>
        <p:nvSpPr>
          <p:cNvPr id="239629"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39630"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39631"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9632"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5</a:t>
            </a:r>
          </a:p>
        </p:txBody>
      </p:sp>
      <p:sp>
        <p:nvSpPr>
          <p:cNvPr id="239633"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39634"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9635"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9636"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5</a:t>
            </a:r>
          </a:p>
        </p:txBody>
      </p:sp>
      <p:sp>
        <p:nvSpPr>
          <p:cNvPr id="239637"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39638"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39639"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39640"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pPr eaLnBrk="1" hangingPunct="1"/>
            <a:endParaRPr lang="en-US" smtClean="0"/>
          </a:p>
        </p:txBody>
      </p:sp>
      <p:sp>
        <p:nvSpPr>
          <p:cNvPr id="285700" name="Slide Number Placeholder 3"/>
          <p:cNvSpPr>
            <a:spLocks noGrp="1"/>
          </p:cNvSpPr>
          <p:nvPr>
            <p:ph type="sldNum" sz="quarter" idx="5"/>
          </p:nvPr>
        </p:nvSpPr>
        <p:spPr>
          <a:noFill/>
        </p:spPr>
        <p:txBody>
          <a:bodyPr/>
          <a:lstStyle/>
          <a:p>
            <a:fld id="{2A61D3D7-509F-4F8F-A806-E57DD479376F}" type="slidenum">
              <a:rPr lang="en-US"/>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A6053F20-F7A0-4BA5-ACDE-C267DB3827B4}" type="slidenum">
              <a:rPr lang="en-US"/>
              <a:pPr/>
              <a:t>8</a:t>
            </a:fld>
            <a:endParaRPr lang="en-US"/>
          </a:p>
        </p:txBody>
      </p:sp>
      <p:sp>
        <p:nvSpPr>
          <p:cNvPr id="240643"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44"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8</a:t>
            </a:r>
          </a:p>
        </p:txBody>
      </p:sp>
      <p:sp>
        <p:nvSpPr>
          <p:cNvPr id="240645"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0646"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47"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48"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7</a:t>
            </a:r>
          </a:p>
        </p:txBody>
      </p:sp>
      <p:sp>
        <p:nvSpPr>
          <p:cNvPr id="240649"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0650"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51"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52"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6</a:t>
            </a:r>
          </a:p>
        </p:txBody>
      </p:sp>
      <p:sp>
        <p:nvSpPr>
          <p:cNvPr id="240653"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0654"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0655"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0656"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6</a:t>
            </a:r>
          </a:p>
        </p:txBody>
      </p:sp>
      <p:sp>
        <p:nvSpPr>
          <p:cNvPr id="240657"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0658"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0659"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0660"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6</a:t>
            </a:r>
          </a:p>
        </p:txBody>
      </p:sp>
      <p:sp>
        <p:nvSpPr>
          <p:cNvPr id="240661"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0662"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0663"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0664"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pPr eaLnBrk="1" hangingPunct="1"/>
            <a:endParaRPr lang="en-US" smtClean="0"/>
          </a:p>
        </p:txBody>
      </p:sp>
      <p:sp>
        <p:nvSpPr>
          <p:cNvPr id="294916" name="Slide Number Placeholder 3"/>
          <p:cNvSpPr>
            <a:spLocks noGrp="1"/>
          </p:cNvSpPr>
          <p:nvPr>
            <p:ph type="sldNum" sz="quarter" idx="5"/>
          </p:nvPr>
        </p:nvSpPr>
        <p:spPr>
          <a:noFill/>
        </p:spPr>
        <p:txBody>
          <a:bodyPr/>
          <a:lstStyle/>
          <a:p>
            <a:fld id="{E5D18FE5-9830-4A5E-BB35-21A801924FEF}" type="slidenum">
              <a:rPr lang="en-US"/>
              <a:pPr/>
              <a:t>85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49A7611-B105-4DC6-B675-C96D909F8F51}" type="slidenum">
              <a:rPr lang="en-US"/>
              <a:pPr/>
              <a:t>9</a:t>
            </a:fld>
            <a:endParaRPr lang="en-US"/>
          </a:p>
        </p:txBody>
      </p:sp>
      <p:sp>
        <p:nvSpPr>
          <p:cNvPr id="241667" name="Rectangle 2"/>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68" name="Rectangle 3"/>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9</a:t>
            </a:r>
          </a:p>
        </p:txBody>
      </p:sp>
      <p:sp>
        <p:nvSpPr>
          <p:cNvPr id="241669" name="Rectangle 4"/>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1670" name="Rectangle 5"/>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71" name="Rectangle 6"/>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72" name="Rectangle 7"/>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8</a:t>
            </a:r>
          </a:p>
        </p:txBody>
      </p:sp>
      <p:sp>
        <p:nvSpPr>
          <p:cNvPr id="241673" name="Rectangle 8"/>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1674" name="Rectangle 9"/>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75" name="Rectangle 10"/>
          <p:cNvSpPr>
            <a:spLocks noChangeArrowheads="1"/>
          </p:cNvSpPr>
          <p:nvPr/>
        </p:nvSpPr>
        <p:spPr bwMode="auto">
          <a:xfrm>
            <a:off x="414528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76" name="Rectangle 11"/>
          <p:cNvSpPr>
            <a:spLocks noChangeArrowheads="1"/>
          </p:cNvSpPr>
          <p:nvPr/>
        </p:nvSpPr>
        <p:spPr bwMode="auto">
          <a:xfrm>
            <a:off x="4145280" y="9119474"/>
            <a:ext cx="3169920" cy="481726"/>
          </a:xfrm>
          <a:prstGeom prst="rect">
            <a:avLst/>
          </a:prstGeom>
          <a:noFill/>
          <a:ln w="9525">
            <a:noFill/>
            <a:miter lim="800000"/>
            <a:headEnd/>
            <a:tailEnd/>
          </a:ln>
        </p:spPr>
        <p:txBody>
          <a:bodyPr lIns="20136" tIns="0" rIns="20136" bIns="0" anchor="b"/>
          <a:lstStyle/>
          <a:p>
            <a:pPr algn="r"/>
            <a:r>
              <a:rPr lang="en-US" sz="1100" i="1" dirty="0"/>
              <a:t>7</a:t>
            </a:r>
          </a:p>
        </p:txBody>
      </p:sp>
      <p:sp>
        <p:nvSpPr>
          <p:cNvPr id="241677" name="Rectangle 12"/>
          <p:cNvSpPr>
            <a:spLocks noChangeArrowheads="1"/>
          </p:cNvSpPr>
          <p:nvPr/>
        </p:nvSpPr>
        <p:spPr bwMode="auto">
          <a:xfrm>
            <a:off x="0" y="9119474"/>
            <a:ext cx="3169920" cy="481726"/>
          </a:xfrm>
          <a:prstGeom prst="rect">
            <a:avLst/>
          </a:prstGeom>
          <a:noFill/>
          <a:ln w="9525">
            <a:noFill/>
            <a:miter lim="800000"/>
            <a:headEnd/>
            <a:tailEnd/>
          </a:ln>
        </p:spPr>
        <p:txBody>
          <a:bodyPr wrap="none" lIns="96661" tIns="48331" rIns="96661" bIns="48331" anchor="ctr"/>
          <a:lstStyle/>
          <a:p>
            <a:endParaRPr lang="en-US"/>
          </a:p>
        </p:txBody>
      </p:sp>
      <p:sp>
        <p:nvSpPr>
          <p:cNvPr id="241678" name="Rectangle 13"/>
          <p:cNvSpPr>
            <a:spLocks noChangeArrowheads="1"/>
          </p:cNvSpPr>
          <p:nvPr/>
        </p:nvSpPr>
        <p:spPr bwMode="auto">
          <a:xfrm>
            <a:off x="0" y="-1667"/>
            <a:ext cx="3169920" cy="480061"/>
          </a:xfrm>
          <a:prstGeom prst="rect">
            <a:avLst/>
          </a:prstGeom>
          <a:noFill/>
          <a:ln w="9525">
            <a:noFill/>
            <a:miter lim="800000"/>
            <a:headEnd/>
            <a:tailEnd/>
          </a:ln>
        </p:spPr>
        <p:txBody>
          <a:bodyPr wrap="none" lIns="96661" tIns="48331" rIns="96661" bIns="48331" anchor="ctr"/>
          <a:lstStyle/>
          <a:p>
            <a:endParaRPr lang="en-US"/>
          </a:p>
        </p:txBody>
      </p:sp>
      <p:sp>
        <p:nvSpPr>
          <p:cNvPr id="241679" name="Rectangle 14"/>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1680" name="Rectangle 15"/>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7</a:t>
            </a:r>
          </a:p>
        </p:txBody>
      </p:sp>
      <p:sp>
        <p:nvSpPr>
          <p:cNvPr id="241681" name="Rectangle 16"/>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1682" name="Rectangle 17"/>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1683" name="Rectangle 18"/>
          <p:cNvSpPr>
            <a:spLocks noChangeArrowheads="1"/>
          </p:cNvSpPr>
          <p:nvPr/>
        </p:nvSpPr>
        <p:spPr bwMode="auto">
          <a:xfrm>
            <a:off x="414528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1684" name="Rectangle 19"/>
          <p:cNvSpPr>
            <a:spLocks noChangeArrowheads="1"/>
          </p:cNvSpPr>
          <p:nvPr/>
        </p:nvSpPr>
        <p:spPr bwMode="auto">
          <a:xfrm>
            <a:off x="4145280" y="9117807"/>
            <a:ext cx="3169920" cy="483394"/>
          </a:xfrm>
          <a:prstGeom prst="rect">
            <a:avLst/>
          </a:prstGeom>
          <a:noFill/>
          <a:ln w="9525">
            <a:noFill/>
            <a:miter lim="800000"/>
            <a:headEnd/>
            <a:tailEnd/>
          </a:ln>
        </p:spPr>
        <p:txBody>
          <a:bodyPr lIns="20136" tIns="0" rIns="20136" bIns="0" anchor="b"/>
          <a:lstStyle/>
          <a:p>
            <a:pPr algn="r"/>
            <a:r>
              <a:rPr lang="en-US" sz="1100" i="1" dirty="0"/>
              <a:t>7</a:t>
            </a:r>
          </a:p>
        </p:txBody>
      </p:sp>
      <p:sp>
        <p:nvSpPr>
          <p:cNvPr id="241685" name="Rectangle 20"/>
          <p:cNvSpPr>
            <a:spLocks noChangeArrowheads="1"/>
          </p:cNvSpPr>
          <p:nvPr/>
        </p:nvSpPr>
        <p:spPr bwMode="auto">
          <a:xfrm>
            <a:off x="0" y="9117807"/>
            <a:ext cx="3169920" cy="483394"/>
          </a:xfrm>
          <a:prstGeom prst="rect">
            <a:avLst/>
          </a:prstGeom>
          <a:noFill/>
          <a:ln w="9525">
            <a:noFill/>
            <a:miter lim="800000"/>
            <a:headEnd/>
            <a:tailEnd/>
          </a:ln>
        </p:spPr>
        <p:txBody>
          <a:bodyPr wrap="none" lIns="96661" tIns="48331" rIns="96661" bIns="48331" anchor="ctr"/>
          <a:lstStyle/>
          <a:p>
            <a:endParaRPr lang="en-US"/>
          </a:p>
        </p:txBody>
      </p:sp>
      <p:sp>
        <p:nvSpPr>
          <p:cNvPr id="241686" name="Rectangle 21"/>
          <p:cNvSpPr>
            <a:spLocks noChangeArrowheads="1"/>
          </p:cNvSpPr>
          <p:nvPr/>
        </p:nvSpPr>
        <p:spPr bwMode="auto">
          <a:xfrm>
            <a:off x="0" y="-1667"/>
            <a:ext cx="3169920" cy="478394"/>
          </a:xfrm>
          <a:prstGeom prst="rect">
            <a:avLst/>
          </a:prstGeom>
          <a:noFill/>
          <a:ln w="9525">
            <a:noFill/>
            <a:miter lim="800000"/>
            <a:headEnd/>
            <a:tailEnd/>
          </a:ln>
        </p:spPr>
        <p:txBody>
          <a:bodyPr wrap="none" lIns="96661" tIns="48331" rIns="96661" bIns="48331" anchor="ctr"/>
          <a:lstStyle/>
          <a:p>
            <a:endParaRPr lang="en-US"/>
          </a:p>
        </p:txBody>
      </p:sp>
      <p:sp>
        <p:nvSpPr>
          <p:cNvPr id="241687" name="Rectangle 22"/>
          <p:cNvSpPr>
            <a:spLocks noGrp="1" noChangeArrowheads="1"/>
          </p:cNvSpPr>
          <p:nvPr>
            <p:ph type="body" idx="1"/>
          </p:nvPr>
        </p:nvSpPr>
        <p:spPr>
          <a:xfrm>
            <a:off x="975360" y="4557236"/>
            <a:ext cx="5364480" cy="4320540"/>
          </a:xfrm>
          <a:noFill/>
          <a:ln/>
        </p:spPr>
        <p:txBody>
          <a:bodyPr lIns="97321" tIns="48660" rIns="97321" bIns="48660"/>
          <a:lstStyle/>
          <a:p>
            <a:pPr eaLnBrk="1" hangingPunct="1"/>
            <a:endParaRPr lang="en-US" smtClean="0"/>
          </a:p>
        </p:txBody>
      </p:sp>
      <p:sp>
        <p:nvSpPr>
          <p:cNvPr id="241688" name="Rectangle 2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ADDE-5DAE-45D8-AB51-9BA672270388}" type="slidenum">
              <a:rPr lang="en-US" smtClean="0"/>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C058D9B-0792-4CC3-98EF-A88BEB3A5F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2D72B-BB11-41F4-87C7-7DF903040043}"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5B8BB-4AD5-4DD1-B822-A43387D61E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2D72B-BB11-41F4-87C7-7DF903040043}" type="datetimeFigureOut">
              <a:rPr lang="en-US" smtClean="0"/>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5B8BB-4AD5-4DD1-B822-A43387D61E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http://www.licmef.com/images/76875AS1.jp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Countermeasures</a:t>
            </a:r>
            <a:endParaRPr lang="en-US" dirty="0"/>
          </a:p>
        </p:txBody>
      </p:sp>
      <p:sp>
        <p:nvSpPr>
          <p:cNvPr id="3" name="Subtitle 2"/>
          <p:cNvSpPr>
            <a:spLocks noGrp="1"/>
          </p:cNvSpPr>
          <p:nvPr>
            <p:ph type="subTitle" idx="1"/>
          </p:nvPr>
        </p:nvSpPr>
        <p:spPr>
          <a:xfrm>
            <a:off x="381000" y="3886200"/>
            <a:ext cx="8382000" cy="1752600"/>
          </a:xfrm>
        </p:spPr>
        <p:txBody>
          <a:bodyPr/>
          <a:lstStyle/>
          <a:p>
            <a:r>
              <a:rPr lang="en-US" dirty="0" smtClean="0"/>
              <a:t>“Suspicion </a:t>
            </a:r>
            <a:r>
              <a:rPr lang="en-US" dirty="0"/>
              <a:t>is healthy but paranoia is </a:t>
            </a:r>
            <a:r>
              <a:rPr lang="en-US" dirty="0" smtClean="0"/>
              <a:t>crippling”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8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86" name="Rectangle 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7" name="Rectangle 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88" name="Rectangle 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489" name="Rectangle 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490" name="Rectangle 10"/>
          <p:cNvSpPr>
            <a:spLocks noGrp="1" noChangeArrowheads="1"/>
          </p:cNvSpPr>
          <p:nvPr>
            <p:ph type="title"/>
          </p:nvPr>
        </p:nvSpPr>
        <p:spPr>
          <a:xfrm>
            <a:off x="685800" y="533400"/>
            <a:ext cx="7772400" cy="1657350"/>
          </a:xfrm>
          <a:noFill/>
        </p:spPr>
        <p:txBody>
          <a:bodyPr anchor="ctr">
            <a:normAutofit fontScale="90000"/>
          </a:bodyPr>
          <a:lstStyle/>
          <a:p>
            <a:r>
              <a:rPr lang="en-US" smtClean="0"/>
              <a:t>Third Session - 4 Months Later</a:t>
            </a:r>
            <a:br>
              <a:rPr lang="en-US" smtClean="0"/>
            </a:br>
            <a:r>
              <a:rPr lang="en-US" sz="2800" smtClean="0"/>
              <a:t>Objectives</a:t>
            </a:r>
            <a:r>
              <a:rPr lang="en-US" smtClean="0"/>
              <a:t/>
            </a:r>
            <a:br>
              <a:rPr lang="en-US" smtClean="0"/>
            </a:br>
            <a:endParaRPr lang="en-US" smtClean="0"/>
          </a:p>
        </p:txBody>
      </p:sp>
      <p:sp>
        <p:nvSpPr>
          <p:cNvPr id="20491" name="Rectangle 11"/>
          <p:cNvSpPr>
            <a:spLocks noGrp="1" noChangeArrowheads="1"/>
          </p:cNvSpPr>
          <p:nvPr>
            <p:ph type="body" idx="1"/>
          </p:nvPr>
        </p:nvSpPr>
        <p:spPr>
          <a:noFill/>
        </p:spPr>
        <p:txBody>
          <a:bodyPr/>
          <a:lstStyle/>
          <a:p>
            <a:pPr algn="ctr">
              <a:buFontTx/>
              <a:buNone/>
            </a:pPr>
            <a:endParaRPr lang="en-US" sz="2800" smtClean="0"/>
          </a:p>
          <a:p>
            <a:r>
              <a:rPr lang="en-US" sz="2800" smtClean="0"/>
              <a:t>A different examiner conducted test: Peter London</a:t>
            </a:r>
          </a:p>
          <a:p>
            <a:r>
              <a:rPr lang="en-US" sz="2800" smtClean="0"/>
              <a:t>Resolve foreign intelligence contacts</a:t>
            </a:r>
          </a:p>
          <a:p>
            <a:r>
              <a:rPr lang="en-US" sz="2800" smtClean="0"/>
              <a:t>Explore potential penetration of U.S. Intelligence</a:t>
            </a:r>
          </a:p>
          <a:p>
            <a:r>
              <a:rPr lang="en-US" sz="2800" smtClean="0"/>
              <a:t>Explore selling of weapons technology</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Exaggerated EDR</a:t>
            </a:r>
            <a:endParaRPr lang="en-US" dirty="0"/>
          </a:p>
        </p:txBody>
      </p:sp>
      <p:sp>
        <p:nvSpPr>
          <p:cNvPr id="3" name="Content Placeholder 2"/>
          <p:cNvSpPr>
            <a:spLocks noGrp="1"/>
          </p:cNvSpPr>
          <p:nvPr>
            <p:ph idx="1"/>
          </p:nvPr>
        </p:nvSpPr>
        <p:spPr/>
        <p:txBody>
          <a:bodyPr/>
          <a:lstStyle/>
          <a:p>
            <a:r>
              <a:rPr lang="en-US" dirty="0" smtClean="0"/>
              <a:t>Globally out of proportion</a:t>
            </a:r>
          </a:p>
          <a:p>
            <a:r>
              <a:rPr lang="en-US" dirty="0" smtClean="0"/>
              <a:t>Frequency</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Spike of EDR</a:t>
            </a:r>
            <a:endParaRPr lang="en-US" dirty="0"/>
          </a:p>
        </p:txBody>
      </p:sp>
      <p:sp>
        <p:nvSpPr>
          <p:cNvPr id="3" name="Content Placeholder 2"/>
          <p:cNvSpPr>
            <a:spLocks noGrp="1"/>
          </p:cNvSpPr>
          <p:nvPr>
            <p:ph idx="1"/>
          </p:nvPr>
        </p:nvSpPr>
        <p:spPr/>
        <p:txBody>
          <a:bodyPr/>
          <a:lstStyle/>
          <a:p>
            <a:r>
              <a:rPr lang="en-US" dirty="0" smtClean="0"/>
              <a:t>EDR does not have parasympathetic innervations</a:t>
            </a:r>
          </a:p>
          <a:p>
            <a:r>
              <a:rPr lang="en-US" dirty="0" smtClean="0"/>
              <a:t>Look for patterns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Exaggerated Blood Pressure Increase</a:t>
            </a:r>
            <a:endParaRPr lang="en-US" dirty="0"/>
          </a:p>
        </p:txBody>
      </p:sp>
      <p:sp>
        <p:nvSpPr>
          <p:cNvPr id="3" name="Content Placeholder 2"/>
          <p:cNvSpPr>
            <a:spLocks noGrp="1"/>
          </p:cNvSpPr>
          <p:nvPr>
            <p:ph idx="1"/>
          </p:nvPr>
        </p:nvSpPr>
        <p:spPr/>
        <p:txBody>
          <a:bodyPr/>
          <a:lstStyle/>
          <a:p>
            <a:r>
              <a:rPr lang="en-US" dirty="0" smtClean="0"/>
              <a:t>Rapid rise and/or prolonged response duration</a:t>
            </a:r>
          </a:p>
          <a:p>
            <a:r>
              <a:rPr lang="en-US" dirty="0" smtClean="0"/>
              <a:t>Common at RQs for DI examinees</a:t>
            </a:r>
          </a:p>
          <a:p>
            <a:r>
              <a:rPr lang="en-US" dirty="0" smtClean="0"/>
              <a:t>Not common at CQs</a:t>
            </a:r>
          </a:p>
          <a:p>
            <a:r>
              <a:rPr lang="en-US" dirty="0" smtClean="0"/>
              <a:t>Virtually non-existent at Neutral Questions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Blood Pressure Response</a:t>
            </a:r>
            <a:endParaRPr lang="en-US" dirty="0"/>
          </a:p>
        </p:txBody>
      </p:sp>
      <p:sp>
        <p:nvSpPr>
          <p:cNvPr id="3" name="Content Placeholder 2"/>
          <p:cNvSpPr>
            <a:spLocks noGrp="1"/>
          </p:cNvSpPr>
          <p:nvPr>
            <p:ph idx="1"/>
          </p:nvPr>
        </p:nvSpPr>
        <p:spPr/>
        <p:txBody>
          <a:bodyPr/>
          <a:lstStyle/>
          <a:p>
            <a:r>
              <a:rPr lang="en-US" dirty="0" smtClean="0"/>
              <a:t>Sharp rise in cardio followed by a secondary rise</a:t>
            </a:r>
          </a:p>
          <a:p>
            <a:r>
              <a:rPr lang="en-US" dirty="0" smtClean="0"/>
              <a:t>“Compound cardio”</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Tachycardia &amp; </a:t>
            </a:r>
            <a:r>
              <a:rPr lang="en-US" dirty="0" err="1" smtClean="0"/>
              <a:t>Bradycardia</a:t>
            </a:r>
            <a:endParaRPr lang="en-US" dirty="0"/>
          </a:p>
        </p:txBody>
      </p:sp>
      <p:sp>
        <p:nvSpPr>
          <p:cNvPr id="3" name="Content Placeholder 2"/>
          <p:cNvSpPr>
            <a:spLocks noGrp="1"/>
          </p:cNvSpPr>
          <p:nvPr>
            <p:ph idx="1"/>
          </p:nvPr>
        </p:nvSpPr>
        <p:spPr/>
        <p:txBody>
          <a:bodyPr/>
          <a:lstStyle/>
          <a:p>
            <a:r>
              <a:rPr lang="en-US" dirty="0" smtClean="0"/>
              <a:t>Tonic pulse rate in excess of 100 </a:t>
            </a:r>
            <a:r>
              <a:rPr lang="en-US" dirty="0" err="1" smtClean="0"/>
              <a:t>bpm</a:t>
            </a:r>
            <a:r>
              <a:rPr lang="en-US" dirty="0" smtClean="0"/>
              <a:t> strong likelihood of either deception or CMs</a:t>
            </a:r>
          </a:p>
          <a:p>
            <a:r>
              <a:rPr lang="en-US" dirty="0" smtClean="0"/>
              <a:t>Less than 60 </a:t>
            </a:r>
            <a:r>
              <a:rPr lang="en-US" dirty="0" err="1" smtClean="0"/>
              <a:t>bpm</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Inconsistent Cardio Response Latency</a:t>
            </a:r>
            <a:endParaRPr lang="en-US" dirty="0"/>
          </a:p>
        </p:txBody>
      </p:sp>
      <p:sp>
        <p:nvSpPr>
          <p:cNvPr id="3" name="Content Placeholder 2"/>
          <p:cNvSpPr>
            <a:spLocks noGrp="1"/>
          </p:cNvSpPr>
          <p:nvPr>
            <p:ph idx="1"/>
          </p:nvPr>
        </p:nvSpPr>
        <p:spPr/>
        <p:txBody>
          <a:bodyPr/>
          <a:lstStyle/>
          <a:p>
            <a:r>
              <a:rPr lang="en-US" dirty="0" smtClean="0"/>
              <a:t>Consistent with EDR latency</a:t>
            </a:r>
          </a:p>
          <a:p>
            <a:r>
              <a:rPr lang="en-US" dirty="0" smtClean="0"/>
              <a:t>Contrast latencies of CQs with other questions</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#1 in a Google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Wikipedia</a:t>
            </a:r>
          </a:p>
          <a:p>
            <a:r>
              <a:rPr lang="en-US" dirty="0" smtClean="0"/>
              <a:t>Antipolygraph.org</a:t>
            </a:r>
          </a:p>
          <a:p>
            <a:r>
              <a:rPr lang="en-US" dirty="0" smtClean="0"/>
              <a:t>HowStuffWorks.com</a:t>
            </a:r>
          </a:p>
          <a:p>
            <a:r>
              <a:rPr lang="en-US" dirty="0" smtClean="0"/>
              <a:t>Police-Test.net</a:t>
            </a:r>
          </a:p>
          <a:p>
            <a:r>
              <a:rPr lang="en-US" dirty="0" smtClean="0"/>
              <a:t>SkepDic.com</a:t>
            </a:r>
          </a:p>
          <a:p>
            <a:r>
              <a:rPr lang="en-US" dirty="0" smtClean="0"/>
              <a:t>Polygraph.com</a:t>
            </a:r>
          </a:p>
          <a:p>
            <a:r>
              <a:rPr lang="en-US" dirty="0" smtClean="0"/>
              <a:t>WikiHow.com</a:t>
            </a:r>
          </a:p>
          <a:p>
            <a:r>
              <a:rPr lang="en-US" dirty="0" smtClean="0"/>
              <a:t>PassaPolygraph.com</a:t>
            </a:r>
          </a:p>
          <a:p>
            <a:endParaRPr lang="en-US" dirty="0" smtClean="0"/>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Statements</a:t>
            </a:r>
            <a:endParaRPr lang="en-US" dirty="0"/>
          </a:p>
        </p:txBody>
      </p:sp>
      <p:sp>
        <p:nvSpPr>
          <p:cNvPr id="5" name="TextBox 4"/>
          <p:cNvSpPr txBox="1"/>
          <p:nvPr/>
        </p:nvSpPr>
        <p:spPr>
          <a:xfrm>
            <a:off x="228600" y="1752600"/>
            <a:ext cx="8635890" cy="4893647"/>
          </a:xfrm>
          <a:prstGeom prst="rect">
            <a:avLst/>
          </a:prstGeom>
          <a:noFill/>
        </p:spPr>
        <p:txBody>
          <a:bodyPr wrap="none" rtlCol="0">
            <a:spAutoFit/>
          </a:bodyPr>
          <a:lstStyle/>
          <a:p>
            <a:r>
              <a:rPr lang="en-US" sz="2400" dirty="0" smtClean="0"/>
              <a:t>“ Lots of info out there regarding polygraph.  I always like to address</a:t>
            </a:r>
          </a:p>
          <a:p>
            <a:r>
              <a:rPr lang="en-US" sz="2400" dirty="0" smtClean="0"/>
              <a:t>Any concerns or misinformation.  Many people try to prepare</a:t>
            </a:r>
          </a:p>
          <a:p>
            <a:r>
              <a:rPr lang="en-US" sz="2400" dirty="0" smtClean="0"/>
              <a:t>For their exam.  What research have you done?</a:t>
            </a:r>
          </a:p>
          <a:p>
            <a:endParaRPr lang="en-US" sz="2400" dirty="0"/>
          </a:p>
          <a:p>
            <a:r>
              <a:rPr lang="en-US" sz="2400" dirty="0" smtClean="0"/>
              <a:t>“If </a:t>
            </a:r>
            <a:r>
              <a:rPr lang="en-US" sz="2400" dirty="0"/>
              <a:t>you do anything to intentionally manipulate the results </a:t>
            </a:r>
            <a:endParaRPr lang="en-US" sz="2400" dirty="0" smtClean="0"/>
          </a:p>
          <a:p>
            <a:r>
              <a:rPr lang="en-US" sz="2400" dirty="0" smtClean="0"/>
              <a:t>of </a:t>
            </a:r>
            <a:r>
              <a:rPr lang="en-US" sz="2400" dirty="0"/>
              <a:t>this examination, then it may negatively affect your process.”</a:t>
            </a:r>
            <a:endParaRPr lang="en-US" sz="2400" dirty="0" smtClean="0"/>
          </a:p>
          <a:p>
            <a:endParaRPr lang="en-US" sz="2400" dirty="0"/>
          </a:p>
          <a:p>
            <a:r>
              <a:rPr lang="en-US" sz="2400" dirty="0" smtClean="0"/>
              <a:t>“If someone tries to manipulate the data, it will make me </a:t>
            </a:r>
          </a:p>
          <a:p>
            <a:r>
              <a:rPr lang="en-US" sz="2400" dirty="0" smtClean="0"/>
              <a:t>think they have  something to hide.”</a:t>
            </a:r>
          </a:p>
          <a:p>
            <a:endParaRPr lang="en-US" sz="2400" dirty="0"/>
          </a:p>
          <a:p>
            <a:r>
              <a:rPr lang="en-US" sz="2400" dirty="0" smtClean="0"/>
              <a:t>“Doing </a:t>
            </a:r>
            <a:r>
              <a:rPr lang="en-US" sz="2400" smtClean="0"/>
              <a:t>things to distort </a:t>
            </a:r>
            <a:r>
              <a:rPr lang="en-US" sz="2400" dirty="0" smtClean="0"/>
              <a:t>test, can cause inconclusive results. Promise </a:t>
            </a:r>
          </a:p>
          <a:p>
            <a:r>
              <a:rPr lang="en-US" sz="2400" dirty="0" smtClean="0"/>
              <a:t>me you won’t do anything to distort the test.”</a:t>
            </a:r>
          </a:p>
          <a:p>
            <a:endParaRPr lang="en-US"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Agency’s CM Policy</a:t>
            </a:r>
            <a:endParaRPr lang="en-US" dirty="0"/>
          </a:p>
        </p:txBody>
      </p:sp>
      <p:sp>
        <p:nvSpPr>
          <p:cNvPr id="3" name="Content Placeholder 2"/>
          <p:cNvSpPr>
            <a:spLocks noGrp="1"/>
          </p:cNvSpPr>
          <p:nvPr>
            <p:ph idx="1"/>
          </p:nvPr>
        </p:nvSpPr>
        <p:spPr/>
        <p:txBody>
          <a:bodyPr/>
          <a:lstStyle/>
          <a:p>
            <a:r>
              <a:rPr lang="en-US" dirty="0" smtClean="0"/>
              <a:t>Know what your agency will do to both suspected and confirmed CMs.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Anti-countermeasure and </a:t>
            </a:r>
            <a:br>
              <a:rPr lang="en-US" dirty="0" smtClean="0"/>
            </a:br>
            <a:r>
              <a:rPr lang="en-US" dirty="0" smtClean="0"/>
              <a:t>Counter-Countermeasures</a:t>
            </a:r>
            <a:endParaRPr lang="en-US" dirty="0"/>
          </a:p>
        </p:txBody>
      </p:sp>
      <p:sp>
        <p:nvSpPr>
          <p:cNvPr id="3" name="Content Placeholder 2"/>
          <p:cNvSpPr>
            <a:spLocks noGrp="1"/>
          </p:cNvSpPr>
          <p:nvPr>
            <p:ph idx="1"/>
          </p:nvPr>
        </p:nvSpPr>
        <p:spPr/>
        <p:txBody>
          <a:bodyPr/>
          <a:lstStyle/>
          <a:p>
            <a:r>
              <a:rPr lang="en-US" dirty="0" smtClean="0"/>
              <a:t>ACM = done prior to the </a:t>
            </a:r>
            <a:r>
              <a:rPr lang="en-US" dirty="0" err="1" smtClean="0"/>
              <a:t>intest</a:t>
            </a:r>
            <a:r>
              <a:rPr lang="en-US" dirty="0" smtClean="0"/>
              <a:t> to deter CMs</a:t>
            </a:r>
          </a:p>
          <a:p>
            <a:r>
              <a:rPr lang="en-US" dirty="0" smtClean="0"/>
              <a:t>CCM = what is done to negate the effects of CMs already being done.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0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0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10" name="Rectangle 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11" name="Rectangle 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12" name="Rectangle 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13" name="Rectangle 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14" name="Rectangle 10"/>
          <p:cNvSpPr>
            <a:spLocks noGrp="1" noChangeArrowheads="1"/>
          </p:cNvSpPr>
          <p:nvPr>
            <p:ph type="title"/>
          </p:nvPr>
        </p:nvSpPr>
        <p:spPr>
          <a:noFill/>
        </p:spPr>
        <p:txBody>
          <a:bodyPr anchor="ctr"/>
          <a:lstStyle/>
          <a:p>
            <a:r>
              <a:rPr lang="en-US" smtClean="0"/>
              <a:t>Pretest</a:t>
            </a:r>
          </a:p>
        </p:txBody>
      </p:sp>
      <p:sp>
        <p:nvSpPr>
          <p:cNvPr id="20491" name="Rectangle 11"/>
          <p:cNvSpPr>
            <a:spLocks noGrp="1" noChangeArrowheads="1"/>
          </p:cNvSpPr>
          <p:nvPr>
            <p:ph type="body" idx="1"/>
          </p:nvPr>
        </p:nvSpPr>
        <p:spPr>
          <a:xfrm>
            <a:off x="685800" y="2133600"/>
            <a:ext cx="8001000" cy="4152900"/>
          </a:xfrm>
          <a:noFill/>
        </p:spPr>
        <p:txBody>
          <a:bodyPr>
            <a:normAutofit lnSpcReduction="10000"/>
          </a:bodyPr>
          <a:lstStyle/>
          <a:p>
            <a:r>
              <a:rPr lang="en-US" sz="2400" smtClean="0"/>
              <a:t>As a military officer, he had served as a General’s aide.</a:t>
            </a:r>
          </a:p>
          <a:p>
            <a:pPr lvl="1"/>
            <a:r>
              <a:rPr lang="en-US" sz="2000" smtClean="0"/>
              <a:t>At meetings, he assessed participants’ verbal, nonverbal behavior, and briefed the general on whom he believed to be truthful or not.</a:t>
            </a:r>
          </a:p>
          <a:p>
            <a:pPr lvl="1"/>
            <a:r>
              <a:rPr lang="en-US" sz="2000" smtClean="0"/>
              <a:t>London and John sized each other up, decided each knew a lot.</a:t>
            </a:r>
          </a:p>
          <a:p>
            <a:r>
              <a:rPr lang="en-US" sz="2400" smtClean="0"/>
              <a:t>John admitted his PhD was honorary, not earned; and awarded by an organization, not a university.  He has since been deliberately misrepresenting his academic background.</a:t>
            </a:r>
          </a:p>
          <a:p>
            <a:r>
              <a:rPr lang="en-US" sz="2400" smtClean="0"/>
              <a:t>John also admitted manipulating the previous examiner by information overflow.</a:t>
            </a:r>
          </a:p>
          <a:p>
            <a:r>
              <a:rPr lang="en-US" sz="2400" smtClean="0"/>
              <a:t>London attached the sensors and ran the first chart.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0" end="0"/>
                                            </p:txEl>
                                          </p:spTgt>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499"/>
                                          </p:stCondLst>
                                        </p:cTn>
                                        <p:tgtEl>
                                          <p:spTgt spid="204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1" end="1"/>
                                            </p:txEl>
                                          </p:spTgt>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499"/>
                                          </p:stCondLst>
                                        </p:cTn>
                                        <p:tgtEl>
                                          <p:spTgt spid="204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4" end="4"/>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49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ACM</a:t>
            </a:r>
            <a:endParaRPr lang="en-US" dirty="0"/>
          </a:p>
        </p:txBody>
      </p:sp>
      <p:sp>
        <p:nvSpPr>
          <p:cNvPr id="3" name="Content Placeholder 2"/>
          <p:cNvSpPr>
            <a:spLocks noGrp="1"/>
          </p:cNvSpPr>
          <p:nvPr>
            <p:ph idx="1"/>
          </p:nvPr>
        </p:nvSpPr>
        <p:spPr/>
        <p:txBody>
          <a:bodyPr/>
          <a:lstStyle/>
          <a:p>
            <a:r>
              <a:rPr lang="en-US" dirty="0" smtClean="0"/>
              <a:t>“Doing things to distort the test can cause inconclusive results. Promise me you won’t do anything to distort the test.”</a:t>
            </a:r>
          </a:p>
          <a:p>
            <a:r>
              <a:rPr lang="en-US" dirty="0" smtClean="0"/>
              <a:t>Designed to behaviorally differentiate between the guilty and innocent subjects</a:t>
            </a:r>
          </a:p>
          <a:p>
            <a:pPr lvl="1"/>
            <a:r>
              <a:rPr lang="en-US" dirty="0" smtClean="0"/>
              <a:t>Preclude innocent from using</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 Pretest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Introduce neutral questions as CQs </a:t>
            </a:r>
          </a:p>
          <a:p>
            <a:r>
              <a:rPr lang="en-US" dirty="0" smtClean="0"/>
              <a:t>Use event or category bars, or use time bar at end of CQs.</a:t>
            </a:r>
          </a:p>
          <a:p>
            <a:pPr lvl="1"/>
            <a:r>
              <a:rPr lang="en-US" i="1" dirty="0" smtClean="0"/>
              <a:t>Prior to working at XYZ Company, have you ever lied to a co-worker?</a:t>
            </a:r>
          </a:p>
          <a:p>
            <a:pPr lvl="1"/>
            <a:r>
              <a:rPr lang="en-US" i="1" dirty="0" smtClean="0"/>
              <a:t>Have you lied to a family member before this year?</a:t>
            </a:r>
          </a:p>
          <a:p>
            <a:r>
              <a:rPr lang="en-US" dirty="0" smtClean="0"/>
              <a:t>Time-bar some (not all) neutral questions</a:t>
            </a:r>
          </a:p>
          <a:p>
            <a:pPr lvl="1"/>
            <a:r>
              <a:rPr lang="en-US" i="1" dirty="0" smtClean="0"/>
              <a:t>Before moving to Florida, did you possess a drivers license?</a:t>
            </a:r>
          </a:p>
          <a:p>
            <a:pPr lvl="1"/>
            <a:r>
              <a:rPr lang="en-US" i="1" dirty="0" smtClean="0"/>
              <a:t>Prior to 2010, did you ever drink water?</a:t>
            </a:r>
          </a:p>
          <a:p>
            <a:r>
              <a:rPr lang="en-US" dirty="0" smtClean="0"/>
              <a:t>Use movement sensor and sell its use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5"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4"/>
          <p:cNvSpPr>
            <a:spLocks noGrp="1" noChangeArrowheads="1"/>
          </p:cNvSpPr>
          <p:nvPr>
            <p:ph type="title"/>
          </p:nvPr>
        </p:nvSpPr>
        <p:spPr>
          <a:xfrm>
            <a:off x="457200" y="381000"/>
            <a:ext cx="8229600" cy="1371600"/>
          </a:xfrm>
        </p:spPr>
        <p:txBody>
          <a:bodyPr/>
          <a:lstStyle/>
          <a:p>
            <a:pPr eaLnBrk="1" hangingPunct="1">
              <a:defRPr/>
            </a:pPr>
            <a:r>
              <a:rPr lang="en-US" sz="4000" dirty="0"/>
              <a:t>I1g-Prior to 2005, did you attend high school?</a:t>
            </a:r>
          </a:p>
        </p:txBody>
      </p:sp>
      <p:cxnSp>
        <p:nvCxnSpPr>
          <p:cNvPr id="7"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8" name="Picture 6" descr="2lepet"/>
          <p:cNvPicPr>
            <a:picLocks noGrp="1" noChangeAspect="1" noChangeArrowheads="1"/>
          </p:cNvPicPr>
          <p:nvPr>
            <p:ph idx="1"/>
          </p:nvPr>
        </p:nvPicPr>
        <p:blipFill>
          <a:blip r:embed="rId3" cstate="print"/>
          <a:srcRect/>
          <a:stretch>
            <a:fillRect/>
          </a:stretch>
        </p:blipFill>
        <p:spPr>
          <a:xfrm>
            <a:off x="533400" y="1981200"/>
            <a:ext cx="8305800" cy="4876800"/>
          </a:xfrm>
        </p:spPr>
      </p:pic>
      <p:cxnSp>
        <p:nvCxnSpPr>
          <p:cNvPr id="9"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attempts CMs?</a:t>
            </a:r>
            <a:endParaRPr lang="en-US" dirty="0"/>
          </a:p>
        </p:txBody>
      </p:sp>
      <p:sp>
        <p:nvSpPr>
          <p:cNvPr id="3" name="Content Placeholder 2"/>
          <p:cNvSpPr>
            <a:spLocks noGrp="1"/>
          </p:cNvSpPr>
          <p:nvPr>
            <p:ph idx="1"/>
          </p:nvPr>
        </p:nvSpPr>
        <p:spPr/>
        <p:txBody>
          <a:bodyPr/>
          <a:lstStyle/>
          <a:p>
            <a:pPr>
              <a:buNone/>
            </a:pPr>
            <a:r>
              <a:rPr lang="en-US" dirty="0"/>
              <a:t>According to a 2001 study on CMs (</a:t>
            </a:r>
            <a:r>
              <a:rPr lang="en-US" dirty="0" err="1"/>
              <a:t>Honts</a:t>
            </a:r>
            <a:r>
              <a:rPr lang="en-US" dirty="0"/>
              <a:t>, </a:t>
            </a:r>
            <a:r>
              <a:rPr lang="en-US" dirty="0" smtClean="0"/>
              <a:t>Amato and </a:t>
            </a:r>
            <a:r>
              <a:rPr lang="en-US" dirty="0"/>
              <a:t>Gordon)</a:t>
            </a:r>
          </a:p>
          <a:p>
            <a:r>
              <a:rPr lang="en-US" b="1" i="1" dirty="0" smtClean="0"/>
              <a:t>89.6</a:t>
            </a:r>
            <a:r>
              <a:rPr lang="en-US" b="1" i="1" dirty="0"/>
              <a:t>% of Deceptive subjects</a:t>
            </a:r>
          </a:p>
          <a:p>
            <a:r>
              <a:rPr lang="en-US" b="1" i="1" dirty="0" smtClean="0"/>
              <a:t>45.8</a:t>
            </a:r>
            <a:r>
              <a:rPr lang="en-US" b="1" i="1" dirty="0"/>
              <a:t>% of Non-deceptive subjects</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ACM/CCM</a:t>
            </a:r>
            <a:endParaRPr lang="en-US" dirty="0"/>
          </a:p>
        </p:txBody>
      </p:sp>
      <p:sp>
        <p:nvSpPr>
          <p:cNvPr id="3" name="Content Placeholder 2"/>
          <p:cNvSpPr>
            <a:spLocks noGrp="1"/>
          </p:cNvSpPr>
          <p:nvPr>
            <p:ph idx="1"/>
          </p:nvPr>
        </p:nvSpPr>
        <p:spPr/>
        <p:txBody>
          <a:bodyPr/>
          <a:lstStyle/>
          <a:p>
            <a:r>
              <a:rPr lang="en-US" dirty="0" smtClean="0"/>
              <a:t>Watch the subject!</a:t>
            </a:r>
          </a:p>
          <a:p>
            <a:pPr lvl="1"/>
            <a:r>
              <a:rPr lang="en-US" dirty="0" smtClean="0"/>
              <a:t>Arrange room so you can observe the chin, fingers, abdomen, maybe even toes</a:t>
            </a:r>
          </a:p>
          <a:p>
            <a:pPr lvl="1"/>
            <a:r>
              <a:rPr lang="en-US" dirty="0" smtClean="0"/>
              <a:t>Focus on Subject, especially during question onset</a:t>
            </a:r>
          </a:p>
          <a:p>
            <a:pPr lvl="1"/>
            <a:r>
              <a:rPr lang="en-US" dirty="0" smtClean="0"/>
              <a:t>Ensure Subject knows you are watching</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CCMs</a:t>
            </a:r>
            <a:endParaRPr lang="en-US" dirty="0"/>
          </a:p>
        </p:txBody>
      </p:sp>
      <p:sp>
        <p:nvSpPr>
          <p:cNvPr id="3" name="Content Placeholder 2"/>
          <p:cNvSpPr>
            <a:spLocks noGrp="1"/>
          </p:cNvSpPr>
          <p:nvPr>
            <p:ph idx="1"/>
          </p:nvPr>
        </p:nvSpPr>
        <p:spPr/>
        <p:txBody>
          <a:bodyPr/>
          <a:lstStyle/>
          <a:p>
            <a:r>
              <a:rPr lang="en-US" dirty="0" smtClean="0"/>
              <a:t>Only use this if you are 100% sure they did CMs on the Key in the ACQT.</a:t>
            </a:r>
          </a:p>
          <a:p>
            <a:pPr lvl="1"/>
            <a:r>
              <a:rPr lang="en-US" dirty="0" smtClean="0"/>
              <a:t>If you see Subject using CMs on Key in ACQT, tell them after ACQT that the Key didn’t respond as strongly as you expected, but it will work.  </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CCMs</a:t>
            </a:r>
            <a:endParaRPr lang="en-US" dirty="0"/>
          </a:p>
        </p:txBody>
      </p:sp>
      <p:sp>
        <p:nvSpPr>
          <p:cNvPr id="3" name="Content Placeholder 2"/>
          <p:cNvSpPr>
            <a:spLocks noGrp="1"/>
          </p:cNvSpPr>
          <p:nvPr>
            <p:ph idx="1"/>
          </p:nvPr>
        </p:nvSpPr>
        <p:spPr/>
        <p:txBody>
          <a:bodyPr/>
          <a:lstStyle/>
          <a:p>
            <a:r>
              <a:rPr lang="en-US" dirty="0" smtClean="0"/>
              <a:t>Intersperse Neutral Questions</a:t>
            </a:r>
          </a:p>
          <a:p>
            <a:pPr lvl="1"/>
            <a:r>
              <a:rPr lang="en-US" dirty="0" smtClean="0"/>
              <a:t>Repeat Neutral Questions</a:t>
            </a:r>
          </a:p>
          <a:p>
            <a:pPr lvl="1"/>
            <a:r>
              <a:rPr lang="en-US" dirty="0" smtClean="0"/>
              <a:t>Hint: Utah Zone Question Sequence is not mentioned in </a:t>
            </a:r>
            <a:r>
              <a:rPr lang="en-US" dirty="0" err="1" smtClean="0"/>
              <a:t>Maschke’s</a:t>
            </a:r>
            <a:r>
              <a:rPr lang="en-US" dirty="0" smtClean="0"/>
              <a:t> manual!</a:t>
            </a:r>
          </a:p>
          <a:p>
            <a:r>
              <a:rPr lang="en-US" dirty="0" smtClean="0"/>
              <a:t>Provide direction and control to Subject</a:t>
            </a:r>
          </a:p>
          <a:p>
            <a:pPr lvl="1"/>
            <a:r>
              <a:rPr lang="en-US" dirty="0" smtClean="0"/>
              <a:t>“Look up”</a:t>
            </a:r>
          </a:p>
          <a:p>
            <a:pPr lvl="1"/>
            <a:r>
              <a:rPr lang="en-US" dirty="0" smtClean="0"/>
              <a:t>“Don’t move around”</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CCMs</a:t>
            </a:r>
            <a:endParaRPr lang="en-US" dirty="0"/>
          </a:p>
        </p:txBody>
      </p:sp>
      <p:sp>
        <p:nvSpPr>
          <p:cNvPr id="3" name="Content Placeholder 2"/>
          <p:cNvSpPr>
            <a:spLocks noGrp="1"/>
          </p:cNvSpPr>
          <p:nvPr>
            <p:ph idx="1"/>
          </p:nvPr>
        </p:nvSpPr>
        <p:spPr/>
        <p:txBody>
          <a:bodyPr>
            <a:normAutofit fontScale="92500"/>
          </a:bodyPr>
          <a:lstStyle/>
          <a:p>
            <a:r>
              <a:rPr lang="en-US" dirty="0" smtClean="0"/>
              <a:t>Run a separate series with CM questions</a:t>
            </a:r>
          </a:p>
          <a:p>
            <a:pPr lvl="1"/>
            <a:r>
              <a:rPr lang="en-US" dirty="0" smtClean="0"/>
              <a:t>Ex. Did you do anything to manipulate the test today?</a:t>
            </a:r>
          </a:p>
          <a:p>
            <a:pPr lvl="1"/>
            <a:r>
              <a:rPr lang="en-US" dirty="0" smtClean="0"/>
              <a:t>Do NOT just throw in CM questions in a regular format!  Make it a separate series! Why? Because then you are introducing another issue being tested!  More issues = less accuracy.</a:t>
            </a:r>
          </a:p>
          <a:p>
            <a:r>
              <a:rPr lang="en-US" dirty="0" smtClean="0"/>
              <a:t>Silent Answer Test (answer distortions)</a:t>
            </a:r>
          </a:p>
          <a:p>
            <a:r>
              <a:rPr lang="en-US" dirty="0" smtClean="0"/>
              <a:t>Yes Test</a:t>
            </a:r>
          </a:p>
          <a:p>
            <a:r>
              <a:rPr lang="en-US" dirty="0" smtClean="0"/>
              <a:t>Repeat Last Word</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Answer Test</a:t>
            </a:r>
            <a:endParaRPr lang="en-US" dirty="0"/>
          </a:p>
        </p:txBody>
      </p:sp>
      <p:sp>
        <p:nvSpPr>
          <p:cNvPr id="3" name="Content Placeholder 2"/>
          <p:cNvSpPr>
            <a:spLocks noGrp="1"/>
          </p:cNvSpPr>
          <p:nvPr>
            <p:ph idx="1"/>
          </p:nvPr>
        </p:nvSpPr>
        <p:spPr/>
        <p:txBody>
          <a:bodyPr/>
          <a:lstStyle/>
          <a:p>
            <a:r>
              <a:rPr lang="en-US" dirty="0" smtClean="0"/>
              <a:t>“John, I’m going to conduct another test…</a:t>
            </a:r>
          </a:p>
          <a:p>
            <a:pPr lvl="1"/>
            <a:r>
              <a:rPr lang="en-US" dirty="0" smtClean="0"/>
              <a:t>“It is a little different”</a:t>
            </a:r>
          </a:p>
          <a:p>
            <a:pPr lvl="1"/>
            <a:r>
              <a:rPr lang="en-US" dirty="0" smtClean="0"/>
              <a:t>“Instead of answering aloud, listen, answer truthfully…but silently.</a:t>
            </a:r>
          </a:p>
          <a:p>
            <a:pPr lvl="1"/>
            <a:r>
              <a:rPr lang="en-US" dirty="0" smtClean="0"/>
              <a:t>You can instruct them to slightly (nose moves no more than a ¼”) nod to make sure they are paying attention.</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Test</a:t>
            </a:r>
            <a:endParaRPr lang="en-US" dirty="0"/>
          </a:p>
        </p:txBody>
      </p:sp>
      <p:sp>
        <p:nvSpPr>
          <p:cNvPr id="3" name="Content Placeholder 2"/>
          <p:cNvSpPr>
            <a:spLocks noGrp="1"/>
          </p:cNvSpPr>
          <p:nvPr>
            <p:ph idx="1"/>
          </p:nvPr>
        </p:nvSpPr>
        <p:spPr/>
        <p:txBody>
          <a:bodyPr/>
          <a:lstStyle/>
          <a:p>
            <a:r>
              <a:rPr lang="en-US" dirty="0" smtClean="0"/>
              <a:t>Helpful in cases wherein Subject has tried to evade detection by distorting tracings</a:t>
            </a:r>
          </a:p>
          <a:p>
            <a:r>
              <a:rPr lang="en-US" dirty="0" smtClean="0"/>
              <a:t>Instruct Subject to answer all questions “yes”</a:t>
            </a:r>
          </a:p>
          <a:p>
            <a:r>
              <a:rPr lang="en-US" dirty="0" smtClean="0"/>
              <a:t>With CQT, advisable to drop CQs</a:t>
            </a:r>
          </a:p>
          <a:p>
            <a:r>
              <a:rPr lang="en-US" dirty="0" smtClean="0"/>
              <a:t>No DI/NDI decision from this data!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t="4839"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2531" name="Oval 3"/>
          <p:cNvSpPr>
            <a:spLocks noChangeArrowheads="1"/>
          </p:cNvSpPr>
          <p:nvPr/>
        </p:nvSpPr>
        <p:spPr bwMode="auto">
          <a:xfrm>
            <a:off x="28194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2532" name="Oval 4"/>
          <p:cNvSpPr>
            <a:spLocks noChangeArrowheads="1"/>
          </p:cNvSpPr>
          <p:nvPr/>
        </p:nvSpPr>
        <p:spPr bwMode="auto">
          <a:xfrm>
            <a:off x="3810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
        <p:nvSpPr>
          <p:cNvPr id="22533" name="Oval 5"/>
          <p:cNvSpPr>
            <a:spLocks noChangeArrowheads="1"/>
          </p:cNvSpPr>
          <p:nvPr/>
        </p:nvSpPr>
        <p:spPr bwMode="auto">
          <a:xfrm>
            <a:off x="72390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Last Word</a:t>
            </a:r>
            <a:endParaRPr lang="en-US" dirty="0"/>
          </a:p>
        </p:txBody>
      </p:sp>
      <p:sp>
        <p:nvSpPr>
          <p:cNvPr id="3" name="Content Placeholder 2"/>
          <p:cNvSpPr>
            <a:spLocks noGrp="1"/>
          </p:cNvSpPr>
          <p:nvPr>
            <p:ph idx="1"/>
          </p:nvPr>
        </p:nvSpPr>
        <p:spPr/>
        <p:txBody>
          <a:bodyPr/>
          <a:lstStyle/>
          <a:p>
            <a:r>
              <a:rPr lang="en-US" dirty="0" smtClean="0"/>
              <a:t>Used when CMs are suspected</a:t>
            </a:r>
          </a:p>
          <a:p>
            <a:r>
              <a:rPr lang="en-US" dirty="0" smtClean="0"/>
              <a:t>Examinee is instructed to repeat the last word of the question and then answer with “yes” or “no”</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Honts</a:t>
            </a:r>
            <a:r>
              <a:rPr lang="en-US" dirty="0" smtClean="0"/>
              <a:t>, et al (2009)</a:t>
            </a:r>
            <a:endParaRPr lang="en-US" dirty="0"/>
          </a:p>
        </p:txBody>
      </p:sp>
      <p:sp>
        <p:nvSpPr>
          <p:cNvPr id="3" name="Content Placeholder 2"/>
          <p:cNvSpPr>
            <a:spLocks noGrp="1"/>
          </p:cNvSpPr>
          <p:nvPr>
            <p:ph idx="1"/>
          </p:nvPr>
        </p:nvSpPr>
        <p:spPr/>
        <p:txBody>
          <a:bodyPr/>
          <a:lstStyle/>
          <a:p>
            <a:r>
              <a:rPr lang="en-US" dirty="0"/>
              <a:t>In a study using both probable-lie </a:t>
            </a:r>
            <a:r>
              <a:rPr lang="en-US" dirty="0" smtClean="0"/>
              <a:t>and </a:t>
            </a:r>
            <a:r>
              <a:rPr lang="fr-FR" dirty="0" err="1" smtClean="0"/>
              <a:t>directed</a:t>
            </a:r>
            <a:r>
              <a:rPr lang="fr-FR" dirty="0" smtClean="0"/>
              <a:t>-lie </a:t>
            </a:r>
            <a:r>
              <a:rPr lang="fr-FR" dirty="0" err="1" smtClean="0"/>
              <a:t>examinations</a:t>
            </a:r>
            <a:r>
              <a:rPr lang="fr-FR" dirty="0" smtClean="0"/>
              <a:t>, </a:t>
            </a:r>
            <a:r>
              <a:rPr lang="fr-FR" dirty="0" err="1"/>
              <a:t>Honts</a:t>
            </a:r>
            <a:r>
              <a:rPr lang="fr-FR" dirty="0"/>
              <a:t> et </a:t>
            </a:r>
            <a:r>
              <a:rPr lang="fr-FR" dirty="0" smtClean="0"/>
              <a:t>al </a:t>
            </a:r>
            <a:r>
              <a:rPr lang="en-US" dirty="0" smtClean="0"/>
              <a:t>(</a:t>
            </a:r>
            <a:r>
              <a:rPr lang="en-US" dirty="0"/>
              <a:t>2009) debriefed participants </a:t>
            </a:r>
            <a:r>
              <a:rPr lang="en-US" dirty="0" smtClean="0"/>
              <a:t>about their </a:t>
            </a:r>
            <a:r>
              <a:rPr lang="en-US" dirty="0"/>
              <a:t>spontaneous use </a:t>
            </a:r>
            <a:r>
              <a:rPr lang="en-US" dirty="0" smtClean="0"/>
              <a:t>of countermeasures</a:t>
            </a:r>
            <a:r>
              <a:rPr lang="en-US" dirty="0"/>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Honts</a:t>
            </a:r>
            <a:r>
              <a:rPr lang="en-US" dirty="0" smtClean="0"/>
              <a:t> et al (2009)</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Overall </a:t>
            </a:r>
            <a:r>
              <a:rPr lang="en-US" b="1" dirty="0"/>
              <a:t>48% reported attempting a countermeasure.</a:t>
            </a:r>
          </a:p>
          <a:p>
            <a:r>
              <a:rPr lang="en-US" dirty="0" smtClean="0"/>
              <a:t>Probable-lie </a:t>
            </a:r>
            <a:r>
              <a:rPr lang="en-US" dirty="0"/>
              <a:t>50% attempted</a:t>
            </a:r>
          </a:p>
          <a:p>
            <a:r>
              <a:rPr lang="en-US" dirty="0" smtClean="0"/>
              <a:t>Directed-lie </a:t>
            </a:r>
            <a:r>
              <a:rPr lang="en-US" dirty="0"/>
              <a:t>46% attempted</a:t>
            </a:r>
          </a:p>
          <a:p>
            <a:pPr>
              <a:buNone/>
            </a:pPr>
            <a:endParaRPr lang="en-US" b="1" dirty="0" smtClean="0"/>
          </a:p>
          <a:p>
            <a:pPr>
              <a:buNone/>
            </a:pPr>
            <a:r>
              <a:rPr lang="en-US" b="1" dirty="0" smtClean="0"/>
              <a:t>Of </a:t>
            </a:r>
            <a:r>
              <a:rPr lang="en-US" b="1" dirty="0"/>
              <a:t>the Guilty 78% attempted</a:t>
            </a:r>
          </a:p>
          <a:p>
            <a:r>
              <a:rPr lang="en-US" dirty="0" smtClean="0"/>
              <a:t>Probable-lie </a:t>
            </a:r>
            <a:r>
              <a:rPr lang="en-US" dirty="0"/>
              <a:t>83% attempted</a:t>
            </a:r>
          </a:p>
          <a:p>
            <a:r>
              <a:rPr lang="en-US" dirty="0" smtClean="0"/>
              <a:t>Directed-lie </a:t>
            </a:r>
            <a:r>
              <a:rPr lang="en-US" dirty="0"/>
              <a:t>72% attempted (</a:t>
            </a:r>
            <a:r>
              <a:rPr lang="en-US" i="1" dirty="0"/>
              <a:t>p = .095)</a:t>
            </a:r>
          </a:p>
          <a:p>
            <a:pPr>
              <a:buNone/>
            </a:pPr>
            <a:endParaRPr lang="en-US" b="1" dirty="0" smtClean="0"/>
          </a:p>
          <a:p>
            <a:pPr>
              <a:buNone/>
            </a:pPr>
            <a:r>
              <a:rPr lang="en-US" b="1" dirty="0" smtClean="0"/>
              <a:t>Of </a:t>
            </a:r>
            <a:r>
              <a:rPr lang="en-US" b="1" dirty="0"/>
              <a:t>the Innocent 18% attempted (</a:t>
            </a:r>
            <a:r>
              <a:rPr lang="en-US" b="1" i="1" dirty="0"/>
              <a:t>p &gt; .001)</a:t>
            </a:r>
          </a:p>
          <a:p>
            <a:r>
              <a:rPr lang="en-US" dirty="0" smtClean="0"/>
              <a:t>Probable-lie </a:t>
            </a:r>
            <a:r>
              <a:rPr lang="en-US" dirty="0"/>
              <a:t>15% attempted</a:t>
            </a:r>
          </a:p>
          <a:p>
            <a:r>
              <a:rPr lang="en-US" dirty="0" smtClean="0"/>
              <a:t>Directed-lie </a:t>
            </a:r>
            <a:r>
              <a:rPr lang="en-US" dirty="0"/>
              <a:t>20% attempted</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a:t>
            </a:r>
            <a:endParaRPr lang="en-US" dirty="0"/>
          </a:p>
        </p:txBody>
      </p:sp>
      <p:sp>
        <p:nvSpPr>
          <p:cNvPr id="3" name="Content Placeholder 2"/>
          <p:cNvSpPr>
            <a:spLocks noGrp="1"/>
          </p:cNvSpPr>
          <p:nvPr>
            <p:ph idx="1"/>
          </p:nvPr>
        </p:nvSpPr>
        <p:spPr/>
        <p:txBody>
          <a:bodyPr>
            <a:normAutofit/>
          </a:bodyPr>
          <a:lstStyle/>
          <a:p>
            <a:pPr marL="914400" lvl="1" indent="-514350">
              <a:buFont typeface="+mj-lt"/>
              <a:buAutoNum type="arabicPeriod"/>
            </a:pPr>
            <a:r>
              <a:rPr lang="en-US" dirty="0" smtClean="0"/>
              <a:t>Listen for “buzz words”</a:t>
            </a:r>
          </a:p>
          <a:p>
            <a:pPr lvl="1"/>
            <a:r>
              <a:rPr lang="en-US" dirty="0" smtClean="0"/>
              <a:t>“control question,” “comparison question,” “LEPET”</a:t>
            </a:r>
          </a:p>
          <a:p>
            <a:pPr lvl="1"/>
            <a:r>
              <a:rPr lang="en-US" dirty="0" smtClean="0"/>
              <a:t>Refer to it in post-test</a:t>
            </a:r>
          </a:p>
          <a:p>
            <a:pPr lvl="1">
              <a:buNone/>
            </a:pPr>
            <a:r>
              <a:rPr lang="en-US" dirty="0" smtClean="0"/>
              <a:t>2. Obtain admission to a conduct</a:t>
            </a:r>
          </a:p>
          <a:p>
            <a:pPr lvl="1"/>
            <a:r>
              <a:rPr lang="en-US" dirty="0" smtClean="0"/>
              <a:t>“I can see that you were doing some things during the test that you weren’t supposed to do.“</a:t>
            </a:r>
          </a:p>
          <a:p>
            <a:pPr lvl="1"/>
            <a:r>
              <a:rPr lang="en-US" dirty="0" smtClean="0"/>
              <a:t>Ask what else?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a:t>
            </a:r>
            <a:endParaRPr lang="en-US" dirty="0"/>
          </a:p>
        </p:txBody>
      </p:sp>
      <p:sp>
        <p:nvSpPr>
          <p:cNvPr id="3" name="Content Placeholder 2"/>
          <p:cNvSpPr>
            <a:spLocks noGrp="1"/>
          </p:cNvSpPr>
          <p:nvPr>
            <p:ph idx="1"/>
          </p:nvPr>
        </p:nvSpPr>
        <p:spPr/>
        <p:txBody>
          <a:bodyPr/>
          <a:lstStyle/>
          <a:p>
            <a:r>
              <a:rPr lang="en-US" dirty="0" smtClean="0"/>
              <a:t>3. Acquire Subject’s understanding as to why he did it.</a:t>
            </a:r>
          </a:p>
          <a:p>
            <a:r>
              <a:rPr lang="en-US" dirty="0" smtClean="0"/>
              <a:t>4. Have Subject relate where and when the activity was employed (on which questions).</a:t>
            </a:r>
          </a:p>
          <a:p>
            <a:r>
              <a:rPr lang="en-US" dirty="0" smtClean="0"/>
              <a:t>5. Ask when he decided to employ the tactic.</a:t>
            </a:r>
          </a:p>
          <a:p>
            <a:r>
              <a:rPr lang="en-US" dirty="0" smtClean="0"/>
              <a:t>6. Get the why</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 CM Actions</a:t>
            </a:r>
            <a:endParaRPr lang="en-US" dirty="0"/>
          </a:p>
        </p:txBody>
      </p:sp>
      <p:sp>
        <p:nvSpPr>
          <p:cNvPr id="3" name="Content Placeholder 2"/>
          <p:cNvSpPr>
            <a:spLocks noGrp="1"/>
          </p:cNvSpPr>
          <p:nvPr>
            <p:ph idx="1"/>
          </p:nvPr>
        </p:nvSpPr>
        <p:spPr/>
        <p:txBody>
          <a:bodyPr/>
          <a:lstStyle/>
          <a:p>
            <a:r>
              <a:rPr lang="en-US" dirty="0" smtClean="0"/>
              <a:t>When you know CMs were used</a:t>
            </a:r>
          </a:p>
          <a:p>
            <a:pPr lvl="1"/>
            <a:r>
              <a:rPr lang="en-US" dirty="0" smtClean="0"/>
              <a:t>Interrogate</a:t>
            </a:r>
          </a:p>
          <a:p>
            <a:r>
              <a:rPr lang="en-US" dirty="0" smtClean="0"/>
              <a:t>When you only suspect CMs</a:t>
            </a:r>
          </a:p>
          <a:p>
            <a:pPr lvl="1"/>
            <a:r>
              <a:rPr lang="en-US" dirty="0" smtClean="0"/>
              <a:t>Proceed with caution</a:t>
            </a:r>
          </a:p>
          <a:p>
            <a:pPr lvl="1"/>
            <a:r>
              <a:rPr lang="en-US" dirty="0" smtClean="0"/>
              <a:t>Provide non-threatening reminder</a:t>
            </a:r>
          </a:p>
          <a:p>
            <a:pPr lvl="1"/>
            <a:r>
              <a:rPr lang="en-US" dirty="0" smtClean="0"/>
              <a:t>Collect more data</a:t>
            </a:r>
          </a:p>
          <a:p>
            <a:pPr lvl="1"/>
            <a:r>
              <a:rPr lang="en-US" dirty="0" smtClean="0"/>
              <a:t>Seek a second opinion</a:t>
            </a:r>
          </a:p>
          <a:p>
            <a:pPr lvl="1"/>
            <a:r>
              <a:rPr lang="en-US" dirty="0" smtClean="0"/>
              <a:t>Probe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Cover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 did you get it from?</a:t>
            </a:r>
          </a:p>
          <a:p>
            <a:pPr lvl="1"/>
            <a:r>
              <a:rPr lang="en-US" dirty="0" smtClean="0"/>
              <a:t>Doug Williams</a:t>
            </a:r>
          </a:p>
          <a:p>
            <a:pPr lvl="1"/>
            <a:r>
              <a:rPr lang="en-US" dirty="0" smtClean="0"/>
              <a:t>Instructor at the academy</a:t>
            </a:r>
          </a:p>
          <a:p>
            <a:pPr lvl="1"/>
            <a:r>
              <a:rPr lang="en-US" dirty="0" smtClean="0"/>
              <a:t>Friend</a:t>
            </a:r>
          </a:p>
          <a:p>
            <a:r>
              <a:rPr lang="en-US" dirty="0" smtClean="0"/>
              <a:t>What did you do exactly?</a:t>
            </a:r>
          </a:p>
          <a:p>
            <a:r>
              <a:rPr lang="en-US" dirty="0" smtClean="0"/>
              <a:t>What did you think was going to happen as a result of doing this?</a:t>
            </a:r>
          </a:p>
          <a:p>
            <a:r>
              <a:rPr lang="en-US" dirty="0" smtClean="0"/>
              <a:t>Where did you learn about it?</a:t>
            </a:r>
          </a:p>
          <a:p>
            <a:r>
              <a:rPr lang="en-US" dirty="0" smtClean="0"/>
              <a:t>When did you decide to use it?</a:t>
            </a:r>
          </a:p>
          <a:p>
            <a:r>
              <a:rPr lang="en-US" dirty="0" smtClean="0"/>
              <a:t>When during the exam did you do this?</a:t>
            </a:r>
          </a:p>
          <a:p>
            <a:r>
              <a:rPr lang="en-US" dirty="0" smtClean="0"/>
              <a:t>How did you do it?</a:t>
            </a:r>
          </a:p>
          <a:p>
            <a:r>
              <a:rPr lang="en-US" dirty="0" smtClean="0"/>
              <a:t>Why did you do it?</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Themes</a:t>
            </a:r>
            <a:endParaRPr lang="en-US" dirty="0"/>
          </a:p>
        </p:txBody>
      </p:sp>
      <p:sp>
        <p:nvSpPr>
          <p:cNvPr id="3" name="Content Placeholder 2"/>
          <p:cNvSpPr>
            <a:spLocks noGrp="1"/>
          </p:cNvSpPr>
          <p:nvPr>
            <p:ph idx="1"/>
          </p:nvPr>
        </p:nvSpPr>
        <p:spPr/>
        <p:txBody>
          <a:bodyPr/>
          <a:lstStyle/>
          <a:p>
            <a:r>
              <a:rPr lang="en-US" dirty="0" smtClean="0"/>
              <a:t>“You just got bad information!”</a:t>
            </a:r>
          </a:p>
          <a:p>
            <a:r>
              <a:rPr lang="en-US" dirty="0" smtClean="0"/>
              <a:t>“You were afraid of a false positive”</a:t>
            </a:r>
          </a:p>
          <a:p>
            <a:r>
              <a:rPr lang="en-US" dirty="0" smtClean="0"/>
              <a:t>“You were only trying to be helpful”</a:t>
            </a:r>
          </a:p>
          <a:p>
            <a:r>
              <a:rPr lang="en-US" dirty="0" smtClean="0"/>
              <a:t>“You like to experiment with things”</a:t>
            </a:r>
          </a:p>
          <a:p>
            <a:r>
              <a:rPr lang="en-US" dirty="0" smtClean="0"/>
              <a:t>“You are curious about what would happen”</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Apnea</a:t>
            </a:r>
            <a:endParaRPr lang="en-US" dirty="0"/>
          </a:p>
        </p:txBody>
      </p:sp>
      <p:sp>
        <p:nvSpPr>
          <p:cNvPr id="3" name="Content Placeholder 2"/>
          <p:cNvSpPr>
            <a:spLocks noGrp="1"/>
          </p:cNvSpPr>
          <p:nvPr>
            <p:ph idx="1"/>
          </p:nvPr>
        </p:nvSpPr>
        <p:spPr/>
        <p:txBody>
          <a:bodyPr/>
          <a:lstStyle/>
          <a:p>
            <a:r>
              <a:rPr lang="en-US" dirty="0" smtClean="0"/>
              <a:t>Is this diagnostic Apnea? No!</a:t>
            </a:r>
          </a:p>
          <a:p>
            <a:endParaRPr lang="en-US" dirty="0"/>
          </a:p>
          <a:p>
            <a:endParaRPr lang="en-US" dirty="0" smtClean="0"/>
          </a:p>
          <a:p>
            <a:r>
              <a:rPr lang="en-US" dirty="0" smtClean="0"/>
              <a:t>Is this diagnostic Apnea? No!</a:t>
            </a:r>
          </a:p>
          <a:p>
            <a:endParaRPr lang="en-US" dirty="0"/>
          </a:p>
          <a:p>
            <a:endParaRPr lang="en-US" dirty="0" smtClean="0"/>
          </a:p>
          <a:p>
            <a:r>
              <a:rPr lang="en-US" dirty="0" smtClean="0"/>
              <a:t>Is this diagnostic Apnea? Normally, yes!</a:t>
            </a:r>
            <a:endParaRPr lang="en-US" dirty="0"/>
          </a:p>
        </p:txBody>
      </p:sp>
      <p:sp>
        <p:nvSpPr>
          <p:cNvPr id="4" name="Freeform 3"/>
          <p:cNvSpPr/>
          <p:nvPr/>
        </p:nvSpPr>
        <p:spPr>
          <a:xfrm>
            <a:off x="1447800" y="2133600"/>
            <a:ext cx="3368899" cy="1067874"/>
          </a:xfrm>
          <a:custGeom>
            <a:avLst/>
            <a:gdLst>
              <a:gd name="connsiteX0" fmla="*/ 0 w 2331076"/>
              <a:gd name="connsiteY0" fmla="*/ 420711 h 420711"/>
              <a:gd name="connsiteX1" fmla="*/ 206062 w 2331076"/>
              <a:gd name="connsiteY1" fmla="*/ 98739 h 420711"/>
              <a:gd name="connsiteX2" fmla="*/ 437882 w 2331076"/>
              <a:gd name="connsiteY2" fmla="*/ 407832 h 420711"/>
              <a:gd name="connsiteX3" fmla="*/ 682581 w 2331076"/>
              <a:gd name="connsiteY3" fmla="*/ 47223 h 420711"/>
              <a:gd name="connsiteX4" fmla="*/ 888643 w 2331076"/>
              <a:gd name="connsiteY4" fmla="*/ 394953 h 420711"/>
              <a:gd name="connsiteX5" fmla="*/ 1017431 w 2331076"/>
              <a:gd name="connsiteY5" fmla="*/ 176012 h 420711"/>
              <a:gd name="connsiteX6" fmla="*/ 1506829 w 2331076"/>
              <a:gd name="connsiteY6" fmla="*/ 188891 h 420711"/>
              <a:gd name="connsiteX7" fmla="*/ 1648496 w 2331076"/>
              <a:gd name="connsiteY7" fmla="*/ 34344 h 420711"/>
              <a:gd name="connsiteX8" fmla="*/ 1880316 w 2331076"/>
              <a:gd name="connsiteY8" fmla="*/ 394953 h 420711"/>
              <a:gd name="connsiteX9" fmla="*/ 2099257 w 2331076"/>
              <a:gd name="connsiteY9" fmla="*/ 21466 h 420711"/>
              <a:gd name="connsiteX10" fmla="*/ 2331076 w 2331076"/>
              <a:gd name="connsiteY10" fmla="*/ 394953 h 420711"/>
              <a:gd name="connsiteX11" fmla="*/ 2331076 w 2331076"/>
              <a:gd name="connsiteY11" fmla="*/ 394953 h 420711"/>
              <a:gd name="connsiteX12" fmla="*/ 2331076 w 2331076"/>
              <a:gd name="connsiteY12" fmla="*/ 407832 h 42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1076" h="420711">
                <a:moveTo>
                  <a:pt x="0" y="420711"/>
                </a:moveTo>
                <a:cubicBezTo>
                  <a:pt x="66541" y="260798"/>
                  <a:pt x="133082" y="100885"/>
                  <a:pt x="206062" y="98739"/>
                </a:cubicBezTo>
                <a:cubicBezTo>
                  <a:pt x="279042" y="96593"/>
                  <a:pt x="358462" y="416418"/>
                  <a:pt x="437882" y="407832"/>
                </a:cubicBezTo>
                <a:cubicBezTo>
                  <a:pt x="517302" y="399246"/>
                  <a:pt x="607454" y="49369"/>
                  <a:pt x="682581" y="47223"/>
                </a:cubicBezTo>
                <a:cubicBezTo>
                  <a:pt x="757708" y="45077"/>
                  <a:pt x="832835" y="373488"/>
                  <a:pt x="888643" y="394953"/>
                </a:cubicBezTo>
                <a:cubicBezTo>
                  <a:pt x="944451" y="416418"/>
                  <a:pt x="914400" y="210356"/>
                  <a:pt x="1017431" y="176012"/>
                </a:cubicBezTo>
                <a:cubicBezTo>
                  <a:pt x="1120462" y="141668"/>
                  <a:pt x="1401652" y="212502"/>
                  <a:pt x="1506829" y="188891"/>
                </a:cubicBezTo>
                <a:cubicBezTo>
                  <a:pt x="1612006" y="165280"/>
                  <a:pt x="1586248" y="0"/>
                  <a:pt x="1648496" y="34344"/>
                </a:cubicBezTo>
                <a:cubicBezTo>
                  <a:pt x="1710744" y="68688"/>
                  <a:pt x="1805189" y="397099"/>
                  <a:pt x="1880316" y="394953"/>
                </a:cubicBezTo>
                <a:cubicBezTo>
                  <a:pt x="1955443" y="392807"/>
                  <a:pt x="2024130" y="21466"/>
                  <a:pt x="2099257" y="21466"/>
                </a:cubicBezTo>
                <a:cubicBezTo>
                  <a:pt x="2174384" y="21466"/>
                  <a:pt x="2331076" y="394953"/>
                  <a:pt x="2331076" y="394953"/>
                </a:cubicBezTo>
                <a:lnTo>
                  <a:pt x="2331076" y="394953"/>
                </a:lnTo>
                <a:lnTo>
                  <a:pt x="2331076" y="40783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95400" y="3886200"/>
            <a:ext cx="3657600" cy="990600"/>
          </a:xfrm>
          <a:custGeom>
            <a:avLst/>
            <a:gdLst>
              <a:gd name="connsiteX0" fmla="*/ 0 w 3335628"/>
              <a:gd name="connsiteY0" fmla="*/ 452908 h 455054"/>
              <a:gd name="connsiteX1" fmla="*/ 270456 w 3335628"/>
              <a:gd name="connsiteY1" fmla="*/ 66541 h 455054"/>
              <a:gd name="connsiteX2" fmla="*/ 553792 w 3335628"/>
              <a:gd name="connsiteY2" fmla="*/ 440029 h 455054"/>
              <a:gd name="connsiteX3" fmla="*/ 875763 w 3335628"/>
              <a:gd name="connsiteY3" fmla="*/ 92299 h 455054"/>
              <a:gd name="connsiteX4" fmla="*/ 1171978 w 3335628"/>
              <a:gd name="connsiteY4" fmla="*/ 452908 h 455054"/>
              <a:gd name="connsiteX5" fmla="*/ 1455313 w 3335628"/>
              <a:gd name="connsiteY5" fmla="*/ 105178 h 455054"/>
              <a:gd name="connsiteX6" fmla="*/ 2150772 w 3335628"/>
              <a:gd name="connsiteY6" fmla="*/ 53662 h 455054"/>
              <a:gd name="connsiteX7" fmla="*/ 2446986 w 3335628"/>
              <a:gd name="connsiteY7" fmla="*/ 427150 h 455054"/>
              <a:gd name="connsiteX8" fmla="*/ 2730321 w 3335628"/>
              <a:gd name="connsiteY8" fmla="*/ 40784 h 455054"/>
              <a:gd name="connsiteX9" fmla="*/ 3026535 w 3335628"/>
              <a:gd name="connsiteY9" fmla="*/ 440029 h 455054"/>
              <a:gd name="connsiteX10" fmla="*/ 3335628 w 3335628"/>
              <a:gd name="connsiteY10" fmla="*/ 53662 h 455054"/>
              <a:gd name="connsiteX11" fmla="*/ 3335628 w 3335628"/>
              <a:gd name="connsiteY11" fmla="*/ 53662 h 45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5628" h="455054">
                <a:moveTo>
                  <a:pt x="0" y="452908"/>
                </a:moveTo>
                <a:cubicBezTo>
                  <a:pt x="89078" y="260798"/>
                  <a:pt x="178157" y="68688"/>
                  <a:pt x="270456" y="66541"/>
                </a:cubicBezTo>
                <a:cubicBezTo>
                  <a:pt x="362755" y="64395"/>
                  <a:pt x="452908" y="435736"/>
                  <a:pt x="553792" y="440029"/>
                </a:cubicBezTo>
                <a:cubicBezTo>
                  <a:pt x="654676" y="444322"/>
                  <a:pt x="772732" y="90153"/>
                  <a:pt x="875763" y="92299"/>
                </a:cubicBezTo>
                <a:cubicBezTo>
                  <a:pt x="978794" y="94446"/>
                  <a:pt x="1075386" y="450762"/>
                  <a:pt x="1171978" y="452908"/>
                </a:cubicBezTo>
                <a:cubicBezTo>
                  <a:pt x="1268570" y="455054"/>
                  <a:pt x="1292181" y="171719"/>
                  <a:pt x="1455313" y="105178"/>
                </a:cubicBezTo>
                <a:cubicBezTo>
                  <a:pt x="1618445" y="38637"/>
                  <a:pt x="1985493" y="0"/>
                  <a:pt x="2150772" y="53662"/>
                </a:cubicBezTo>
                <a:cubicBezTo>
                  <a:pt x="2316051" y="107324"/>
                  <a:pt x="2350395" y="429296"/>
                  <a:pt x="2446986" y="427150"/>
                </a:cubicBezTo>
                <a:cubicBezTo>
                  <a:pt x="2543577" y="425004"/>
                  <a:pt x="2633730" y="38638"/>
                  <a:pt x="2730321" y="40784"/>
                </a:cubicBezTo>
                <a:cubicBezTo>
                  <a:pt x="2826912" y="42930"/>
                  <a:pt x="2925651" y="437883"/>
                  <a:pt x="3026535" y="440029"/>
                </a:cubicBezTo>
                <a:cubicBezTo>
                  <a:pt x="3127419" y="442175"/>
                  <a:pt x="3335628" y="53662"/>
                  <a:pt x="3335628" y="53662"/>
                </a:cubicBezTo>
                <a:lnTo>
                  <a:pt x="3335628" y="5366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33341" y="5716074"/>
            <a:ext cx="3972059" cy="989526"/>
          </a:xfrm>
          <a:custGeom>
            <a:avLst/>
            <a:gdLst>
              <a:gd name="connsiteX0" fmla="*/ 0 w 2936383"/>
              <a:gd name="connsiteY0" fmla="*/ 388512 h 502275"/>
              <a:gd name="connsiteX1" fmla="*/ 334851 w 2936383"/>
              <a:gd name="connsiteY1" fmla="*/ 2146 h 502275"/>
              <a:gd name="connsiteX2" fmla="*/ 631065 w 2936383"/>
              <a:gd name="connsiteY2" fmla="*/ 401391 h 502275"/>
              <a:gd name="connsiteX3" fmla="*/ 953036 w 2936383"/>
              <a:gd name="connsiteY3" fmla="*/ 2146 h 502275"/>
              <a:gd name="connsiteX4" fmla="*/ 1262129 w 2936383"/>
              <a:gd name="connsiteY4" fmla="*/ 388512 h 502275"/>
              <a:gd name="connsiteX5" fmla="*/ 1957589 w 2936383"/>
              <a:gd name="connsiteY5" fmla="*/ 440027 h 502275"/>
              <a:gd name="connsiteX6" fmla="*/ 2202287 w 2936383"/>
              <a:gd name="connsiteY6" fmla="*/ 15025 h 502275"/>
              <a:gd name="connsiteX7" fmla="*/ 2511380 w 2936383"/>
              <a:gd name="connsiteY7" fmla="*/ 440027 h 502275"/>
              <a:gd name="connsiteX8" fmla="*/ 2691684 w 2936383"/>
              <a:gd name="connsiteY8" fmla="*/ 15025 h 502275"/>
              <a:gd name="connsiteX9" fmla="*/ 2936383 w 2936383"/>
              <a:gd name="connsiteY9" fmla="*/ 427149 h 502275"/>
              <a:gd name="connsiteX10" fmla="*/ 2936383 w 2936383"/>
              <a:gd name="connsiteY10" fmla="*/ 427149 h 50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6383" h="502275">
                <a:moveTo>
                  <a:pt x="0" y="388512"/>
                </a:moveTo>
                <a:cubicBezTo>
                  <a:pt x="114837" y="194256"/>
                  <a:pt x="229674" y="0"/>
                  <a:pt x="334851" y="2146"/>
                </a:cubicBezTo>
                <a:cubicBezTo>
                  <a:pt x="440028" y="4292"/>
                  <a:pt x="528034" y="401391"/>
                  <a:pt x="631065" y="401391"/>
                </a:cubicBezTo>
                <a:cubicBezTo>
                  <a:pt x="734096" y="401391"/>
                  <a:pt x="847859" y="4292"/>
                  <a:pt x="953036" y="2146"/>
                </a:cubicBezTo>
                <a:cubicBezTo>
                  <a:pt x="1058213" y="0"/>
                  <a:pt x="1094704" y="315532"/>
                  <a:pt x="1262129" y="388512"/>
                </a:cubicBezTo>
                <a:cubicBezTo>
                  <a:pt x="1429554" y="461492"/>
                  <a:pt x="1800896" y="502275"/>
                  <a:pt x="1957589" y="440027"/>
                </a:cubicBezTo>
                <a:cubicBezTo>
                  <a:pt x="2114282" y="377779"/>
                  <a:pt x="2109989" y="15025"/>
                  <a:pt x="2202287" y="15025"/>
                </a:cubicBezTo>
                <a:cubicBezTo>
                  <a:pt x="2294585" y="15025"/>
                  <a:pt x="2429814" y="440027"/>
                  <a:pt x="2511380" y="440027"/>
                </a:cubicBezTo>
                <a:cubicBezTo>
                  <a:pt x="2592946" y="440027"/>
                  <a:pt x="2620850" y="17171"/>
                  <a:pt x="2691684" y="15025"/>
                </a:cubicBezTo>
                <a:cubicBezTo>
                  <a:pt x="2762518" y="12879"/>
                  <a:pt x="2936383" y="427149"/>
                  <a:pt x="2936383" y="427149"/>
                </a:cubicBezTo>
                <a:lnTo>
                  <a:pt x="2936383" y="42714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Insert Confirmed CM charts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With and without motion sensor tracing showing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5914"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3555" name="Oval 3"/>
          <p:cNvSpPr>
            <a:spLocks noChangeArrowheads="1"/>
          </p:cNvSpPr>
          <p:nvPr/>
        </p:nvSpPr>
        <p:spPr bwMode="auto">
          <a:xfrm>
            <a:off x="55626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3556" name="Oval 4"/>
          <p:cNvSpPr>
            <a:spLocks noChangeArrowheads="1"/>
          </p:cNvSpPr>
          <p:nvPr/>
        </p:nvSpPr>
        <p:spPr bwMode="auto">
          <a:xfrm>
            <a:off x="34290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to Report CM Results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When a person used CMs, even if on only one chart, </a:t>
            </a:r>
            <a:r>
              <a:rPr lang="en-US" i="1" dirty="0" smtClean="0">
                <a:solidFill>
                  <a:schemeClr val="tx2"/>
                </a:solidFill>
              </a:rPr>
              <a:t>never</a:t>
            </a:r>
            <a:r>
              <a:rPr lang="en-US" dirty="0" smtClean="0"/>
              <a:t> call that person NDI.</a:t>
            </a:r>
          </a:p>
          <a:p>
            <a:r>
              <a:rPr lang="en-US" dirty="0" smtClean="0"/>
              <a:t>DON’T use the word “Countermeasures”</a:t>
            </a:r>
          </a:p>
          <a:p>
            <a:pPr>
              <a:buNone/>
            </a:pPr>
            <a:endParaRPr lang="en-US" b="1" dirty="0" smtClean="0"/>
          </a:p>
          <a:p>
            <a:pPr>
              <a:buNone/>
            </a:pPr>
            <a:r>
              <a:rPr lang="en-US" b="1" dirty="0" smtClean="0"/>
              <a:t>How to report Suspected CMs</a:t>
            </a:r>
            <a:endParaRPr lang="en-US" dirty="0" smtClean="0"/>
          </a:p>
          <a:p>
            <a:r>
              <a:rPr lang="en-US" dirty="0" smtClean="0"/>
              <a:t>“The polygraph tracings are not what are typically seen in polygraph examinations.  The tracings are consistent with what I have normally seen in confirmed cases where intentional manipulation has occurred.”</a:t>
            </a:r>
          </a:p>
          <a:p>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Avoid using time-barred CQs</a:t>
            </a:r>
          </a:p>
          <a:p>
            <a:r>
              <a:rPr lang="en-US" dirty="0" smtClean="0"/>
              <a:t>If you decide to run consecutive comparison questions (to confirm suspected CMs), do so after running your protocol number of charts.  In other words, run an extra chart once you have already run the total number of charts you need for a conclusive examination.</a:t>
            </a:r>
          </a:p>
          <a:p>
            <a:r>
              <a:rPr lang="en-US" dirty="0" smtClean="0"/>
              <a:t>If you are not comfortable with the chart data (i.e. suspect CMs), it is permissible to interrogate on NDI, DI, or NO conclusions.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Run a minimum of 15 seconds of data before the X on each chart.</a:t>
            </a:r>
          </a:p>
          <a:p>
            <a:r>
              <a:rPr lang="en-US" dirty="0" smtClean="0"/>
              <a:t>“Don’t try to make anything happen, don’t try to prevent anything from happening, just be still during the examination.”</a:t>
            </a:r>
          </a:p>
          <a:p>
            <a:r>
              <a:rPr lang="en-US" dirty="0" smtClean="0"/>
              <a:t>If you suspect CMs, run a “Repeat the last word, and then answer” chart.</a:t>
            </a:r>
          </a:p>
          <a:p>
            <a:r>
              <a:rPr lang="en-US" dirty="0" smtClean="0"/>
              <a:t>Look for delayed answers!</a:t>
            </a:r>
          </a:p>
          <a:p>
            <a:r>
              <a:rPr lang="en-US" dirty="0" smtClean="0"/>
              <a:t>Time-bar ONE Irrelevant Question.  Do NOT time-bar all Irrelevant Questions!  Place it right before a middle or later CQ in the sequence!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lstStyle/>
          <a:p>
            <a:r>
              <a:rPr lang="en-US" dirty="0" smtClean="0"/>
              <a:t>Keep an eye on your Subject</a:t>
            </a:r>
          </a:p>
          <a:p>
            <a:r>
              <a:rPr lang="en-US" dirty="0" smtClean="0"/>
              <a:t>Get more than 2 cycles of homeostasis before beginning your next question.</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Exercise</a:t>
            </a:r>
            <a:endParaRPr lang="en-US" b="1" dirty="0"/>
          </a:p>
        </p:txBody>
      </p:sp>
      <p:sp>
        <p:nvSpPr>
          <p:cNvPr id="3" name="Content Placeholder 2"/>
          <p:cNvSpPr>
            <a:spLocks noGrp="1"/>
          </p:cNvSpPr>
          <p:nvPr>
            <p:ph idx="1"/>
          </p:nvPr>
        </p:nvSpPr>
        <p:spPr>
          <a:xfrm>
            <a:off x="457200" y="1143000"/>
            <a:ext cx="8229600" cy="5562600"/>
          </a:xfrm>
        </p:spPr>
        <p:txBody>
          <a:bodyPr>
            <a:normAutofit fontScale="77500" lnSpcReduction="20000"/>
          </a:bodyPr>
          <a:lstStyle/>
          <a:p>
            <a:pPr marL="0" indent="0">
              <a:buNone/>
            </a:pPr>
            <a:r>
              <a:rPr lang="en-US" dirty="0" smtClean="0"/>
              <a:t>Create the following question template:</a:t>
            </a:r>
          </a:p>
          <a:p>
            <a:pPr marL="0" indent="0">
              <a:buNone/>
            </a:pPr>
            <a:r>
              <a:rPr lang="en-US" dirty="0" smtClean="0"/>
              <a:t>X</a:t>
            </a:r>
          </a:p>
          <a:p>
            <a:pPr marL="514350" indent="-514350">
              <a:buAutoNum type="arabicPeriod"/>
            </a:pPr>
            <a:r>
              <a:rPr lang="en-US" dirty="0" smtClean="0"/>
              <a:t>Are the lights on?</a:t>
            </a:r>
          </a:p>
          <a:p>
            <a:pPr marL="514350" indent="-514350">
              <a:buAutoNum type="arabicPeriod"/>
            </a:pPr>
            <a:r>
              <a:rPr lang="en-US" dirty="0" smtClean="0"/>
              <a:t>Bite your tongue</a:t>
            </a:r>
          </a:p>
          <a:p>
            <a:pPr marL="514350" indent="-514350">
              <a:buAutoNum type="arabicPeriod"/>
            </a:pPr>
            <a:r>
              <a:rPr lang="en-US" dirty="0" smtClean="0"/>
              <a:t>Squeeze your sphincter</a:t>
            </a:r>
          </a:p>
          <a:p>
            <a:pPr marL="514350" indent="-514350">
              <a:buAutoNum type="arabicPeriod"/>
            </a:pPr>
            <a:r>
              <a:rPr lang="en-US" dirty="0" smtClean="0"/>
              <a:t>Scream in your head</a:t>
            </a:r>
          </a:p>
          <a:p>
            <a:pPr marL="514350" indent="-514350">
              <a:buAutoNum type="arabicPeriod"/>
            </a:pPr>
            <a:r>
              <a:rPr lang="en-US" dirty="0" smtClean="0"/>
              <a:t>Clinch your teeth</a:t>
            </a:r>
          </a:p>
          <a:p>
            <a:pPr marL="514350" indent="-514350">
              <a:buAutoNum type="arabicPeriod"/>
            </a:pPr>
            <a:r>
              <a:rPr lang="en-US" dirty="0" smtClean="0"/>
              <a:t>Curl your toes</a:t>
            </a:r>
          </a:p>
          <a:p>
            <a:pPr marL="514350" indent="-514350">
              <a:buAutoNum type="arabicPeriod"/>
            </a:pPr>
            <a:r>
              <a:rPr lang="en-US" dirty="0" smtClean="0"/>
              <a:t>Cross your eyes</a:t>
            </a:r>
          </a:p>
          <a:p>
            <a:pPr marL="514350" indent="-514350">
              <a:buAutoNum type="arabicPeriod"/>
            </a:pPr>
            <a:r>
              <a:rPr lang="en-US" dirty="0" smtClean="0"/>
              <a:t>Think exciting thoughts</a:t>
            </a:r>
          </a:p>
          <a:p>
            <a:pPr marL="514350" indent="-514350">
              <a:buAutoNum type="arabicPeriod"/>
            </a:pPr>
            <a:r>
              <a:rPr lang="en-US" dirty="0" smtClean="0"/>
              <a:t>Flex a muscle</a:t>
            </a:r>
          </a:p>
          <a:p>
            <a:pPr marL="514350" indent="-514350">
              <a:buAutoNum type="arabicPeriod"/>
            </a:pPr>
            <a:r>
              <a:rPr lang="en-US" dirty="0" smtClean="0"/>
              <a:t>Control your breathing</a:t>
            </a:r>
          </a:p>
          <a:p>
            <a:pPr marL="514350" indent="-514350">
              <a:buAutoNum type="arabicPeriod"/>
            </a:pPr>
            <a:r>
              <a:rPr lang="en-US" dirty="0" smtClean="0"/>
              <a:t>Are you now sitting down?</a:t>
            </a:r>
          </a:p>
          <a:p>
            <a:pPr marL="0" indent="0">
              <a:buNone/>
            </a:pPr>
            <a:r>
              <a:rPr lang="en-US" dirty="0" smtClean="0"/>
              <a:t>XX</a:t>
            </a:r>
          </a:p>
        </p:txBody>
      </p:sp>
    </p:spTree>
    <p:extLst>
      <p:ext uri="{BB962C8B-B14F-4D97-AF65-F5344CB8AC3E}">
        <p14:creationId xmlns:p14="http://schemas.microsoft.com/office/powerpoint/2010/main" val="1900044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2052"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53"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54"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55"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56"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57"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58"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059"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060" name="Rectangle 11"/>
          <p:cNvSpPr>
            <a:spLocks noGrp="1" noChangeArrowheads="1"/>
          </p:cNvSpPr>
          <p:nvPr>
            <p:ph type="title"/>
          </p:nvPr>
        </p:nvSpPr>
        <p:spPr>
          <a:noFill/>
        </p:spPr>
        <p:txBody>
          <a:bodyPr anchor="ctr"/>
          <a:lstStyle/>
          <a:p>
            <a:r>
              <a:rPr lang="en-US" smtClean="0"/>
              <a:t>Data Collection</a:t>
            </a:r>
          </a:p>
        </p:txBody>
      </p:sp>
      <p:graphicFrame>
        <p:nvGraphicFramePr>
          <p:cNvPr id="2050" name="Object 12"/>
          <p:cNvGraphicFramePr>
            <a:graphicFrameLocks/>
          </p:cNvGraphicFramePr>
          <p:nvPr/>
        </p:nvGraphicFramePr>
        <p:xfrm>
          <a:off x="6316663" y="1600200"/>
          <a:ext cx="2370137" cy="1371600"/>
        </p:xfrm>
        <a:graphic>
          <a:graphicData uri="http://schemas.openxmlformats.org/presentationml/2006/ole">
            <mc:AlternateContent xmlns:mc="http://schemas.openxmlformats.org/markup-compatibility/2006">
              <mc:Choice xmlns:v="urn:schemas-microsoft-com:vml" Requires="v">
                <p:oleObj spid="_x0000_s2055" name="Clip" r:id="rId4" imgW="8089560" imgH="4682880" progId="">
                  <p:embed/>
                </p:oleObj>
              </mc:Choice>
              <mc:Fallback>
                <p:oleObj name="Clip" r:id="rId4" imgW="8089560" imgH="4682880" progId="">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663" y="1600200"/>
                        <a:ext cx="23701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9" name="Rectangle 13"/>
          <p:cNvSpPr>
            <a:spLocks noGrp="1" noChangeArrowheads="1"/>
          </p:cNvSpPr>
          <p:nvPr>
            <p:ph type="body" idx="1"/>
          </p:nvPr>
        </p:nvSpPr>
        <p:spPr>
          <a:noFill/>
        </p:spPr>
        <p:txBody>
          <a:bodyPr/>
          <a:lstStyle/>
          <a:p>
            <a:r>
              <a:rPr lang="en-US" sz="2800" smtClean="0"/>
              <a:t>London suspects possible CMs.</a:t>
            </a:r>
          </a:p>
          <a:p>
            <a:pPr lvl="1"/>
            <a:r>
              <a:rPr lang="en-US" sz="2400" smtClean="0"/>
              <a:t>Observed slow breathing </a:t>
            </a:r>
          </a:p>
          <a:p>
            <a:pPr lvl="1"/>
            <a:r>
              <a:rPr lang="en-US" sz="2400" smtClean="0"/>
              <a:t>not always a CM</a:t>
            </a:r>
          </a:p>
          <a:p>
            <a:r>
              <a:rPr lang="en-US" sz="2800" smtClean="0"/>
              <a:t>Why a big response on 3C6, but nothing on C9?</a:t>
            </a:r>
          </a:p>
          <a:p>
            <a:r>
              <a:rPr lang="en-US" sz="2800" smtClean="0"/>
              <a:t>London then ran the 2</a:t>
            </a:r>
            <a:r>
              <a:rPr lang="en-US" sz="2800" baseline="30000" smtClean="0"/>
              <a:t>nd</a:t>
            </a:r>
            <a:r>
              <a:rPr lang="en-US" sz="2800" smtClean="0"/>
              <a:t> chart.</a:t>
            </a:r>
          </a:p>
          <a:p>
            <a:r>
              <a:rPr lang="en-US" sz="2800" smtClean="0"/>
              <a:t>Watched Subject very closely between questions.</a:t>
            </a:r>
          </a:p>
          <a:p>
            <a:pPr lvl="1"/>
            <a:r>
              <a:rPr lang="en-US" sz="2400" smtClean="0"/>
              <a:t>No movements</a:t>
            </a:r>
          </a:p>
          <a:p>
            <a:pPr lvl="1"/>
            <a:r>
              <a:rPr lang="en-US" sz="2400" smtClean="0"/>
              <a:t>No visual indicators of manipulation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0" end="0"/>
                                            </p:txEl>
                                          </p:spTgt>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499"/>
                                          </p:stCondLst>
                                        </p:cTn>
                                        <p:tgtEl>
                                          <p:spTgt spid="2458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1" end="1"/>
                                            </p:txEl>
                                          </p:spTgt>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499"/>
                                          </p:stCondLst>
                                        </p:cTn>
                                        <p:tgtEl>
                                          <p:spTgt spid="2458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8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4" end="4"/>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8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5" end="5"/>
                                            </p:txEl>
                                          </p:spTgt>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499"/>
                                          </p:stCondLst>
                                        </p:cTn>
                                        <p:tgtEl>
                                          <p:spTgt spid="2458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6" end="6"/>
                                            </p:txEl>
                                          </p:spTgt>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499"/>
                                          </p:stCondLst>
                                        </p:cTn>
                                        <p:tgtEl>
                                          <p:spTgt spid="2458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5914"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4579" name="Oval 3"/>
          <p:cNvSpPr>
            <a:spLocks noChangeArrowheads="1"/>
          </p:cNvSpPr>
          <p:nvPr/>
        </p:nvSpPr>
        <p:spPr bwMode="auto">
          <a:xfrm>
            <a:off x="25908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4580" name="Oval 4"/>
          <p:cNvSpPr>
            <a:spLocks noChangeArrowheads="1"/>
          </p:cNvSpPr>
          <p:nvPr/>
        </p:nvSpPr>
        <p:spPr bwMode="auto">
          <a:xfrm>
            <a:off x="1524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
        <p:nvSpPr>
          <p:cNvPr id="24581" name="Oval 5"/>
          <p:cNvSpPr>
            <a:spLocks noChangeArrowheads="1"/>
          </p:cNvSpPr>
          <p:nvPr/>
        </p:nvSpPr>
        <p:spPr bwMode="auto">
          <a:xfrm>
            <a:off x="71628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5914"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5603" name="Oval 3"/>
          <p:cNvSpPr>
            <a:spLocks noChangeArrowheads="1"/>
          </p:cNvSpPr>
          <p:nvPr/>
        </p:nvSpPr>
        <p:spPr bwMode="auto">
          <a:xfrm>
            <a:off x="29718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
        <p:nvSpPr>
          <p:cNvPr id="25604" name="Oval 4"/>
          <p:cNvSpPr>
            <a:spLocks noChangeArrowheads="1"/>
          </p:cNvSpPr>
          <p:nvPr/>
        </p:nvSpPr>
        <p:spPr bwMode="auto">
          <a:xfrm>
            <a:off x="51816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3076"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077"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078"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079"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080"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081"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082"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083"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084" name="Rectangle 11"/>
          <p:cNvSpPr>
            <a:spLocks noGrp="1" noChangeArrowheads="1"/>
          </p:cNvSpPr>
          <p:nvPr>
            <p:ph type="title"/>
          </p:nvPr>
        </p:nvSpPr>
        <p:spPr>
          <a:noFill/>
        </p:spPr>
        <p:txBody>
          <a:bodyPr anchor="ctr"/>
          <a:lstStyle/>
          <a:p>
            <a:r>
              <a:rPr lang="en-US" smtClean="0"/>
              <a:t>Increased Suspicion</a:t>
            </a:r>
          </a:p>
        </p:txBody>
      </p:sp>
      <p:graphicFrame>
        <p:nvGraphicFramePr>
          <p:cNvPr id="3074" name="Object 12"/>
          <p:cNvGraphicFramePr>
            <a:graphicFrameLocks/>
          </p:cNvGraphicFramePr>
          <p:nvPr/>
        </p:nvGraphicFramePr>
        <p:xfrm>
          <a:off x="0" y="3983038"/>
          <a:ext cx="1371600" cy="2517775"/>
        </p:xfrm>
        <a:graphic>
          <a:graphicData uri="http://schemas.openxmlformats.org/presentationml/2006/ole">
            <mc:AlternateContent xmlns:mc="http://schemas.openxmlformats.org/markup-compatibility/2006">
              <mc:Choice xmlns:v="urn:schemas-microsoft-com:vml" Requires="v">
                <p:oleObj spid="_x0000_s3079" name="Clip" r:id="rId4" imgW="1054080" imgH="2286000" progId="">
                  <p:embed/>
                </p:oleObj>
              </mc:Choice>
              <mc:Fallback>
                <p:oleObj name="Clip" r:id="rId4" imgW="1054080" imgH="2286000" progId="">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83038"/>
                        <a:ext cx="13716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5" name="Rectangle 13"/>
          <p:cNvSpPr>
            <a:spLocks noGrp="1" noChangeArrowheads="1"/>
          </p:cNvSpPr>
          <p:nvPr>
            <p:ph type="body" idx="1"/>
          </p:nvPr>
        </p:nvSpPr>
        <p:spPr>
          <a:xfrm>
            <a:off x="685800" y="1981200"/>
            <a:ext cx="8458200" cy="4191000"/>
          </a:xfrm>
          <a:noFill/>
        </p:spPr>
        <p:txBody>
          <a:bodyPr/>
          <a:lstStyle/>
          <a:p>
            <a:r>
              <a:rPr lang="en-US" sz="2400" smtClean="0"/>
              <a:t>Slow breathing - too consistent.</a:t>
            </a:r>
          </a:p>
          <a:p>
            <a:r>
              <a:rPr lang="en-US" sz="2400" smtClean="0"/>
              <a:t>Controls - too much response.</a:t>
            </a:r>
          </a:p>
          <a:p>
            <a:r>
              <a:rPr lang="en-US" sz="2400" smtClean="0"/>
              <a:t>Controls - similar responses; like from a cookie cutter.</a:t>
            </a:r>
          </a:p>
          <a:p>
            <a:r>
              <a:rPr lang="en-US" sz="2400" smtClean="0"/>
              <a:t>Never looked at examiner between charts.</a:t>
            </a:r>
          </a:p>
          <a:p>
            <a:r>
              <a:rPr lang="en-US" sz="2400" smtClean="0"/>
              <a:t>Unable to determine exactly </a:t>
            </a:r>
            <a:r>
              <a:rPr lang="en-US" sz="2400" i="1" smtClean="0"/>
              <a:t>what</a:t>
            </a:r>
            <a:r>
              <a:rPr lang="en-US" sz="2400" smtClean="0"/>
              <a:t> John was doing to create the reactions, London decided to run a 3</a:t>
            </a:r>
            <a:r>
              <a:rPr lang="en-US" sz="2400" baseline="30000" smtClean="0"/>
              <a:t>rd</a:t>
            </a:r>
            <a:r>
              <a:rPr lang="en-US" sz="2400" smtClean="0"/>
              <a:t> chart to verify that the reactions were deliberate.</a:t>
            </a:r>
          </a:p>
          <a:p>
            <a:pPr lvl="1"/>
            <a:r>
              <a:rPr lang="en-US" sz="2000" smtClean="0"/>
              <a:t>Watched more intensely</a:t>
            </a:r>
          </a:p>
          <a:p>
            <a:pPr lvl="1"/>
            <a:r>
              <a:rPr lang="en-US" sz="2000" smtClean="0"/>
              <a:t>Repeated controls back-to-back to collect evidence that  supported Subject using CMs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8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8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8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8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4" end="4"/>
                                            </p:txEl>
                                          </p:spTgt>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499"/>
                                          </p:stCondLst>
                                        </p:cTn>
                                        <p:tgtEl>
                                          <p:spTgt spid="2868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5" end="5"/>
                                            </p:txEl>
                                          </p:spTgt>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499"/>
                                          </p:stCondLst>
                                        </p:cTn>
                                        <p:tgtEl>
                                          <p:spTgt spid="2868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8685">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t="5914"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6627" name="Oval 3"/>
          <p:cNvSpPr>
            <a:spLocks noChangeArrowheads="1"/>
          </p:cNvSpPr>
          <p:nvPr/>
        </p:nvSpPr>
        <p:spPr bwMode="auto">
          <a:xfrm>
            <a:off x="27432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6628" name="Oval 4"/>
          <p:cNvSpPr>
            <a:spLocks noChangeArrowheads="1"/>
          </p:cNvSpPr>
          <p:nvPr/>
        </p:nvSpPr>
        <p:spPr bwMode="auto">
          <a:xfrm>
            <a:off x="2286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
        <p:nvSpPr>
          <p:cNvPr id="26629" name="Oval 5"/>
          <p:cNvSpPr>
            <a:spLocks noChangeArrowheads="1"/>
          </p:cNvSpPr>
          <p:nvPr/>
        </p:nvSpPr>
        <p:spPr bwMode="auto">
          <a:xfrm>
            <a:off x="70866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t="4839" b="3763"/>
          <a:stretch>
            <a:fillRect/>
          </a:stretch>
        </p:blipFill>
        <p:spPr bwMode="auto">
          <a:xfrm>
            <a:off x="-166688" y="0"/>
            <a:ext cx="9477376" cy="6858000"/>
          </a:xfrm>
          <a:prstGeom prst="rect">
            <a:avLst/>
          </a:prstGeom>
          <a:noFill/>
          <a:ln w="12700">
            <a:noFill/>
            <a:miter lim="800000"/>
            <a:headEnd type="none" w="sm" len="sm"/>
            <a:tailEnd type="none" w="sm" len="sm"/>
          </a:ln>
        </p:spPr>
      </p:pic>
      <p:sp>
        <p:nvSpPr>
          <p:cNvPr id="27651" name="Oval 3"/>
          <p:cNvSpPr>
            <a:spLocks noChangeArrowheads="1"/>
          </p:cNvSpPr>
          <p:nvPr/>
        </p:nvSpPr>
        <p:spPr bwMode="auto">
          <a:xfrm>
            <a:off x="25146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7652" name="Oval 4"/>
          <p:cNvSpPr>
            <a:spLocks noChangeArrowheads="1"/>
          </p:cNvSpPr>
          <p:nvPr/>
        </p:nvSpPr>
        <p:spPr bwMode="auto">
          <a:xfrm>
            <a:off x="51816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81000"/>
            <a:ext cx="7772400" cy="1143000"/>
          </a:xfrm>
        </p:spPr>
        <p:txBody>
          <a:bodyPr/>
          <a:lstStyle/>
          <a:p>
            <a:r>
              <a:rPr lang="en-US" dirty="0" smtClean="0"/>
              <a:t>CAUTION!</a:t>
            </a:r>
          </a:p>
        </p:txBody>
      </p:sp>
      <p:sp>
        <p:nvSpPr>
          <p:cNvPr id="5" name="Rectangle 3"/>
          <p:cNvSpPr txBox="1">
            <a:spLocks noChangeArrowheads="1"/>
          </p:cNvSpPr>
          <p:nvPr/>
        </p:nvSpPr>
        <p:spPr>
          <a:xfrm>
            <a:off x="685800" y="205740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not…repeat…not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put anything that you learn today into the public domain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not…repeat…NOT tell the examinee how you detected his CMs.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NOT…repeat…</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NOT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put anything about CMs onto the Internet, directly or indirectly.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4100"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01"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2"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03"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4"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05"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6"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07"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8" name="Rectangle 11"/>
          <p:cNvSpPr>
            <a:spLocks noGrp="1" noChangeArrowheads="1"/>
          </p:cNvSpPr>
          <p:nvPr>
            <p:ph type="title"/>
          </p:nvPr>
        </p:nvSpPr>
        <p:spPr>
          <a:noFill/>
        </p:spPr>
        <p:txBody>
          <a:bodyPr anchor="ctr"/>
          <a:lstStyle/>
          <a:p>
            <a:r>
              <a:rPr lang="en-US" smtClean="0"/>
              <a:t>Posttest on CMs</a:t>
            </a:r>
          </a:p>
        </p:txBody>
      </p:sp>
      <p:sp>
        <p:nvSpPr>
          <p:cNvPr id="32780" name="Rectangle 12"/>
          <p:cNvSpPr>
            <a:spLocks noGrp="1" noChangeArrowheads="1"/>
          </p:cNvSpPr>
          <p:nvPr>
            <p:ph type="body" idx="1"/>
          </p:nvPr>
        </p:nvSpPr>
        <p:spPr>
          <a:xfrm>
            <a:off x="973138" y="2749550"/>
            <a:ext cx="7340600" cy="2909888"/>
          </a:xfrm>
          <a:noFill/>
        </p:spPr>
        <p:txBody>
          <a:bodyPr>
            <a:normAutofit lnSpcReduction="10000"/>
          </a:bodyPr>
          <a:lstStyle/>
          <a:p>
            <a:r>
              <a:rPr lang="en-US" sz="2400" smtClean="0"/>
              <a:t>Interrogated re manipulating the test.  London didn’t mention the C word.</a:t>
            </a:r>
          </a:p>
          <a:p>
            <a:r>
              <a:rPr lang="en-US" sz="2400" smtClean="0"/>
              <a:t>At first - who me?</a:t>
            </a:r>
          </a:p>
          <a:p>
            <a:r>
              <a:rPr lang="en-US" sz="2400" smtClean="0"/>
              <a:t>Themes</a:t>
            </a:r>
          </a:p>
          <a:p>
            <a:pPr lvl="1"/>
            <a:r>
              <a:rPr lang="en-US" sz="2000" smtClean="0"/>
              <a:t>it was obvious what he was doing</a:t>
            </a:r>
          </a:p>
          <a:p>
            <a:pPr lvl="1"/>
            <a:r>
              <a:rPr lang="en-US" sz="2000" smtClean="0"/>
              <a:t>credibility diminishing</a:t>
            </a:r>
          </a:p>
          <a:p>
            <a:pPr lvl="1"/>
            <a:r>
              <a:rPr lang="en-US" sz="2000" smtClean="0"/>
              <a:t>too smart to throw everything away</a:t>
            </a:r>
          </a:p>
          <a:p>
            <a:pPr lvl="1"/>
            <a:r>
              <a:rPr lang="en-US" sz="2000" smtClean="0"/>
              <a:t>conducting an experiment</a:t>
            </a:r>
          </a:p>
        </p:txBody>
      </p:sp>
      <p:graphicFrame>
        <p:nvGraphicFramePr>
          <p:cNvPr id="4098" name="Object 13"/>
          <p:cNvGraphicFramePr>
            <a:graphicFrameLocks/>
          </p:cNvGraphicFramePr>
          <p:nvPr/>
        </p:nvGraphicFramePr>
        <p:xfrm>
          <a:off x="7010400" y="2514600"/>
          <a:ext cx="1341438" cy="1911350"/>
        </p:xfrm>
        <a:graphic>
          <a:graphicData uri="http://schemas.openxmlformats.org/presentationml/2006/ole">
            <mc:AlternateContent xmlns:mc="http://schemas.openxmlformats.org/markup-compatibility/2006">
              <mc:Choice xmlns:v="urn:schemas-microsoft-com:vml" Requires="v">
                <p:oleObj spid="_x0000_s4103" name="Clip" r:id="rId4" imgW="1604880" imgH="2286000" progId="">
                  <p:embed/>
                </p:oleObj>
              </mc:Choice>
              <mc:Fallback>
                <p:oleObj name="Clip" r:id="rId4" imgW="1604880" imgH="2286000" progId="">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514600"/>
                        <a:ext cx="1341438"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8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8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2" end="2"/>
                                            </p:txEl>
                                          </p:spTgt>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499"/>
                                          </p:stCondLst>
                                        </p:cTn>
                                        <p:tgtEl>
                                          <p:spTgt spid="3278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3" end="3"/>
                                            </p:txEl>
                                          </p:spTgt>
                                        </p:tgtEl>
                                        <p:attrNameLst>
                                          <p:attrName>ppt_c</p:attrName>
                                        </p:attrNameLst>
                                      </p:cBhvr>
                                      <p:to>
                                        <a:srgbClr val="B2B2B2"/>
                                      </p:to>
                                    </p:animClr>
                                  </p:subTnLst>
                                </p:cTn>
                              </p:par>
                              <p:par>
                                <p:cTn id="17" presetID="1" presetClass="entr" presetSubtype="0" fill="hold" grpId="0" nodeType="withEffect">
                                  <p:stCondLst>
                                    <p:cond delay="0"/>
                                  </p:stCondLst>
                                  <p:childTnLst>
                                    <p:set>
                                      <p:cBhvr>
                                        <p:cTn id="18" dur="1" fill="hold">
                                          <p:stCondLst>
                                            <p:cond delay="499"/>
                                          </p:stCondLst>
                                        </p:cTn>
                                        <p:tgtEl>
                                          <p:spTgt spid="3278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4" end="4"/>
                                            </p:txEl>
                                          </p:spTgt>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499"/>
                                          </p:stCondLst>
                                        </p:cTn>
                                        <p:tgtEl>
                                          <p:spTgt spid="3278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5" end="5"/>
                                            </p:txEl>
                                          </p:spTgt>
                                        </p:tgtEl>
                                        <p:attrNameLst>
                                          <p:attrName>ppt_c</p:attrName>
                                        </p:attrNameLst>
                                      </p:cBhvr>
                                      <p:to>
                                        <a:srgbClr val="B2B2B2"/>
                                      </p:to>
                                    </p:animClr>
                                  </p:subTnLst>
                                </p:cTn>
                              </p:par>
                              <p:par>
                                <p:cTn id="21" presetID="1" presetClass="entr" presetSubtype="0" fill="hold" grpId="0" nodeType="withEffect">
                                  <p:stCondLst>
                                    <p:cond delay="0"/>
                                  </p:stCondLst>
                                  <p:childTnLst>
                                    <p:set>
                                      <p:cBhvr>
                                        <p:cTn id="22" dur="1" fill="hold">
                                          <p:stCondLst>
                                            <p:cond delay="499"/>
                                          </p:stCondLst>
                                        </p:cTn>
                                        <p:tgtEl>
                                          <p:spTgt spid="3278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2780">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5124"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5"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6"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7"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8"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9"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30"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31"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32" name="Rectangle 11"/>
          <p:cNvSpPr>
            <a:spLocks noGrp="1" noChangeArrowheads="1"/>
          </p:cNvSpPr>
          <p:nvPr>
            <p:ph type="title"/>
          </p:nvPr>
        </p:nvSpPr>
        <p:spPr>
          <a:noFill/>
        </p:spPr>
        <p:txBody>
          <a:bodyPr anchor="ctr">
            <a:normAutofit fontScale="90000"/>
          </a:bodyPr>
          <a:lstStyle/>
          <a:p>
            <a:r>
              <a:rPr lang="en-US" smtClean="0"/>
              <a:t>Subject’s Confession</a:t>
            </a:r>
            <a:br>
              <a:rPr lang="en-US" smtClean="0"/>
            </a:br>
            <a:r>
              <a:rPr lang="en-US" smtClean="0"/>
              <a:t>re: Preparation</a:t>
            </a:r>
          </a:p>
        </p:txBody>
      </p:sp>
      <p:graphicFrame>
        <p:nvGraphicFramePr>
          <p:cNvPr id="34828" name="Object 12"/>
          <p:cNvGraphicFramePr>
            <a:graphicFrameLocks noGrp="1"/>
          </p:cNvGraphicFramePr>
          <p:nvPr>
            <p:ph type="clipArt" sz="half" idx="1"/>
          </p:nvPr>
        </p:nvGraphicFramePr>
        <p:xfrm>
          <a:off x="0" y="655638"/>
          <a:ext cx="2155825" cy="1401762"/>
        </p:xfrm>
        <a:graphic>
          <a:graphicData uri="http://schemas.openxmlformats.org/presentationml/2006/ole">
            <mc:AlternateContent xmlns:mc="http://schemas.openxmlformats.org/markup-compatibility/2006">
              <mc:Choice xmlns:v="urn:schemas-microsoft-com:vml" Requires="v">
                <p:oleObj spid="_x0000_s5127" name="Clip" r:id="rId4" imgW="2286000" imgH="1487160" progId="">
                  <p:embed/>
                </p:oleObj>
              </mc:Choice>
              <mc:Fallback>
                <p:oleObj name="Clip" r:id="rId4" imgW="2286000" imgH="1487160" progId="">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5638"/>
                        <a:ext cx="2155825"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9" name="Rectangle 13"/>
          <p:cNvSpPr>
            <a:spLocks noGrp="1" noChangeArrowheads="1"/>
          </p:cNvSpPr>
          <p:nvPr>
            <p:ph type="body" sz="half" idx="2"/>
          </p:nvPr>
        </p:nvSpPr>
        <p:spPr>
          <a:xfrm>
            <a:off x="1143000" y="2057400"/>
            <a:ext cx="7170738" cy="4572000"/>
          </a:xfrm>
          <a:noFill/>
        </p:spPr>
        <p:txBody>
          <a:bodyPr>
            <a:normAutofit lnSpcReduction="10000"/>
          </a:bodyPr>
          <a:lstStyle/>
          <a:p>
            <a:pPr>
              <a:lnSpc>
                <a:spcPct val="90000"/>
              </a:lnSpc>
              <a:buFontTx/>
              <a:buNone/>
            </a:pPr>
            <a:endParaRPr lang="en-US" sz="2400" smtClean="0"/>
          </a:p>
          <a:p>
            <a:pPr>
              <a:lnSpc>
                <a:spcPct val="90000"/>
              </a:lnSpc>
            </a:pPr>
            <a:r>
              <a:rPr lang="en-US" sz="2400" smtClean="0"/>
              <a:t>When he was called back for a third exam, he decided to apply countermeasures.</a:t>
            </a:r>
          </a:p>
          <a:p>
            <a:pPr>
              <a:lnSpc>
                <a:spcPct val="90000"/>
              </a:lnSpc>
            </a:pPr>
            <a:r>
              <a:rPr lang="en-US" sz="2400" smtClean="0"/>
              <a:t>Accessed Internet and library resources</a:t>
            </a:r>
          </a:p>
          <a:p>
            <a:pPr>
              <a:lnSpc>
                <a:spcPct val="90000"/>
              </a:lnSpc>
            </a:pPr>
            <a:r>
              <a:rPr lang="en-US" sz="2400" smtClean="0"/>
              <a:t>Bought and studied  “How to Sting the Polygraph”</a:t>
            </a:r>
          </a:p>
          <a:p>
            <a:pPr>
              <a:lnSpc>
                <a:spcPct val="90000"/>
              </a:lnSpc>
            </a:pPr>
            <a:r>
              <a:rPr lang="en-US" sz="2400" smtClean="0"/>
              <a:t>Called Doug Williams to discuss CM strategy.</a:t>
            </a:r>
          </a:p>
          <a:p>
            <a:pPr>
              <a:lnSpc>
                <a:spcPct val="90000"/>
              </a:lnSpc>
            </a:pPr>
            <a:r>
              <a:rPr lang="en-US" sz="2400" smtClean="0"/>
              <a:t>Tried buying polygraph </a:t>
            </a:r>
          </a:p>
          <a:p>
            <a:pPr>
              <a:lnSpc>
                <a:spcPct val="90000"/>
              </a:lnSpc>
            </a:pPr>
            <a:r>
              <a:rPr lang="en-US" sz="2400" smtClean="0"/>
              <a:t>Bought cardio cuff to practice sphincter &amp; tongue bite.</a:t>
            </a:r>
          </a:p>
          <a:p>
            <a:pPr>
              <a:lnSpc>
                <a:spcPct val="90000"/>
              </a:lnSpc>
            </a:pPr>
            <a:r>
              <a:rPr lang="en-US" sz="2400" smtClean="0"/>
              <a:t>Practiced controlling his breathing.</a:t>
            </a:r>
          </a:p>
          <a:p>
            <a:pPr>
              <a:lnSpc>
                <a:spcPct val="90000"/>
              </a:lnSpc>
            </a:pPr>
            <a:r>
              <a:rPr lang="en-US" sz="2400" smtClean="0"/>
              <a:t>Thought out and rehearsed a detailed CM strategy involving behavioral and physical CMs.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1" end="1"/>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4" end="4"/>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5" end="5"/>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2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6" end="6"/>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7" end="7"/>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82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4829">
                                            <p:txEl>
                                              <p:pRg st="8" end="8"/>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28675" name="Rectangle 3"/>
          <p:cNvSpPr>
            <a:spLocks noGrp="1" noChangeArrowheads="1"/>
          </p:cNvSpPr>
          <p:nvPr>
            <p:ph type="title"/>
          </p:nvPr>
        </p:nvSpPr>
        <p:spPr>
          <a:noFill/>
        </p:spPr>
        <p:txBody>
          <a:bodyPr anchor="ctr">
            <a:normAutofit fontScale="90000"/>
          </a:bodyPr>
          <a:lstStyle/>
          <a:p>
            <a:r>
              <a:rPr lang="en-US" smtClean="0"/>
              <a:t>Subject’s Confession</a:t>
            </a:r>
            <a:br>
              <a:rPr lang="en-US" smtClean="0"/>
            </a:br>
            <a:r>
              <a:rPr lang="en-US" sz="3200" smtClean="0"/>
              <a:t>Regarding CMs</a:t>
            </a:r>
          </a:p>
        </p:txBody>
      </p:sp>
      <p:sp>
        <p:nvSpPr>
          <p:cNvPr id="36868" name="Rectangle 4"/>
          <p:cNvSpPr>
            <a:spLocks noGrp="1" noChangeArrowheads="1"/>
          </p:cNvSpPr>
          <p:nvPr>
            <p:ph type="body" idx="1"/>
          </p:nvPr>
        </p:nvSpPr>
        <p:spPr>
          <a:xfrm>
            <a:off x="685800" y="2362200"/>
            <a:ext cx="7772400" cy="3810000"/>
          </a:xfrm>
          <a:noFill/>
        </p:spPr>
        <p:txBody>
          <a:bodyPr/>
          <a:lstStyle/>
          <a:p>
            <a:pPr>
              <a:buFontTx/>
              <a:buNone/>
            </a:pPr>
            <a:endParaRPr lang="en-US" sz="2800" smtClean="0"/>
          </a:p>
          <a:p>
            <a:r>
              <a:rPr lang="en-US" sz="2800" smtClean="0"/>
              <a:t>Biting tongue on charts 1&amp; 2</a:t>
            </a:r>
          </a:p>
          <a:p>
            <a:r>
              <a:rPr lang="en-US" sz="2800" smtClean="0"/>
              <a:t>Anal sphincter contracted on chart 3</a:t>
            </a:r>
          </a:p>
          <a:p>
            <a:r>
              <a:rPr lang="en-US" sz="2800" smtClean="0"/>
              <a:t>Would not look at examiner</a:t>
            </a:r>
          </a:p>
          <a:p>
            <a:r>
              <a:rPr lang="en-US" sz="2800" smtClean="0"/>
              <a:t>He did not recognize C9 as a CQ, hence did nothing on that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868">
                                            <p:txEl>
                                              <p:pRg st="1" end="1"/>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868">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6868">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6868">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t="4839" b="3763"/>
          <a:stretch>
            <a:fillRect/>
          </a:stretch>
        </p:blipFill>
        <p:spPr bwMode="auto">
          <a:xfrm>
            <a:off x="-152400" y="0"/>
            <a:ext cx="9477375" cy="6858000"/>
          </a:xfrm>
          <a:prstGeom prst="rect">
            <a:avLst/>
          </a:prstGeom>
          <a:noFill/>
          <a:ln w="12700">
            <a:noFill/>
            <a:miter lim="800000"/>
            <a:headEnd type="none" w="sm" len="sm"/>
            <a:tailEnd type="none" w="sm" len="sm"/>
          </a:ln>
        </p:spPr>
      </p:pic>
      <p:sp>
        <p:nvSpPr>
          <p:cNvPr id="29699" name="Text Box 3"/>
          <p:cNvSpPr txBox="1">
            <a:spLocks noChangeArrowheads="1"/>
          </p:cNvSpPr>
          <p:nvPr/>
        </p:nvSpPr>
        <p:spPr bwMode="auto">
          <a:xfrm>
            <a:off x="3962400" y="1800225"/>
            <a:ext cx="1828800" cy="485775"/>
          </a:xfrm>
          <a:prstGeom prst="rect">
            <a:avLst/>
          </a:prstGeom>
          <a:noFill/>
          <a:ln w="28575">
            <a:solidFill>
              <a:schemeClr val="bg1"/>
            </a:solidFill>
            <a:miter lim="800000"/>
            <a:headEnd type="none" w="sm" len="sm"/>
            <a:tailEnd type="none" w="sm" len="sm"/>
          </a:ln>
        </p:spPr>
        <p:txBody>
          <a:bodyPr>
            <a:spAutoFit/>
          </a:bodyPr>
          <a:lstStyle/>
          <a:p>
            <a:pPr eaLnBrk="1" hangingPunct="1">
              <a:spcBef>
                <a:spcPct val="50000"/>
              </a:spcBef>
            </a:pPr>
            <a:r>
              <a:rPr lang="en-US" sz="2400">
                <a:solidFill>
                  <a:schemeClr val="bg1"/>
                </a:solidFill>
              </a:rPr>
              <a:t>Tongue bite</a:t>
            </a:r>
          </a:p>
        </p:txBody>
      </p:sp>
      <p:sp>
        <p:nvSpPr>
          <p:cNvPr id="29700" name="Line 4"/>
          <p:cNvSpPr>
            <a:spLocks noChangeShapeType="1"/>
          </p:cNvSpPr>
          <p:nvPr/>
        </p:nvSpPr>
        <p:spPr bwMode="auto">
          <a:xfrm flipH="1">
            <a:off x="3581400" y="685800"/>
            <a:ext cx="381000" cy="609600"/>
          </a:xfrm>
          <a:prstGeom prst="line">
            <a:avLst/>
          </a:prstGeom>
          <a:noFill/>
          <a:ln w="12700">
            <a:solidFill>
              <a:schemeClr val="tx1"/>
            </a:solidFill>
            <a:round/>
            <a:headEnd type="none" w="sm" len="sm"/>
            <a:tailEnd type="triangle" w="sm" len="sm"/>
          </a:ln>
        </p:spPr>
        <p:txBody>
          <a:bodyPr wrap="none"/>
          <a:lstStyle/>
          <a:p>
            <a:endParaRPr lang="en-US"/>
          </a:p>
        </p:txBody>
      </p:sp>
      <p:sp>
        <p:nvSpPr>
          <p:cNvPr id="29701" name="Line 5"/>
          <p:cNvSpPr>
            <a:spLocks noChangeShapeType="1"/>
          </p:cNvSpPr>
          <p:nvPr/>
        </p:nvSpPr>
        <p:spPr bwMode="auto">
          <a:xfrm flipH="1" flipV="1">
            <a:off x="3581400" y="1524000"/>
            <a:ext cx="381000" cy="609600"/>
          </a:xfrm>
          <a:prstGeom prst="line">
            <a:avLst/>
          </a:prstGeom>
          <a:noFill/>
          <a:ln w="28575">
            <a:solidFill>
              <a:schemeClr val="bg1"/>
            </a:solidFill>
            <a:round/>
            <a:headEnd/>
            <a:tailEnd type="triangle" w="med" len="med"/>
          </a:ln>
        </p:spPr>
        <p:txBody>
          <a:bodyPr wrap="none"/>
          <a:lstStyle/>
          <a:p>
            <a:endParaRPr lang="en-US"/>
          </a:p>
        </p:txBody>
      </p:sp>
      <p:sp>
        <p:nvSpPr>
          <p:cNvPr id="29702" name="Oval 6"/>
          <p:cNvSpPr>
            <a:spLocks noChangeArrowheads="1"/>
          </p:cNvSpPr>
          <p:nvPr/>
        </p:nvSpPr>
        <p:spPr bwMode="auto">
          <a:xfrm>
            <a:off x="2819400" y="5715000"/>
            <a:ext cx="533400" cy="457200"/>
          </a:xfrm>
          <a:prstGeom prst="ellipse">
            <a:avLst/>
          </a:prstGeom>
          <a:noFill/>
          <a:ln w="28575">
            <a:solidFill>
              <a:srgbClr val="008000"/>
            </a:solidFill>
            <a:round/>
            <a:headEnd type="none" w="sm" len="sm"/>
            <a:tailEnd type="none" w="sm" len="sm"/>
          </a:ln>
        </p:spPr>
        <p:txBody>
          <a:bodyPr wrap="none" anchor="ctr"/>
          <a:lstStyle/>
          <a:p>
            <a:endParaRPr lang="en-US"/>
          </a:p>
        </p:txBody>
      </p:sp>
      <p:sp>
        <p:nvSpPr>
          <p:cNvPr id="29703" name="Oval 7"/>
          <p:cNvSpPr>
            <a:spLocks noChangeArrowheads="1"/>
          </p:cNvSpPr>
          <p:nvPr/>
        </p:nvSpPr>
        <p:spPr bwMode="auto">
          <a:xfrm>
            <a:off x="3810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
        <p:nvSpPr>
          <p:cNvPr id="29704" name="Oval 8"/>
          <p:cNvSpPr>
            <a:spLocks noChangeArrowheads="1"/>
          </p:cNvSpPr>
          <p:nvPr/>
        </p:nvSpPr>
        <p:spPr bwMode="auto">
          <a:xfrm>
            <a:off x="7239000" y="5715000"/>
            <a:ext cx="533400" cy="457200"/>
          </a:xfrm>
          <a:prstGeom prst="ellipse">
            <a:avLst/>
          </a:prstGeom>
          <a:noFill/>
          <a:ln w="28575">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t="6897" r="1666"/>
          <a:stretch>
            <a:fillRect/>
          </a:stretch>
        </p:blipFill>
        <p:spPr bwMode="auto">
          <a:xfrm>
            <a:off x="0" y="627063"/>
            <a:ext cx="9144000" cy="6230937"/>
          </a:xfrm>
          <a:prstGeom prst="rect">
            <a:avLst/>
          </a:prstGeom>
          <a:noFill/>
          <a:ln w="12700">
            <a:noFill/>
            <a:miter lim="800000"/>
            <a:headEnd type="none" w="sm" len="sm"/>
            <a:tailEnd type="none" w="sm" len="sm"/>
          </a:ln>
        </p:spPr>
      </p:pic>
      <p:sp>
        <p:nvSpPr>
          <p:cNvPr id="32771" name="Rectangle 3"/>
          <p:cNvSpPr>
            <a:spLocks noGrp="1" noChangeArrowheads="1"/>
          </p:cNvSpPr>
          <p:nvPr>
            <p:ph type="title"/>
          </p:nvPr>
        </p:nvSpPr>
        <p:spPr>
          <a:xfrm>
            <a:off x="685800" y="0"/>
            <a:ext cx="7772400" cy="609600"/>
          </a:xfrm>
        </p:spPr>
        <p:txBody>
          <a:bodyPr/>
          <a:lstStyle/>
          <a:p>
            <a:r>
              <a:rPr lang="en-US" sz="3200" smtClean="0"/>
              <a:t>PolyScore results:  NDI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How &amp; why he was caught</a:t>
            </a:r>
          </a:p>
        </p:txBody>
      </p:sp>
      <p:sp>
        <p:nvSpPr>
          <p:cNvPr id="43011" name="Rectangle 3"/>
          <p:cNvSpPr>
            <a:spLocks noGrp="1" noChangeArrowheads="1"/>
          </p:cNvSpPr>
          <p:nvPr>
            <p:ph type="body" idx="1"/>
          </p:nvPr>
        </p:nvSpPr>
        <p:spPr>
          <a:xfrm>
            <a:off x="685800" y="2514600"/>
            <a:ext cx="7772400" cy="3657600"/>
          </a:xfrm>
        </p:spPr>
        <p:txBody>
          <a:bodyPr/>
          <a:lstStyle/>
          <a:p>
            <a:r>
              <a:rPr lang="en-US" sz="2800" smtClean="0"/>
              <a:t>Peter London was alert for countermeasures.</a:t>
            </a:r>
          </a:p>
          <a:p>
            <a:r>
              <a:rPr lang="en-US" sz="2800" smtClean="0"/>
              <a:t>Once his suspicions were aroused, he devised a plan for confirming their use.</a:t>
            </a:r>
          </a:p>
          <a:p>
            <a:r>
              <a:rPr lang="en-US" sz="2800" smtClean="0"/>
              <a:t>He interrogated.  He persisted.</a:t>
            </a:r>
          </a:p>
          <a:p>
            <a:pPr lvl="1"/>
            <a:r>
              <a:rPr lang="en-US" sz="2400" smtClean="0"/>
              <a:t>He didn’t accuse him of using countermeasures.</a:t>
            </a:r>
          </a:p>
          <a:p>
            <a:pPr lvl="1"/>
            <a:r>
              <a:rPr lang="en-US" sz="2400" smtClean="0"/>
              <a:t>He provided plausible rationalizations.</a:t>
            </a:r>
          </a:p>
          <a:p>
            <a:pPr lvl="1"/>
            <a:r>
              <a:rPr lang="en-US" sz="2400" smtClean="0"/>
              <a:t>He provided advantages for coming clean about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0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3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CMs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MENTAL</a:t>
            </a:r>
            <a:endParaRPr lang="en-US" b="1" dirty="0"/>
          </a:p>
          <a:p>
            <a:r>
              <a:rPr lang="en-US" dirty="0" smtClean="0"/>
              <a:t>Spontaneous </a:t>
            </a:r>
            <a:r>
              <a:rPr lang="en-US" dirty="0"/>
              <a:t>Countermeasures</a:t>
            </a:r>
          </a:p>
          <a:p>
            <a:r>
              <a:rPr lang="en-US" dirty="0" smtClean="0"/>
              <a:t>Specific </a:t>
            </a:r>
            <a:r>
              <a:rPr lang="en-US" dirty="0"/>
              <a:t>Point Countermeasures</a:t>
            </a:r>
          </a:p>
          <a:p>
            <a:r>
              <a:rPr lang="en-US" dirty="0" smtClean="0"/>
              <a:t>General </a:t>
            </a:r>
            <a:r>
              <a:rPr lang="en-US" dirty="0"/>
              <a:t>State Countermeasures</a:t>
            </a:r>
          </a:p>
          <a:p>
            <a:pPr>
              <a:buNone/>
            </a:pPr>
            <a:endParaRPr lang="en-US" dirty="0"/>
          </a:p>
          <a:p>
            <a:pPr>
              <a:buNone/>
            </a:pPr>
            <a:r>
              <a:rPr lang="en-US" b="1" dirty="0" smtClean="0"/>
              <a:t>PHYSICAL</a:t>
            </a:r>
            <a:endParaRPr lang="en-US" b="1" dirty="0"/>
          </a:p>
          <a:p>
            <a:r>
              <a:rPr lang="en-US" dirty="0" smtClean="0"/>
              <a:t>Spontaneous </a:t>
            </a:r>
            <a:r>
              <a:rPr lang="en-US" dirty="0"/>
              <a:t>Countermeasures</a:t>
            </a:r>
          </a:p>
          <a:p>
            <a:r>
              <a:rPr lang="en-US" dirty="0" smtClean="0"/>
              <a:t>Specific </a:t>
            </a:r>
            <a:r>
              <a:rPr lang="en-US" dirty="0"/>
              <a:t>Point Countermeasures</a:t>
            </a:r>
          </a:p>
          <a:p>
            <a:pPr>
              <a:buNone/>
            </a:pPr>
            <a:endParaRPr lang="en-US" dirty="0"/>
          </a:p>
          <a:p>
            <a:pPr>
              <a:buNone/>
            </a:pPr>
            <a:r>
              <a:rPr lang="en-US" b="1" dirty="0" smtClean="0"/>
              <a:t>PHARMACEUTICAL</a:t>
            </a:r>
            <a:endParaRPr lang="en-US" b="1" dirty="0"/>
          </a:p>
          <a:p>
            <a:r>
              <a:rPr lang="en-US" dirty="0" smtClean="0"/>
              <a:t>General </a:t>
            </a:r>
            <a:r>
              <a:rPr lang="en-US" dirty="0"/>
              <a:t>State Countermeasures</a:t>
            </a:r>
          </a:p>
          <a:p>
            <a:pPr>
              <a:buNone/>
            </a:pPr>
            <a:endParaRPr lang="en-US" dirty="0"/>
          </a:p>
          <a:p>
            <a:pPr>
              <a:buNone/>
            </a:pPr>
            <a:r>
              <a:rPr lang="en-US" b="1" dirty="0" smtClean="0"/>
              <a:t>BEHAVIORAL </a:t>
            </a:r>
            <a:r>
              <a:rPr lang="en-US" b="1" dirty="0"/>
              <a:t>(</a:t>
            </a:r>
            <a:r>
              <a:rPr lang="en-US" b="1" dirty="0" err="1"/>
              <a:t>Krapohl</a:t>
            </a:r>
            <a:r>
              <a:rPr lang="en-US" b="1" dirty="0"/>
              <a:t> 1996)</a:t>
            </a:r>
          </a:p>
          <a:p>
            <a:r>
              <a:rPr lang="en-US" dirty="0" smtClean="0"/>
              <a:t>General </a:t>
            </a:r>
            <a:r>
              <a:rPr lang="en-US" dirty="0"/>
              <a:t>State Countermeasures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Sophistication Levels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Low </a:t>
            </a:r>
            <a:r>
              <a:rPr lang="en-US" b="1" dirty="0"/>
              <a:t>Level</a:t>
            </a:r>
          </a:p>
          <a:p>
            <a:r>
              <a:rPr lang="en-US" dirty="0" smtClean="0"/>
              <a:t>Instinctive</a:t>
            </a:r>
            <a:r>
              <a:rPr lang="en-US" dirty="0"/>
              <a:t>, not taught. No authoritative</a:t>
            </a:r>
          </a:p>
          <a:p>
            <a:r>
              <a:rPr lang="en-US" dirty="0"/>
              <a:t>information.</a:t>
            </a:r>
          </a:p>
          <a:p>
            <a:r>
              <a:rPr lang="en-US" dirty="0" smtClean="0"/>
              <a:t>Pre-internet </a:t>
            </a:r>
            <a:r>
              <a:rPr lang="en-US" dirty="0"/>
              <a:t>(before 90’s</a:t>
            </a:r>
            <a:r>
              <a:rPr lang="en-US" dirty="0" smtClean="0"/>
              <a:t>)</a:t>
            </a:r>
          </a:p>
          <a:p>
            <a:pPr>
              <a:buNone/>
            </a:pPr>
            <a:endParaRPr lang="en-US" dirty="0"/>
          </a:p>
          <a:p>
            <a:pPr>
              <a:buNone/>
            </a:pPr>
            <a:r>
              <a:rPr lang="en-US" b="1" dirty="0" smtClean="0"/>
              <a:t>Mid </a:t>
            </a:r>
            <a:r>
              <a:rPr lang="en-US" b="1" dirty="0"/>
              <a:t>Level</a:t>
            </a:r>
          </a:p>
          <a:p>
            <a:r>
              <a:rPr lang="en-US" dirty="0" smtClean="0"/>
              <a:t>Self </a:t>
            </a:r>
            <a:r>
              <a:rPr lang="en-US" dirty="0"/>
              <a:t>taught. Knows about polygraphs, CQTs, CMs</a:t>
            </a:r>
          </a:p>
          <a:p>
            <a:r>
              <a:rPr lang="en-US" dirty="0" smtClean="0"/>
              <a:t>Primary </a:t>
            </a:r>
            <a:r>
              <a:rPr lang="en-US" dirty="0"/>
              <a:t>threat today because of internet</a:t>
            </a:r>
          </a:p>
          <a:p>
            <a:pPr>
              <a:buNone/>
            </a:pPr>
            <a:endParaRPr lang="en-US" dirty="0"/>
          </a:p>
          <a:p>
            <a:pPr>
              <a:buNone/>
            </a:pPr>
            <a:r>
              <a:rPr lang="en-US" b="1" dirty="0" smtClean="0"/>
              <a:t>High </a:t>
            </a:r>
            <a:r>
              <a:rPr lang="en-US" b="1" dirty="0"/>
              <a:t>Level</a:t>
            </a:r>
          </a:p>
          <a:p>
            <a:r>
              <a:rPr lang="en-US" dirty="0" smtClean="0"/>
              <a:t>Trained</a:t>
            </a:r>
            <a:r>
              <a:rPr lang="en-US" dirty="0"/>
              <a:t>. Coached by an examiner.</a:t>
            </a:r>
          </a:p>
          <a:p>
            <a:r>
              <a:rPr lang="en-US" dirty="0" smtClean="0"/>
              <a:t>Practice </a:t>
            </a:r>
            <a:r>
              <a:rPr lang="en-US" dirty="0"/>
              <a:t>tests.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State CMs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t>
            </a:r>
            <a:r>
              <a:rPr lang="en-US" dirty="0" smtClean="0"/>
              <a:t>nclude </a:t>
            </a:r>
            <a:r>
              <a:rPr lang="en-US" dirty="0"/>
              <a:t>anything that </a:t>
            </a:r>
            <a:r>
              <a:rPr lang="en-US" dirty="0" smtClean="0"/>
              <a:t>a subject </a:t>
            </a:r>
            <a:r>
              <a:rPr lang="en-US" dirty="0"/>
              <a:t>might do to affect him or </a:t>
            </a:r>
            <a:r>
              <a:rPr lang="en-US" dirty="0" smtClean="0"/>
              <a:t>herself throughout </a:t>
            </a:r>
            <a:r>
              <a:rPr lang="en-US" dirty="0"/>
              <a:t>the test. They include:</a:t>
            </a:r>
          </a:p>
          <a:p>
            <a:pPr lvl="1"/>
            <a:r>
              <a:rPr lang="en-US" dirty="0" smtClean="0"/>
              <a:t>Pharmaceutical</a:t>
            </a:r>
            <a:endParaRPr lang="en-US" dirty="0"/>
          </a:p>
          <a:p>
            <a:pPr lvl="1"/>
            <a:r>
              <a:rPr lang="en-US" dirty="0" smtClean="0"/>
              <a:t>Fatigue</a:t>
            </a:r>
            <a:endParaRPr lang="en-US" dirty="0"/>
          </a:p>
          <a:p>
            <a:pPr lvl="1"/>
            <a:r>
              <a:rPr lang="en-US" dirty="0" smtClean="0"/>
              <a:t>Anti-</a:t>
            </a:r>
            <a:r>
              <a:rPr lang="en-US" dirty="0" err="1" smtClean="0"/>
              <a:t>perspirant</a:t>
            </a:r>
            <a:r>
              <a:rPr lang="en-US" dirty="0" smtClean="0"/>
              <a:t> </a:t>
            </a:r>
            <a:r>
              <a:rPr lang="en-US" dirty="0"/>
              <a:t>applied to the fingers</a:t>
            </a:r>
          </a:p>
          <a:p>
            <a:r>
              <a:rPr lang="en-US" dirty="0" smtClean="0"/>
              <a:t>Used </a:t>
            </a:r>
            <a:r>
              <a:rPr lang="en-US" dirty="0"/>
              <a:t>to inhibit reactions. Mainly drugs, </a:t>
            </a:r>
            <a:r>
              <a:rPr lang="en-US" dirty="0" smtClean="0"/>
              <a:t>some mental</a:t>
            </a:r>
            <a:r>
              <a:rPr lang="en-US" dirty="0"/>
              <a:t>, but seldom physical in nature</a:t>
            </a:r>
            <a:r>
              <a:rPr lang="en-US" dirty="0" smtClean="0"/>
              <a:t>.</a:t>
            </a:r>
          </a:p>
          <a:p>
            <a:pPr>
              <a:buNone/>
            </a:pPr>
            <a:endParaRPr lang="en-US" dirty="0"/>
          </a:p>
          <a:p>
            <a:r>
              <a:rPr lang="en-US" i="1" dirty="0" smtClean="0"/>
              <a:t>NONE </a:t>
            </a:r>
            <a:r>
              <a:rPr lang="en-US" i="1" dirty="0"/>
              <a:t>of </a:t>
            </a:r>
            <a:r>
              <a:rPr lang="en-US" i="1" dirty="0" smtClean="0"/>
              <a:t>these are </a:t>
            </a:r>
            <a:r>
              <a:rPr lang="en-US" i="1" dirty="0"/>
              <a:t>likely to be effective </a:t>
            </a:r>
            <a:r>
              <a:rPr lang="en-US" i="1" dirty="0" smtClean="0"/>
              <a:t>against the </a:t>
            </a:r>
            <a:r>
              <a:rPr lang="en-US" i="1" dirty="0"/>
              <a:t>CQT, although they might be effective against </a:t>
            </a:r>
            <a:r>
              <a:rPr lang="en-US" i="1" dirty="0" smtClean="0"/>
              <a:t>the GKT</a:t>
            </a:r>
            <a:r>
              <a:rPr lang="en-US" i="1" dirty="0"/>
              <a:t>…..don’t know for sure.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CMs</a:t>
            </a:r>
            <a:endParaRPr lang="en-US" dirty="0"/>
          </a:p>
        </p:txBody>
      </p:sp>
      <p:sp>
        <p:nvSpPr>
          <p:cNvPr id="3" name="Content Placeholder 2"/>
          <p:cNvSpPr>
            <a:spLocks noGrp="1"/>
          </p:cNvSpPr>
          <p:nvPr>
            <p:ph idx="1"/>
          </p:nvPr>
        </p:nvSpPr>
        <p:spPr/>
        <p:txBody>
          <a:bodyPr/>
          <a:lstStyle/>
          <a:p>
            <a:r>
              <a:rPr lang="en-US" dirty="0" smtClean="0"/>
              <a:t>Spontaneous </a:t>
            </a:r>
            <a:r>
              <a:rPr lang="en-US" dirty="0"/>
              <a:t>CMs are attempts </a:t>
            </a:r>
            <a:r>
              <a:rPr lang="en-US" dirty="0" smtClean="0"/>
              <a:t>at influencing </a:t>
            </a:r>
            <a:r>
              <a:rPr lang="en-US" dirty="0"/>
              <a:t>the examination outcome </a:t>
            </a:r>
            <a:r>
              <a:rPr lang="en-US" dirty="0" smtClean="0"/>
              <a:t>and are </a:t>
            </a:r>
            <a:r>
              <a:rPr lang="en-US" dirty="0"/>
              <a:t>conducted without </a:t>
            </a:r>
            <a:r>
              <a:rPr lang="en-US" dirty="0" smtClean="0"/>
              <a:t>apparent forethought </a:t>
            </a:r>
            <a:r>
              <a:rPr lang="en-US" dirty="0"/>
              <a:t>or planning.</a:t>
            </a:r>
          </a:p>
          <a:p>
            <a:r>
              <a:rPr lang="en-US" dirty="0" smtClean="0"/>
              <a:t>Usually </a:t>
            </a:r>
            <a:r>
              <a:rPr lang="en-US" dirty="0"/>
              <a:t>movement or mental CMs</a:t>
            </a:r>
          </a:p>
          <a:p>
            <a:r>
              <a:rPr lang="en-US" dirty="0" smtClean="0"/>
              <a:t>Limited </a:t>
            </a:r>
            <a:r>
              <a:rPr lang="en-US" dirty="0"/>
              <a:t>field data on spontaneous CMs</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Definition</a:t>
            </a:r>
            <a:endParaRPr lang="en-US" dirty="0"/>
          </a:p>
        </p:txBody>
      </p:sp>
      <p:sp>
        <p:nvSpPr>
          <p:cNvPr id="3" name="Content Placeholder 2"/>
          <p:cNvSpPr>
            <a:spLocks noGrp="1"/>
          </p:cNvSpPr>
          <p:nvPr>
            <p:ph idx="1"/>
          </p:nvPr>
        </p:nvSpPr>
        <p:spPr/>
        <p:txBody>
          <a:bodyPr/>
          <a:lstStyle/>
          <a:p>
            <a:r>
              <a:rPr lang="en-US" dirty="0" smtClean="0"/>
              <a:t>Any action taken to affect a polygraph examination by using behavioral, physical, mental and/or pharmacological measures, </a:t>
            </a:r>
            <a:r>
              <a:rPr lang="en-US" i="1" dirty="0" smtClean="0"/>
              <a:t>regardless</a:t>
            </a:r>
            <a:r>
              <a:rPr lang="en-US" dirty="0" smtClean="0"/>
              <a:t> of the examinee’s honesty to the tested issue(s).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Spontaneous CMs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Honts</a:t>
            </a:r>
            <a:r>
              <a:rPr lang="en-US" dirty="0"/>
              <a:t>, </a:t>
            </a:r>
            <a:r>
              <a:rPr lang="en-US" dirty="0" err="1"/>
              <a:t>Raskin</a:t>
            </a:r>
            <a:r>
              <a:rPr lang="en-US" dirty="0"/>
              <a:t>, </a:t>
            </a:r>
            <a:r>
              <a:rPr lang="en-US" dirty="0" err="1"/>
              <a:t>Kircher</a:t>
            </a:r>
            <a:r>
              <a:rPr lang="en-US" dirty="0"/>
              <a:t> &amp; </a:t>
            </a:r>
            <a:r>
              <a:rPr lang="en-US" dirty="0" err="1"/>
              <a:t>Hodes</a:t>
            </a:r>
            <a:r>
              <a:rPr lang="en-US" dirty="0"/>
              <a:t>, 1988 reported </a:t>
            </a:r>
            <a:r>
              <a:rPr lang="en-US" dirty="0" smtClean="0"/>
              <a:t>the following </a:t>
            </a:r>
            <a:r>
              <a:rPr lang="en-US" dirty="0"/>
              <a:t>spontaneous countermeasures:</a:t>
            </a:r>
          </a:p>
          <a:p>
            <a:pPr>
              <a:buNone/>
            </a:pPr>
            <a:endParaRPr lang="en-US" dirty="0"/>
          </a:p>
          <a:p>
            <a:pPr>
              <a:buNone/>
            </a:pPr>
            <a:r>
              <a:rPr lang="en-US" b="1" dirty="0" smtClean="0"/>
              <a:t>Mental </a:t>
            </a:r>
            <a:r>
              <a:rPr lang="en-US" b="1" dirty="0"/>
              <a:t>Countermeasures</a:t>
            </a:r>
          </a:p>
          <a:p>
            <a:r>
              <a:rPr lang="en-US" dirty="0" smtClean="0"/>
              <a:t>Relaxation</a:t>
            </a:r>
            <a:endParaRPr lang="en-US" dirty="0"/>
          </a:p>
          <a:p>
            <a:r>
              <a:rPr lang="en-US" dirty="0" smtClean="0"/>
              <a:t>Disassociation</a:t>
            </a:r>
            <a:endParaRPr lang="en-US" dirty="0"/>
          </a:p>
          <a:p>
            <a:r>
              <a:rPr lang="en-US" dirty="0" smtClean="0"/>
              <a:t>Self-deception</a:t>
            </a:r>
            <a:endParaRPr lang="en-US" dirty="0"/>
          </a:p>
          <a:p>
            <a:r>
              <a:rPr lang="en-US" dirty="0" smtClean="0"/>
              <a:t>Imagery</a:t>
            </a:r>
            <a:endParaRPr lang="en-US" dirty="0"/>
          </a:p>
          <a:p>
            <a:r>
              <a:rPr lang="en-US" dirty="0" smtClean="0"/>
              <a:t>Rationalization</a:t>
            </a:r>
            <a:endParaRPr lang="en-US" dirty="0"/>
          </a:p>
          <a:p>
            <a:pPr>
              <a:buNone/>
            </a:pPr>
            <a:endParaRPr lang="en-US" dirty="0"/>
          </a:p>
          <a:p>
            <a:pPr>
              <a:buNone/>
            </a:pPr>
            <a:r>
              <a:rPr lang="en-US" b="1" dirty="0" smtClean="0"/>
              <a:t>Physical </a:t>
            </a:r>
            <a:r>
              <a:rPr lang="en-US" b="1" dirty="0"/>
              <a:t>Countermeasures</a:t>
            </a:r>
          </a:p>
          <a:p>
            <a:r>
              <a:rPr lang="en-US" dirty="0" smtClean="0"/>
              <a:t>Attempts </a:t>
            </a:r>
            <a:r>
              <a:rPr lang="en-US" dirty="0"/>
              <a:t>to Control Breathing</a:t>
            </a:r>
          </a:p>
          <a:p>
            <a:r>
              <a:rPr lang="en-US" dirty="0" smtClean="0"/>
              <a:t>Biting </a:t>
            </a:r>
            <a:r>
              <a:rPr lang="en-US" dirty="0"/>
              <a:t>Tongue</a:t>
            </a:r>
          </a:p>
          <a:p>
            <a:r>
              <a:rPr lang="en-US" dirty="0" smtClean="0"/>
              <a:t>Attempts </a:t>
            </a:r>
            <a:r>
              <a:rPr lang="en-US" dirty="0"/>
              <a:t>to Control Heart Rate</a:t>
            </a:r>
          </a:p>
          <a:p>
            <a:r>
              <a:rPr lang="en-US" dirty="0" smtClean="0"/>
              <a:t>Attempts </a:t>
            </a:r>
            <a:r>
              <a:rPr lang="en-US" dirty="0"/>
              <a:t>to Control Physiology</a:t>
            </a:r>
          </a:p>
          <a:p>
            <a:r>
              <a:rPr lang="en-US" dirty="0" smtClean="0"/>
              <a:t>Pressing </a:t>
            </a:r>
            <a:r>
              <a:rPr lang="en-US" dirty="0"/>
              <a:t>the Toes to the Floor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Point CMs</a:t>
            </a:r>
            <a:endParaRPr lang="en-US" dirty="0"/>
          </a:p>
        </p:txBody>
      </p:sp>
      <p:sp>
        <p:nvSpPr>
          <p:cNvPr id="3" name="Content Placeholder 2"/>
          <p:cNvSpPr>
            <a:spLocks noGrp="1"/>
          </p:cNvSpPr>
          <p:nvPr>
            <p:ph idx="1"/>
          </p:nvPr>
        </p:nvSpPr>
        <p:spPr/>
        <p:txBody>
          <a:bodyPr/>
          <a:lstStyle/>
          <a:p>
            <a:r>
              <a:rPr lang="en-US" dirty="0"/>
              <a:t>Specific Point CMs attempt to alter </a:t>
            </a:r>
            <a:r>
              <a:rPr lang="en-US" dirty="0" smtClean="0"/>
              <a:t>a polygraph </a:t>
            </a:r>
            <a:r>
              <a:rPr lang="en-US" dirty="0"/>
              <a:t>test outcome by changing </a:t>
            </a:r>
            <a:r>
              <a:rPr lang="en-US" dirty="0" smtClean="0"/>
              <a:t>a subjects </a:t>
            </a:r>
            <a:r>
              <a:rPr lang="en-US" dirty="0"/>
              <a:t>physiological reactivity at </a:t>
            </a:r>
            <a:r>
              <a:rPr lang="en-US" dirty="0" smtClean="0"/>
              <a:t>specific places </a:t>
            </a:r>
            <a:r>
              <a:rPr lang="en-US" dirty="0"/>
              <a:t>in the test.</a:t>
            </a:r>
          </a:p>
          <a:p>
            <a:r>
              <a:rPr lang="en-US" i="1" dirty="0" smtClean="0"/>
              <a:t>Turned </a:t>
            </a:r>
            <a:r>
              <a:rPr lang="en-US" i="1" dirty="0"/>
              <a:t>off and on at specific points</a:t>
            </a:r>
          </a:p>
          <a:p>
            <a:r>
              <a:rPr lang="en-US" dirty="0" smtClean="0"/>
              <a:t>Movement </a:t>
            </a:r>
            <a:r>
              <a:rPr lang="en-US" dirty="0"/>
              <a:t>CMs, </a:t>
            </a:r>
            <a:r>
              <a:rPr lang="en-US" dirty="0" smtClean="0"/>
              <a:t>biting tongue, pressing toes against floor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Point CMs</a:t>
            </a:r>
            <a:endParaRPr lang="en-US" dirty="0"/>
          </a:p>
        </p:txBody>
      </p:sp>
      <p:sp>
        <p:nvSpPr>
          <p:cNvPr id="3" name="Content Placeholder 2"/>
          <p:cNvSpPr>
            <a:spLocks noGrp="1"/>
          </p:cNvSpPr>
          <p:nvPr>
            <p:ph idx="1"/>
          </p:nvPr>
        </p:nvSpPr>
        <p:spPr/>
        <p:txBody>
          <a:bodyPr>
            <a:normAutofit/>
          </a:bodyPr>
          <a:lstStyle/>
          <a:p>
            <a:r>
              <a:rPr lang="en-US" dirty="0" smtClean="0"/>
              <a:t>Almost </a:t>
            </a:r>
            <a:r>
              <a:rPr lang="en-US" dirty="0"/>
              <a:t>always used to create reactions, not </a:t>
            </a:r>
            <a:r>
              <a:rPr lang="en-US" dirty="0" smtClean="0"/>
              <a:t>inhibit them</a:t>
            </a:r>
            <a:r>
              <a:rPr lang="en-US" dirty="0"/>
              <a:t>.</a:t>
            </a:r>
          </a:p>
          <a:p>
            <a:r>
              <a:rPr lang="en-US" dirty="0" smtClean="0"/>
              <a:t>Always </a:t>
            </a:r>
            <a:r>
              <a:rPr lang="en-US" dirty="0"/>
              <a:t>mental and physical, never chemical/drug.</a:t>
            </a:r>
          </a:p>
          <a:p>
            <a:r>
              <a:rPr lang="en-US" dirty="0" smtClean="0"/>
              <a:t>Effective </a:t>
            </a:r>
            <a:r>
              <a:rPr lang="en-US" dirty="0"/>
              <a:t>against CQT. Probably effective </a:t>
            </a:r>
            <a:r>
              <a:rPr lang="en-US" dirty="0" smtClean="0"/>
              <a:t>against GKTs</a:t>
            </a:r>
            <a:r>
              <a:rPr lang="en-US" dirty="0"/>
              <a:t>, though less so, because use is suspicious.</a:t>
            </a:r>
          </a:p>
          <a:p>
            <a:r>
              <a:rPr lang="en-US" dirty="0" smtClean="0"/>
              <a:t>Presumed </a:t>
            </a:r>
            <a:r>
              <a:rPr lang="en-US" dirty="0"/>
              <a:t>largely ineffective against R&amp;I tests.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CMs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t>Hypnosis</a:t>
            </a:r>
          </a:p>
          <a:p>
            <a:r>
              <a:rPr lang="en-US" dirty="0"/>
              <a:t>Attempts to create amnesia</a:t>
            </a:r>
          </a:p>
          <a:p>
            <a:pPr>
              <a:buNone/>
            </a:pPr>
            <a:endParaRPr lang="en-US" dirty="0"/>
          </a:p>
          <a:p>
            <a:pPr>
              <a:buNone/>
            </a:pPr>
            <a:r>
              <a:rPr lang="en-US" b="1" dirty="0" smtClean="0"/>
              <a:t>Rationalization</a:t>
            </a:r>
            <a:endParaRPr lang="en-US" b="1" dirty="0"/>
          </a:p>
          <a:p>
            <a:r>
              <a:rPr lang="en-US" dirty="0"/>
              <a:t>Self justification to reduce responses</a:t>
            </a:r>
          </a:p>
          <a:p>
            <a:pPr>
              <a:buNone/>
            </a:pPr>
            <a:endParaRPr lang="en-US" dirty="0"/>
          </a:p>
          <a:p>
            <a:pPr>
              <a:buNone/>
            </a:pPr>
            <a:r>
              <a:rPr lang="en-US" b="1" dirty="0" smtClean="0"/>
              <a:t>Mental </a:t>
            </a:r>
            <a:r>
              <a:rPr lang="en-US" b="1" dirty="0"/>
              <a:t>Exercises</a:t>
            </a:r>
          </a:p>
          <a:p>
            <a:r>
              <a:rPr lang="en-US" dirty="0"/>
              <a:t>Math, </a:t>
            </a:r>
            <a:r>
              <a:rPr lang="en-US" dirty="0" smtClean="0"/>
              <a:t>Exciting thoughts, counting </a:t>
            </a:r>
            <a:r>
              <a:rPr lang="en-US" dirty="0"/>
              <a:t>and other thinking exercises</a:t>
            </a:r>
          </a:p>
          <a:p>
            <a:pPr>
              <a:buNone/>
            </a:pPr>
            <a:endParaRPr lang="en-US" dirty="0"/>
          </a:p>
          <a:p>
            <a:pPr>
              <a:buNone/>
            </a:pPr>
            <a:r>
              <a:rPr lang="en-US" b="1" dirty="0" smtClean="0"/>
              <a:t>Dissociation</a:t>
            </a:r>
            <a:endParaRPr lang="en-US" b="1" dirty="0"/>
          </a:p>
          <a:p>
            <a:r>
              <a:rPr lang="en-US" dirty="0"/>
              <a:t>Mentally isolated from consciousness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1160" name="Picture 8" descr="actGrab1"/>
          <p:cNvPicPr>
            <a:picLocks noChangeAspect="1" noChangeArrowheads="1"/>
          </p:cNvPicPr>
          <p:nvPr/>
        </p:nvPicPr>
        <p:blipFill>
          <a:blip r:embed="rId3" cstate="print"/>
          <a:srcRect/>
          <a:stretch>
            <a:fillRect/>
          </a:stretch>
        </p:blipFill>
        <p:spPr bwMode="auto">
          <a:xfrm>
            <a:off x="762000" y="3048000"/>
            <a:ext cx="3363913" cy="2911475"/>
          </a:xfrm>
          <a:prstGeom prst="rect">
            <a:avLst/>
          </a:prstGeom>
          <a:noFill/>
          <a:ln w="9525">
            <a:noFill/>
            <a:miter lim="800000"/>
            <a:headEnd/>
            <a:tailEnd/>
          </a:ln>
        </p:spPr>
      </p:pic>
      <p:pic>
        <p:nvPicPr>
          <p:cNvPr id="1841161" name="Picture 9" descr="actGrab2"/>
          <p:cNvPicPr>
            <a:picLocks noChangeAspect="1" noChangeArrowheads="1"/>
          </p:cNvPicPr>
          <p:nvPr/>
        </p:nvPicPr>
        <p:blipFill>
          <a:blip r:embed="rId4" cstate="print"/>
          <a:srcRect/>
          <a:stretch>
            <a:fillRect/>
          </a:stretch>
        </p:blipFill>
        <p:spPr bwMode="auto">
          <a:xfrm>
            <a:off x="4876800" y="3022600"/>
            <a:ext cx="3463925" cy="2997200"/>
          </a:xfrm>
          <a:prstGeom prst="rect">
            <a:avLst/>
          </a:prstGeom>
          <a:noFill/>
          <a:ln w="9525">
            <a:noFill/>
            <a:miter lim="800000"/>
            <a:headEnd/>
            <a:tailEnd/>
          </a:ln>
        </p:spPr>
      </p:pic>
      <p:sp>
        <p:nvSpPr>
          <p:cNvPr id="1841162" name="Text Box 10"/>
          <p:cNvSpPr txBox="1">
            <a:spLocks noChangeArrowheads="1"/>
          </p:cNvSpPr>
          <p:nvPr/>
        </p:nvSpPr>
        <p:spPr bwMode="auto">
          <a:xfrm>
            <a:off x="990600" y="6096000"/>
            <a:ext cx="3276600" cy="366713"/>
          </a:xfrm>
          <a:prstGeom prst="rect">
            <a:avLst/>
          </a:prstGeom>
          <a:noFill/>
          <a:ln w="9525">
            <a:noFill/>
            <a:miter lim="800000"/>
            <a:headEnd/>
            <a:tailEnd/>
          </a:ln>
          <a:effectLst/>
        </p:spPr>
        <p:txBody>
          <a:bodyPr>
            <a:spAutoFit/>
          </a:bodyPr>
          <a:lstStyle/>
          <a:p>
            <a:pPr eaLnBrk="0" hangingPunct="0">
              <a:spcBef>
                <a:spcPct val="50000"/>
              </a:spcBef>
            </a:pPr>
            <a:r>
              <a:rPr lang="en-US" sz="1800" dirty="0">
                <a:solidFill>
                  <a:srgbClr val="0000CC"/>
                </a:solidFill>
              </a:rPr>
              <a:t>Without CM Sensor Detection</a:t>
            </a:r>
          </a:p>
        </p:txBody>
      </p:sp>
      <p:sp>
        <p:nvSpPr>
          <p:cNvPr id="1841164" name="Text Box 12"/>
          <p:cNvSpPr txBox="1">
            <a:spLocks noChangeArrowheads="1"/>
          </p:cNvSpPr>
          <p:nvPr/>
        </p:nvSpPr>
        <p:spPr bwMode="auto">
          <a:xfrm>
            <a:off x="4876800" y="6110288"/>
            <a:ext cx="3352800" cy="366712"/>
          </a:xfrm>
          <a:prstGeom prst="rect">
            <a:avLst/>
          </a:prstGeom>
          <a:noFill/>
          <a:ln w="9525">
            <a:noFill/>
            <a:miter lim="800000"/>
            <a:headEnd/>
            <a:tailEnd/>
          </a:ln>
          <a:effectLst/>
        </p:spPr>
        <p:txBody>
          <a:bodyPr>
            <a:spAutoFit/>
          </a:bodyPr>
          <a:lstStyle/>
          <a:p>
            <a:pPr eaLnBrk="0" hangingPunct="0">
              <a:spcBef>
                <a:spcPct val="50000"/>
              </a:spcBef>
            </a:pPr>
            <a:r>
              <a:rPr lang="en-US" sz="1800">
                <a:solidFill>
                  <a:srgbClr val="0000CC"/>
                </a:solidFill>
              </a:rPr>
              <a:t>With CM Sensor Detection</a:t>
            </a:r>
          </a:p>
        </p:txBody>
      </p:sp>
      <p:sp>
        <p:nvSpPr>
          <p:cNvPr id="1841165" name="Oval 13"/>
          <p:cNvSpPr>
            <a:spLocks noChangeArrowheads="1"/>
          </p:cNvSpPr>
          <p:nvPr/>
        </p:nvSpPr>
        <p:spPr bwMode="auto">
          <a:xfrm>
            <a:off x="5257800" y="5029200"/>
            <a:ext cx="914400" cy="914400"/>
          </a:xfrm>
          <a:prstGeom prst="ellipse">
            <a:avLst/>
          </a:prstGeom>
          <a:noFill/>
          <a:ln w="9525">
            <a:solidFill>
              <a:srgbClr val="FF0000"/>
            </a:solidFill>
            <a:round/>
            <a:headEnd/>
            <a:tailEnd/>
          </a:ln>
          <a:effectLst/>
        </p:spPr>
        <p:txBody>
          <a:bodyPr wrap="none" anchor="ctr"/>
          <a:lstStyle/>
          <a:p>
            <a:endParaRPr lang="en-US"/>
          </a:p>
        </p:txBody>
      </p:sp>
      <p:sp>
        <p:nvSpPr>
          <p:cNvPr id="7" name="TextBox 6"/>
          <p:cNvSpPr txBox="1"/>
          <p:nvPr/>
        </p:nvSpPr>
        <p:spPr>
          <a:xfrm>
            <a:off x="1524000" y="1066800"/>
            <a:ext cx="5580374" cy="830997"/>
          </a:xfrm>
          <a:prstGeom prst="rect">
            <a:avLst/>
          </a:prstGeom>
          <a:noFill/>
        </p:spPr>
        <p:txBody>
          <a:bodyPr wrap="none" rtlCol="0">
            <a:spAutoFit/>
          </a:bodyPr>
          <a:lstStyle/>
          <a:p>
            <a:r>
              <a:rPr lang="en-US" sz="4800" dirty="0" smtClean="0"/>
              <a:t>Use a Motion Sensor!</a:t>
            </a:r>
            <a:endParaRPr lang="en-US" sz="4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 name="Rectangle 2"/>
          <p:cNvSpPr txBox="1">
            <a:spLocks noChangeArrowheads="1"/>
          </p:cNvSpPr>
          <p:nvPr/>
        </p:nvSpPr>
        <p:spPr>
          <a:xfrm>
            <a:off x="457200" y="38100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Rules</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3"/>
          <p:cNvSpPr txBox="1">
            <a:spLocks noChangeArrowheads="1"/>
          </p:cNvSpPr>
          <p:nvPr/>
        </p:nvSpPr>
        <p:spPr>
          <a:xfrm>
            <a:off x="457200" y="1371600"/>
            <a:ext cx="8229600" cy="5181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Look at the chart.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Decide whether the examinee is attempting to manipulate the tracings.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After each chart I will show the same chart with the motion sensor turned 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All, none, or some of them are manipulated.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400" b="0" i="0" u="none" strike="noStrike" kern="1200" cap="none" spc="0" normalizeH="0" baseline="0" noProof="0" smtClean="0">
                <a:ln>
                  <a:noFill/>
                </a:ln>
                <a:solidFill>
                  <a:schemeClr val="tx1"/>
                </a:solidFill>
                <a:effectLst/>
                <a:uLnTx/>
                <a:uFillTx/>
                <a:latin typeface="+mn-lt"/>
                <a:ea typeface="+mn-ea"/>
                <a:cs typeface="+mn-cs"/>
              </a:rPr>
              <a:t>Ready?</a:t>
            </a:r>
            <a:endParaRPr kumimoji="0" lang="en-US" sz="5400" b="0" i="0" u="none" strike="noStrike" kern="1200" cap="none" spc="0" normalizeH="0" baseline="0" noProof="0">
              <a:ln>
                <a:noFill/>
              </a:ln>
              <a:solidFill>
                <a:schemeClr val="tx1"/>
              </a:solidFill>
              <a:effectLst/>
              <a:uLnTx/>
              <a:uFillTx/>
              <a:latin typeface="+mn-lt"/>
              <a:ea typeface="+mn-ea"/>
              <a:cs typeface="+mn-cs"/>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RS301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RS301 w sensor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NO</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K241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K241 w sensor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AS048 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AS048 w senso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T053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T053 w sensor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NO</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ST821 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ST821 w sensor 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BC731 ch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BC731 ch 1 w senso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C010 ch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JC010 w senso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normAutofit fontScale="90000"/>
          </a:bodyPr>
          <a:lstStyle/>
          <a:p>
            <a:r>
              <a:rPr lang="en-US" smtClean="0"/>
              <a:t>The first big Internet CM case                                                        </a:t>
            </a:r>
            <a:r>
              <a:rPr lang="en-US" sz="2000" smtClean="0"/>
              <a:t>						</a:t>
            </a:r>
            <a:r>
              <a:rPr lang="en-US" sz="2400" smtClean="0"/>
              <a:t>Peter S. London</a:t>
            </a:r>
            <a:br>
              <a:rPr lang="en-US" sz="2400" smtClean="0"/>
            </a:br>
            <a:r>
              <a:rPr lang="en-US" sz="2400" smtClean="0"/>
              <a:t>					February - June 1997</a:t>
            </a:r>
            <a:br>
              <a:rPr lang="en-US" sz="2400" smtClean="0"/>
            </a:br>
            <a:r>
              <a:rPr lang="en-US" sz="2400" smtClean="0"/>
              <a:t>Case Study #1</a:t>
            </a:r>
          </a:p>
        </p:txBody>
      </p:sp>
      <p:sp>
        <p:nvSpPr>
          <p:cNvPr id="16387" name="Rectangle 3"/>
          <p:cNvSpPr>
            <a:spLocks noGrp="1" noChangeArrowheads="1"/>
          </p:cNvSpPr>
          <p:nvPr>
            <p:ph type="subTitle" idx="1"/>
          </p:nvPr>
        </p:nvSpPr>
        <p:spPr>
          <a:xfrm>
            <a:off x="1524000" y="4495800"/>
            <a:ext cx="5562600" cy="990600"/>
          </a:xfrm>
        </p:spPr>
        <p:txBody>
          <a:bodyPr/>
          <a:lstStyle/>
          <a:p>
            <a:r>
              <a:rPr lang="en-US" sz="2400" smtClean="0"/>
              <a:t>London, Peter S. &amp; Krapohl, Donald J.  (1999).  </a:t>
            </a:r>
            <a:r>
              <a:rPr lang="en-US" sz="2400" i="1" smtClean="0"/>
              <a:t>Polygraph</a:t>
            </a:r>
            <a:r>
              <a:rPr lang="en-US" sz="2400" smtClean="0"/>
              <a:t>, </a:t>
            </a:r>
            <a:r>
              <a:rPr lang="en-US" sz="2400" i="1" smtClean="0"/>
              <a:t>28</a:t>
            </a:r>
            <a:r>
              <a:rPr lang="en-US" sz="2400" smtClean="0"/>
              <a:t> (2), 143-148.</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QC019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QC019 w sensor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NO</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LM040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LM040 w sensor 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NO</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2"/>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BC731 ch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3"/>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4" name="Picture 2" descr="BC731 ch 4 w senso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Text Box 3"/>
          <p:cNvSpPr txBox="1">
            <a:spLocks noChangeArrowheads="1"/>
          </p:cNvSpPr>
          <p:nvPr/>
        </p:nvSpPr>
        <p:spPr bwMode="auto">
          <a:xfrm>
            <a:off x="8382000" y="0"/>
            <a:ext cx="762000" cy="457200"/>
          </a:xfrm>
          <a:prstGeom prst="rect">
            <a:avLst/>
          </a:prstGeom>
          <a:solidFill>
            <a:srgbClr val="000080"/>
          </a:solidFill>
          <a:ln w="9525">
            <a:noFill/>
            <a:miter lim="800000"/>
            <a:headEnd/>
            <a:tailEnd/>
          </a:ln>
        </p:spPr>
        <p:txBody>
          <a:bodyPr>
            <a:spAutoFit/>
          </a:bodyPr>
          <a:lstStyle/>
          <a:p>
            <a:pPr eaLnBrk="0" hangingPunct="0">
              <a:spcBef>
                <a:spcPct val="50000"/>
              </a:spcBef>
            </a:pPr>
            <a:r>
              <a:rPr lang="en-US" sz="2400">
                <a:solidFill>
                  <a:schemeClr val="bg1"/>
                </a:solidFill>
                <a:latin typeface="Times New Roman" pitchFamily="18" charset="0"/>
              </a:rPr>
              <a:t>YES</a:t>
            </a:r>
            <a:endParaRPr lang="en-US" sz="2400">
              <a:latin typeface="Times New Roman" pitchFamily="18" charset="0"/>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4" name="Rectangle 2"/>
          <p:cNvSpPr txBox="1">
            <a:spLocks noChangeArrowheads="1"/>
          </p:cNvSpPr>
          <p:nvPr/>
        </p:nvSpPr>
        <p:spPr>
          <a:xfrm>
            <a:off x="457200" y="381000"/>
            <a:ext cx="8229600" cy="1371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Grading Scale</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cxnSp>
        <p:nvCxnSpPr>
          <p:cNvPr id="5"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3"/>
          <p:cNvSpPr txBox="1">
            <a:spLocks noChangeArrowheads="1"/>
          </p:cNvSpPr>
          <p:nvPr/>
        </p:nvSpPr>
        <p:spPr>
          <a:xfrm>
            <a:off x="457200" y="1981200"/>
            <a:ext cx="82296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10 Correct = 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Less than 10 correct = buy a motion sensor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CMs</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b="1" dirty="0"/>
              <a:t>Controlled breathing rate</a:t>
            </a:r>
          </a:p>
          <a:p>
            <a:pPr>
              <a:buNone/>
            </a:pPr>
            <a:endParaRPr lang="en-US" dirty="0"/>
          </a:p>
          <a:p>
            <a:pPr>
              <a:buNone/>
            </a:pPr>
            <a:r>
              <a:rPr lang="en-US" b="1" dirty="0" smtClean="0"/>
              <a:t>Movement</a:t>
            </a:r>
            <a:endParaRPr lang="en-US" b="1" dirty="0"/>
          </a:p>
          <a:p>
            <a:r>
              <a:rPr lang="en-US" dirty="0"/>
              <a:t>Muscle </a:t>
            </a:r>
            <a:r>
              <a:rPr lang="en-US" dirty="0" smtClean="0"/>
              <a:t>tensing</a:t>
            </a:r>
          </a:p>
          <a:p>
            <a:r>
              <a:rPr lang="en-US" dirty="0" smtClean="0"/>
              <a:t>Anal Sphincter muscle contraction</a:t>
            </a:r>
          </a:p>
          <a:p>
            <a:r>
              <a:rPr lang="en-US" dirty="0" smtClean="0"/>
              <a:t>Pressing toes against floor</a:t>
            </a:r>
          </a:p>
          <a:p>
            <a:r>
              <a:rPr lang="en-US" dirty="0" smtClean="0"/>
              <a:t>Pressing thighs against the chair</a:t>
            </a:r>
          </a:p>
          <a:p>
            <a:r>
              <a:rPr lang="en-US" dirty="0" smtClean="0"/>
              <a:t>Crossing eyes</a:t>
            </a:r>
          </a:p>
          <a:p>
            <a:r>
              <a:rPr lang="en-US" dirty="0" smtClean="0"/>
              <a:t>Squinting eyes</a:t>
            </a:r>
          </a:p>
          <a:p>
            <a:r>
              <a:rPr lang="en-US" dirty="0" smtClean="0"/>
              <a:t>Gritting teeth (watch for jaw movement)</a:t>
            </a:r>
          </a:p>
          <a:p>
            <a:r>
              <a:rPr lang="en-US" dirty="0" smtClean="0"/>
              <a:t>Pressing tongue against roof of mouth</a:t>
            </a:r>
            <a:endParaRPr lang="en-US" dirty="0"/>
          </a:p>
          <a:p>
            <a:pPr>
              <a:buNone/>
            </a:pPr>
            <a:endParaRPr lang="en-US" dirty="0"/>
          </a:p>
          <a:p>
            <a:pPr>
              <a:buNone/>
            </a:pPr>
            <a:r>
              <a:rPr lang="en-US" b="1" dirty="0" smtClean="0"/>
              <a:t>Pain</a:t>
            </a:r>
            <a:endParaRPr lang="en-US" b="1" dirty="0"/>
          </a:p>
          <a:p>
            <a:r>
              <a:rPr lang="en-US" dirty="0"/>
              <a:t>Biting </a:t>
            </a:r>
            <a:r>
              <a:rPr lang="en-US" dirty="0" smtClean="0"/>
              <a:t>tongue (watch for jaw movement)</a:t>
            </a:r>
          </a:p>
          <a:p>
            <a:r>
              <a:rPr lang="en-US" dirty="0" smtClean="0"/>
              <a:t>tack </a:t>
            </a:r>
            <a:r>
              <a:rPr lang="en-US" dirty="0"/>
              <a:t>in </a:t>
            </a:r>
            <a:r>
              <a:rPr lang="en-US" dirty="0" smtClean="0"/>
              <a:t>shoe</a:t>
            </a:r>
          </a:p>
          <a:p>
            <a:r>
              <a:rPr lang="en-US" dirty="0" smtClean="0"/>
              <a:t>Press tongue against sharp object in mouth (watch for jaw movement)</a:t>
            </a:r>
            <a:endParaRPr lang="en-US" dirty="0"/>
          </a:p>
          <a:p>
            <a:pPr>
              <a:buNone/>
            </a:pPr>
            <a:endParaRPr lang="en-US" dirty="0"/>
          </a:p>
          <a:p>
            <a:pPr>
              <a:buNone/>
            </a:pPr>
            <a:r>
              <a:rPr lang="en-US" b="1" dirty="0" smtClean="0"/>
              <a:t>Fatigue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ChangeArrowheads="1"/>
          </p:cNvSpPr>
          <p:nvPr/>
        </p:nvSpPr>
        <p:spPr bwMode="auto">
          <a:xfrm>
            <a:off x="3619500" y="2543175"/>
            <a:ext cx="9144000" cy="0"/>
          </a:xfrm>
          <a:prstGeom prst="rect">
            <a:avLst/>
          </a:prstGeom>
          <a:noFill/>
          <a:ln w="9525">
            <a:noFill/>
            <a:miter lim="800000"/>
            <a:headEnd/>
            <a:tailEnd/>
          </a:ln>
          <a:effectLst/>
        </p:spPr>
        <p:txBody>
          <a:bodyPr>
            <a:spAutoFit/>
          </a:bodyPr>
          <a:lstStyle/>
          <a:p>
            <a:endParaRPr lang="en-US"/>
          </a:p>
        </p:txBody>
      </p:sp>
      <p:pic>
        <p:nvPicPr>
          <p:cNvPr id="841731" name="Picture 3" descr="http://www.licmef.com/images/76875AS1.jpg"/>
          <p:cNvPicPr>
            <a:picLocks noChangeAspect="1" noChangeArrowheads="1"/>
          </p:cNvPicPr>
          <p:nvPr/>
        </p:nvPicPr>
        <p:blipFill>
          <a:blip r:embed="rId3" r:link="rId4" cstate="print"/>
          <a:srcRect/>
          <a:stretch>
            <a:fillRect/>
          </a:stretch>
        </p:blipFill>
        <p:spPr bwMode="auto">
          <a:xfrm>
            <a:off x="1371600" y="533400"/>
            <a:ext cx="6389688" cy="594201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1028"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29"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30"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31"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32"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33"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34"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35"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36" name="Rectangle 11"/>
          <p:cNvSpPr>
            <a:spLocks noGrp="1" noChangeArrowheads="1"/>
          </p:cNvSpPr>
          <p:nvPr>
            <p:ph type="title"/>
          </p:nvPr>
        </p:nvSpPr>
        <p:spPr>
          <a:noFill/>
        </p:spPr>
        <p:txBody>
          <a:bodyPr anchor="ctr"/>
          <a:lstStyle/>
          <a:p>
            <a:r>
              <a:rPr lang="en-US" smtClean="0"/>
              <a:t>Initial Case Facts</a:t>
            </a:r>
          </a:p>
        </p:txBody>
      </p:sp>
      <p:sp>
        <p:nvSpPr>
          <p:cNvPr id="10252" name="Rectangle 12"/>
          <p:cNvSpPr>
            <a:spLocks noGrp="1" noChangeArrowheads="1"/>
          </p:cNvSpPr>
          <p:nvPr>
            <p:ph type="body" idx="1"/>
          </p:nvPr>
        </p:nvSpPr>
        <p:spPr>
          <a:xfrm>
            <a:off x="2133600" y="2057400"/>
            <a:ext cx="6324600" cy="4572000"/>
          </a:xfrm>
          <a:noFill/>
        </p:spPr>
        <p:txBody>
          <a:bodyPr/>
          <a:lstStyle/>
          <a:p>
            <a:pPr>
              <a:lnSpc>
                <a:spcPct val="90000"/>
              </a:lnSpc>
            </a:pPr>
            <a:r>
              <a:rPr lang="en-US" sz="2400" smtClean="0"/>
              <a:t>Applied for position with a sensitive Govt. agency. </a:t>
            </a:r>
          </a:p>
          <a:p>
            <a:pPr>
              <a:lnSpc>
                <a:spcPct val="90000"/>
              </a:lnSpc>
            </a:pPr>
            <a:r>
              <a:rPr lang="en-US" sz="2400" smtClean="0"/>
              <a:t>Highly desired because of his education &amp; scientific/technical experience.</a:t>
            </a:r>
          </a:p>
          <a:p>
            <a:pPr>
              <a:lnSpc>
                <a:spcPct val="90000"/>
              </a:lnSpc>
            </a:pPr>
            <a:r>
              <a:rPr lang="en-US" sz="2400" smtClean="0"/>
              <a:t>Nothing from his background investigation prepared the examiners to expect CMs, which were:</a:t>
            </a:r>
          </a:p>
          <a:p>
            <a:pPr lvl="1">
              <a:lnSpc>
                <a:spcPct val="90000"/>
              </a:lnSpc>
            </a:pPr>
            <a:r>
              <a:rPr lang="en-US" sz="2000" smtClean="0"/>
              <a:t>Sophisticated, multi-layered, and involved outside coaching.</a:t>
            </a:r>
          </a:p>
          <a:p>
            <a:pPr>
              <a:lnSpc>
                <a:spcPct val="90000"/>
              </a:lnSpc>
            </a:pPr>
            <a:r>
              <a:rPr lang="en-US" sz="2400" smtClean="0"/>
              <a:t>After confessing to other issues, he laid out his CM methodology, providing an educational opportunity for the polygraph profession.</a:t>
            </a:r>
          </a:p>
        </p:txBody>
      </p:sp>
      <p:graphicFrame>
        <p:nvGraphicFramePr>
          <p:cNvPr id="1026" name="Object 13"/>
          <p:cNvGraphicFramePr>
            <a:graphicFrameLocks/>
          </p:cNvGraphicFramePr>
          <p:nvPr/>
        </p:nvGraphicFramePr>
        <p:xfrm>
          <a:off x="762000" y="2057400"/>
          <a:ext cx="1131888" cy="1511300"/>
        </p:xfrm>
        <a:graphic>
          <a:graphicData uri="http://schemas.openxmlformats.org/presentationml/2006/ole">
            <mc:AlternateContent xmlns:mc="http://schemas.openxmlformats.org/markup-compatibility/2006">
              <mc:Choice xmlns:v="urn:schemas-microsoft-com:vml" Requires="v">
                <p:oleObj spid="_x0000_s1031" name="Clip" r:id="rId4" imgW="1482480" imgH="2286000" progId="">
                  <p:embed/>
                </p:oleObj>
              </mc:Choice>
              <mc:Fallback>
                <p:oleObj name="Clip" r:id="rId4" imgW="1482480" imgH="2286000" progId="">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57400"/>
                        <a:ext cx="113188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5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5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CMs</a:t>
            </a:r>
            <a:endParaRPr lang="en-US" dirty="0"/>
          </a:p>
        </p:txBody>
      </p:sp>
      <p:sp>
        <p:nvSpPr>
          <p:cNvPr id="3" name="Content Placeholder 2"/>
          <p:cNvSpPr>
            <a:spLocks noGrp="1"/>
          </p:cNvSpPr>
          <p:nvPr>
            <p:ph idx="1"/>
          </p:nvPr>
        </p:nvSpPr>
        <p:spPr/>
        <p:txBody>
          <a:bodyPr/>
          <a:lstStyle/>
          <a:p>
            <a:r>
              <a:rPr lang="en-US" dirty="0" smtClean="0"/>
              <a:t>Prescribed </a:t>
            </a:r>
            <a:r>
              <a:rPr lang="en-US" dirty="0"/>
              <a:t>drugs taken in excess such </a:t>
            </a:r>
            <a:r>
              <a:rPr lang="en-US" dirty="0" smtClean="0"/>
              <a:t>an anti-depressants </a:t>
            </a:r>
            <a:r>
              <a:rPr lang="en-US" dirty="0"/>
              <a:t>or narcotics.</a:t>
            </a:r>
          </a:p>
          <a:p>
            <a:r>
              <a:rPr lang="en-US" dirty="0" smtClean="0"/>
              <a:t>Non-prescription </a:t>
            </a:r>
            <a:r>
              <a:rPr lang="en-US" dirty="0"/>
              <a:t>drugs such as sleep </a:t>
            </a:r>
            <a:r>
              <a:rPr lang="en-US" dirty="0" smtClean="0"/>
              <a:t>aids and </a:t>
            </a:r>
            <a:r>
              <a:rPr lang="en-US" dirty="0"/>
              <a:t>cold preparations.</a:t>
            </a:r>
          </a:p>
          <a:p>
            <a:r>
              <a:rPr lang="en-US" dirty="0" smtClean="0"/>
              <a:t>Illegal </a:t>
            </a:r>
            <a:r>
              <a:rPr lang="en-US" dirty="0"/>
              <a:t>drugs taken prior to </a:t>
            </a:r>
            <a:r>
              <a:rPr lang="en-US" dirty="0" smtClean="0"/>
              <a:t>an examination</a:t>
            </a:r>
            <a:r>
              <a:rPr lang="en-US" dirty="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CMs</a:t>
            </a:r>
            <a:endParaRPr lang="en-US" dirty="0"/>
          </a:p>
        </p:txBody>
      </p:sp>
      <p:sp>
        <p:nvSpPr>
          <p:cNvPr id="3" name="Content Placeholder 2"/>
          <p:cNvSpPr>
            <a:spLocks noGrp="1"/>
          </p:cNvSpPr>
          <p:nvPr>
            <p:ph idx="1"/>
          </p:nvPr>
        </p:nvSpPr>
        <p:spPr/>
        <p:txBody>
          <a:bodyPr>
            <a:normAutofit/>
          </a:bodyPr>
          <a:lstStyle/>
          <a:p>
            <a:r>
              <a:rPr lang="en-US" dirty="0"/>
              <a:t>Include an examinee’s attempt to </a:t>
            </a:r>
            <a:r>
              <a:rPr lang="en-US" dirty="0" smtClean="0"/>
              <a:t>affect the </a:t>
            </a:r>
            <a:r>
              <a:rPr lang="en-US" dirty="0"/>
              <a:t>interpretation of the data </a:t>
            </a:r>
            <a:r>
              <a:rPr lang="en-US" dirty="0" smtClean="0"/>
              <a:t>or manipulation </a:t>
            </a:r>
            <a:r>
              <a:rPr lang="en-US" dirty="0"/>
              <a:t>of the examiner or </a:t>
            </a:r>
            <a:r>
              <a:rPr lang="en-US" dirty="0" smtClean="0"/>
              <a:t>the examination process (Eddie </a:t>
            </a:r>
            <a:r>
              <a:rPr lang="en-US" dirty="0" err="1" smtClean="0"/>
              <a:t>Haskall</a:t>
            </a:r>
            <a:r>
              <a:rPr lang="en-US" dirty="0" smtClean="0"/>
              <a:t>)</a:t>
            </a:r>
            <a:endParaRPr lang="en-US" dirty="0"/>
          </a:p>
          <a:p>
            <a:r>
              <a:rPr lang="en-US" dirty="0" smtClean="0"/>
              <a:t>Communication </a:t>
            </a:r>
            <a:r>
              <a:rPr lang="en-US" dirty="0"/>
              <a:t>CM’s – sending false </a:t>
            </a:r>
            <a:r>
              <a:rPr lang="en-US" dirty="0" smtClean="0"/>
              <a:t>verbal and </a:t>
            </a:r>
            <a:r>
              <a:rPr lang="en-US" dirty="0"/>
              <a:t>non-verbal signals to the examiner</a:t>
            </a:r>
          </a:p>
          <a:p>
            <a:r>
              <a:rPr lang="en-US" dirty="0"/>
              <a:t> A deliberate overflow of information given </a:t>
            </a:r>
            <a:r>
              <a:rPr lang="en-US" dirty="0" smtClean="0"/>
              <a:t>to the </a:t>
            </a:r>
            <a:r>
              <a:rPr lang="en-US" dirty="0"/>
              <a:t>examiner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Insert Video of Eddie </a:t>
            </a:r>
            <a:r>
              <a:rPr lang="en-US" dirty="0" err="1" smtClean="0">
                <a:solidFill>
                  <a:srgbClr val="FF0000"/>
                </a:solidFill>
              </a:rPr>
              <a:t>Haskall</a:t>
            </a:r>
            <a:r>
              <a:rPr lang="en-US" dirty="0" smtClean="0">
                <a:solidFill>
                  <a:srgbClr val="FF0000"/>
                </a:solidFill>
              </a:rPr>
              <a:t> like behavior</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CMs on Innocent Examinees</a:t>
            </a:r>
            <a:endParaRPr lang="en-US" dirty="0"/>
          </a:p>
        </p:txBody>
      </p:sp>
      <p:sp>
        <p:nvSpPr>
          <p:cNvPr id="3" name="Content Placeholder 2"/>
          <p:cNvSpPr>
            <a:spLocks noGrp="1"/>
          </p:cNvSpPr>
          <p:nvPr>
            <p:ph idx="1"/>
          </p:nvPr>
        </p:nvSpPr>
        <p:spPr/>
        <p:txBody>
          <a:bodyPr/>
          <a:lstStyle/>
          <a:p>
            <a:r>
              <a:rPr lang="en-US" dirty="0"/>
              <a:t>Innocent subjects who </a:t>
            </a:r>
            <a:r>
              <a:rPr lang="en-US" dirty="0" smtClean="0"/>
              <a:t>used countermeasures </a:t>
            </a:r>
            <a:r>
              <a:rPr lang="en-US" b="1" u="sng" dirty="0"/>
              <a:t>produced more negative </a:t>
            </a:r>
            <a:r>
              <a:rPr lang="en-US" b="1" u="sng" dirty="0" smtClean="0"/>
              <a:t>scores </a:t>
            </a:r>
            <a:r>
              <a:rPr lang="en-US" dirty="0" smtClean="0"/>
              <a:t>(</a:t>
            </a:r>
            <a:r>
              <a:rPr lang="en-US" dirty="0"/>
              <a:t>M = -3.91) than did Innocent subjects who did </a:t>
            </a:r>
            <a:r>
              <a:rPr lang="en-US" dirty="0" smtClean="0"/>
              <a:t>not attempt </a:t>
            </a:r>
            <a:r>
              <a:rPr lang="en-US" dirty="0"/>
              <a:t>countermeasures (M = 4.55).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81000"/>
            <a:ext cx="7772400" cy="1143000"/>
          </a:xfrm>
        </p:spPr>
        <p:txBody>
          <a:bodyPr/>
          <a:lstStyle/>
          <a:p>
            <a:pPr algn="l"/>
            <a:r>
              <a:rPr lang="en-US" smtClean="0"/>
              <a:t>Law of Inequalities</a:t>
            </a:r>
          </a:p>
        </p:txBody>
      </p:sp>
      <p:sp>
        <p:nvSpPr>
          <p:cNvPr id="7" name="Rectangle 3"/>
          <p:cNvSpPr txBox="1">
            <a:spLocks noChangeArrowheads="1"/>
          </p:cNvSpPr>
          <p:nvPr/>
        </p:nvSpPr>
        <p:spPr>
          <a:xfrm>
            <a:off x="685800" y="2209800"/>
            <a:ext cx="8153400" cy="3657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Whenever you see a reaction on a </a:t>
            </a:r>
            <a:r>
              <a:rPr kumimoji="0" lang="en-US" sz="2800" b="0" i="1" u="none" strike="noStrike" kern="1200" cap="none" spc="0" normalizeH="0" baseline="0" noProof="0" smtClean="0">
                <a:ln>
                  <a:noFill/>
                </a:ln>
                <a:solidFill>
                  <a:schemeClr val="tx2"/>
                </a:solidFill>
                <a:effectLst/>
                <a:uLnTx/>
                <a:uFillTx/>
                <a:latin typeface="+mn-lt"/>
                <a:ea typeface="+mn-ea"/>
                <a:cs typeface="+mn-cs"/>
              </a:rPr>
              <a:t>comparison question</a:t>
            </a:r>
            <a:r>
              <a:rPr kumimoji="0" lang="en-US" sz="2800" b="0" i="0" u="none" strike="noStrike" kern="1200" cap="none" spc="0" normalizeH="0" baseline="0" noProof="0" smtClean="0">
                <a:ln>
                  <a:noFill/>
                </a:ln>
                <a:solidFill>
                  <a:schemeClr val="tx1"/>
                </a:solidFill>
                <a:effectLst/>
                <a:uLnTx/>
                <a:uFillTx/>
                <a:latin typeface="+mn-lt"/>
                <a:ea typeface="+mn-ea"/>
                <a:cs typeface="+mn-cs"/>
              </a:rPr>
              <a:t> that’s “too good to be true,”  it’s probably artificial.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Whenever you see a reaction on a </a:t>
            </a:r>
            <a:r>
              <a:rPr kumimoji="0" lang="en-US" sz="2800" b="0" i="1" u="none" strike="noStrike" kern="1200" cap="none" spc="0" normalizeH="0" baseline="0" noProof="0" smtClean="0">
                <a:ln>
                  <a:noFill/>
                </a:ln>
                <a:solidFill>
                  <a:schemeClr val="tx2"/>
                </a:solidFill>
                <a:effectLst/>
                <a:uLnTx/>
                <a:uFillTx/>
                <a:latin typeface="+mn-lt"/>
                <a:ea typeface="+mn-ea"/>
                <a:cs typeface="+mn-cs"/>
              </a:rPr>
              <a:t>relevant question </a:t>
            </a:r>
            <a:r>
              <a:rPr kumimoji="0" lang="en-US" sz="2800" b="0" i="0" u="none" strike="noStrike" kern="1200" cap="none" spc="0" normalizeH="0" baseline="0" noProof="0" smtClean="0">
                <a:ln>
                  <a:noFill/>
                </a:ln>
                <a:solidFill>
                  <a:schemeClr val="tx1"/>
                </a:solidFill>
                <a:effectLst/>
                <a:uLnTx/>
                <a:uFillTx/>
                <a:latin typeface="+mn-lt"/>
                <a:ea typeface="+mn-ea"/>
                <a:cs typeface="+mn-cs"/>
              </a:rPr>
              <a:t>that’s “too good to be true,” it’s probably genuine.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Therefore, </a:t>
            </a:r>
            <a:r>
              <a:rPr kumimoji="0" lang="en-US" sz="2800" b="0" i="1" u="none" strike="noStrike" kern="1200" cap="none" spc="0" normalizeH="0" baseline="0" noProof="0" smtClean="0">
                <a:ln>
                  <a:noFill/>
                </a:ln>
                <a:solidFill>
                  <a:schemeClr val="tx2"/>
                </a:solidFill>
                <a:effectLst/>
                <a:uLnTx/>
                <a:uFillTx/>
                <a:latin typeface="+mn-lt"/>
                <a:ea typeface="+mn-ea"/>
                <a:cs typeface="+mn-cs"/>
              </a:rPr>
              <a:t>whenever</a:t>
            </a:r>
            <a:r>
              <a:rPr kumimoji="0" lang="en-US" sz="2800" b="0" i="0" u="none" strike="noStrike" kern="1200" cap="none" spc="0" normalizeH="0" baseline="0" noProof="0" smtClean="0">
                <a:ln>
                  <a:noFill/>
                </a:ln>
                <a:solidFill>
                  <a:schemeClr val="tx1"/>
                </a:solidFill>
                <a:effectLst/>
                <a:uLnTx/>
                <a:uFillTx/>
                <a:latin typeface="+mn-lt"/>
                <a:ea typeface="+mn-ea"/>
                <a:cs typeface="+mn-cs"/>
              </a:rPr>
              <a:t> you see a reaction that’s “too good to be true,” probe!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Never tell them it’s “too good to be true.”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Don’t show them the charts (don’t give any biofeedback)</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Never explain what aroused your suspicions.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Identifying CMs</a:t>
            </a:r>
            <a:endParaRPr lang="en-US" dirty="0"/>
          </a:p>
        </p:txBody>
      </p:sp>
      <p:sp>
        <p:nvSpPr>
          <p:cNvPr id="3" name="Content Placeholder 2"/>
          <p:cNvSpPr>
            <a:spLocks noGrp="1"/>
          </p:cNvSpPr>
          <p:nvPr>
            <p:ph idx="1"/>
          </p:nvPr>
        </p:nvSpPr>
        <p:spPr/>
        <p:txBody>
          <a:bodyPr/>
          <a:lstStyle/>
          <a:p>
            <a:r>
              <a:rPr lang="en-US" dirty="0" smtClean="0"/>
              <a:t>Atypical Physiology</a:t>
            </a:r>
          </a:p>
          <a:p>
            <a:r>
              <a:rPr lang="en-US" dirty="0" smtClean="0"/>
              <a:t>Specificity</a:t>
            </a:r>
          </a:p>
          <a:p>
            <a:r>
              <a:rPr lang="en-US" dirty="0" smtClean="0"/>
              <a:t>Frequency</a:t>
            </a:r>
          </a:p>
          <a:p>
            <a:r>
              <a:rPr lang="en-US" dirty="0" smtClean="0"/>
              <a:t>Clusters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be done to work?</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A </a:t>
            </a:r>
            <a:r>
              <a:rPr lang="en-US" dirty="0"/>
              <a:t>CQT: The CM must reverse the </a:t>
            </a:r>
            <a:r>
              <a:rPr lang="en-US" dirty="0" smtClean="0"/>
              <a:t>differential reactivity </a:t>
            </a:r>
            <a:r>
              <a:rPr lang="en-US" dirty="0"/>
              <a:t>between relevant and comparison </a:t>
            </a:r>
            <a:r>
              <a:rPr lang="en-US" dirty="0" smtClean="0"/>
              <a:t>questions so </a:t>
            </a:r>
            <a:r>
              <a:rPr lang="en-US" dirty="0"/>
              <a:t>the comparison questions evoke stronger </a:t>
            </a:r>
            <a:r>
              <a:rPr lang="en-US" dirty="0" smtClean="0"/>
              <a:t>responses than </a:t>
            </a:r>
            <a:r>
              <a:rPr lang="en-US" dirty="0"/>
              <a:t>the relevant questions.</a:t>
            </a:r>
          </a:p>
          <a:p>
            <a:endParaRPr lang="en-US" dirty="0"/>
          </a:p>
          <a:p>
            <a:r>
              <a:rPr lang="en-US" dirty="0" smtClean="0"/>
              <a:t>A </a:t>
            </a:r>
            <a:r>
              <a:rPr lang="en-US" dirty="0"/>
              <a:t>GKT: The CM must alter the subject’s </a:t>
            </a:r>
            <a:r>
              <a:rPr lang="en-US" dirty="0" smtClean="0"/>
              <a:t>physiological responding </a:t>
            </a:r>
            <a:r>
              <a:rPr lang="en-US" dirty="0"/>
              <a:t>so that the Keys consistently </a:t>
            </a:r>
            <a:r>
              <a:rPr lang="en-US" dirty="0" smtClean="0"/>
              <a:t>produce smaller </a:t>
            </a:r>
            <a:r>
              <a:rPr lang="en-US" dirty="0"/>
              <a:t>responses than at least one of the Foils</a:t>
            </a:r>
            <a:r>
              <a:rPr lang="en-US" dirty="0" smtClean="0"/>
              <a:t>.</a:t>
            </a:r>
          </a:p>
          <a:p>
            <a:pPr>
              <a:buNone/>
            </a:pPr>
            <a:endParaRPr lang="en-US" dirty="0"/>
          </a:p>
          <a:p>
            <a:r>
              <a:rPr lang="en-US" dirty="0" smtClean="0"/>
              <a:t>For </a:t>
            </a:r>
            <a:r>
              <a:rPr lang="en-US" dirty="0"/>
              <a:t>both tests, the CM must be applied in a way that </a:t>
            </a:r>
            <a:r>
              <a:rPr lang="en-US" dirty="0" smtClean="0"/>
              <a:t>is not </a:t>
            </a:r>
            <a:r>
              <a:rPr lang="en-US" dirty="0"/>
              <a:t>detectable by the examiner, through </a:t>
            </a:r>
            <a:r>
              <a:rPr lang="en-US" dirty="0" smtClean="0"/>
              <a:t>an observation </a:t>
            </a:r>
            <a:r>
              <a:rPr lang="en-US" dirty="0"/>
              <a:t>of the subject or the physiological data.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Pneumo</a:t>
            </a:r>
            <a:r>
              <a:rPr lang="en-US" dirty="0" smtClean="0"/>
              <a:t> Channel</a:t>
            </a:r>
            <a:endParaRPr lang="en-US" dirty="0"/>
          </a:p>
        </p:txBody>
      </p:sp>
      <p:sp>
        <p:nvSpPr>
          <p:cNvPr id="3" name="Content Placeholder 2"/>
          <p:cNvSpPr>
            <a:spLocks noGrp="1"/>
          </p:cNvSpPr>
          <p:nvPr>
            <p:ph idx="1"/>
          </p:nvPr>
        </p:nvSpPr>
        <p:spPr/>
        <p:txBody>
          <a:bodyPr/>
          <a:lstStyle/>
          <a:p>
            <a:r>
              <a:rPr lang="en-US" dirty="0" smtClean="0"/>
              <a:t>False Apnea</a:t>
            </a:r>
          </a:p>
          <a:p>
            <a:r>
              <a:rPr lang="en-US" dirty="0" smtClean="0"/>
              <a:t>Exaggerated Exhalation</a:t>
            </a:r>
          </a:p>
          <a:p>
            <a:r>
              <a:rPr lang="en-US" dirty="0" smtClean="0"/>
              <a:t>Hyperventilation</a:t>
            </a:r>
          </a:p>
          <a:p>
            <a:r>
              <a:rPr lang="en-US" dirty="0" smtClean="0"/>
              <a:t>Answer-like Distortions</a:t>
            </a:r>
          </a:p>
          <a:p>
            <a:r>
              <a:rPr lang="en-US" dirty="0" smtClean="0"/>
              <a:t>Loss of Parallelism</a:t>
            </a:r>
          </a:p>
          <a:p>
            <a:r>
              <a:rPr lang="en-US" dirty="0" smtClean="0"/>
              <a:t>New Permanent Baseline</a:t>
            </a:r>
          </a:p>
          <a:p>
            <a:r>
              <a:rPr lang="en-US" dirty="0" err="1" smtClean="0"/>
              <a:t>Bradypnea</a:t>
            </a:r>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Hyperventilation</a:t>
            </a:r>
            <a:endParaRPr lang="en-US" dirty="0"/>
          </a:p>
        </p:txBody>
      </p:sp>
      <p:sp>
        <p:nvSpPr>
          <p:cNvPr id="3" name="Content Placeholder 2"/>
          <p:cNvSpPr>
            <a:spLocks noGrp="1"/>
          </p:cNvSpPr>
          <p:nvPr>
            <p:ph idx="1"/>
          </p:nvPr>
        </p:nvSpPr>
        <p:spPr/>
        <p:txBody>
          <a:bodyPr/>
          <a:lstStyle/>
          <a:p>
            <a:r>
              <a:rPr lang="en-US" dirty="0" smtClean="0"/>
              <a:t>Two types</a:t>
            </a:r>
          </a:p>
          <a:p>
            <a:pPr lvl="1"/>
            <a:r>
              <a:rPr lang="en-US" dirty="0" smtClean="0"/>
              <a:t>More rapid breathing rate than is normal for the individual (usually more than 23 cycles per minute)</a:t>
            </a:r>
          </a:p>
          <a:p>
            <a:pPr lvl="1"/>
            <a:r>
              <a:rPr lang="en-US" dirty="0" smtClean="0"/>
              <a:t>Significant amplitude increase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5"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2"/>
          <p:cNvSpPr>
            <a:spLocks noGrp="1" noChangeArrowheads="1"/>
          </p:cNvSpPr>
          <p:nvPr>
            <p:ph type="title"/>
          </p:nvPr>
        </p:nvSpPr>
        <p:spPr>
          <a:xfrm>
            <a:off x="457200" y="381000"/>
            <a:ext cx="8229600" cy="1371600"/>
          </a:xfrm>
        </p:spPr>
        <p:txBody>
          <a:bodyPr/>
          <a:lstStyle/>
          <a:p>
            <a:pPr eaLnBrk="1" hangingPunct="1">
              <a:defRPr/>
            </a:pPr>
            <a:r>
              <a:rPr lang="en-US" dirty="0" smtClean="0"/>
              <a:t>False Apnea– Holding</a:t>
            </a:r>
            <a:endParaRPr lang="en-US" dirty="0"/>
          </a:p>
        </p:txBody>
      </p:sp>
      <p:cxnSp>
        <p:nvCxnSpPr>
          <p:cNvPr id="7"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8" name="Picture 4"/>
          <p:cNvPicPr>
            <a:picLocks noChangeAspect="1" noChangeArrowheads="1"/>
          </p:cNvPicPr>
          <p:nvPr/>
        </p:nvPicPr>
        <p:blipFill>
          <a:blip r:embed="rId3" cstate="print"/>
          <a:srcRect/>
          <a:stretch>
            <a:fillRect/>
          </a:stretch>
        </p:blipFill>
        <p:spPr>
          <a:xfrm>
            <a:off x="685800" y="1524000"/>
            <a:ext cx="7620000" cy="4311650"/>
          </a:xfrm>
          <a:prstGeom prst="rect">
            <a:avLst/>
          </a:prstGeom>
        </p:spPr>
      </p:pic>
      <p:cxnSp>
        <p:nvCxnSpPr>
          <p:cNvPr id="9"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17411"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7412"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7413"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7414"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7415"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7416"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7417"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7418"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7419" name="Rectangle 11"/>
          <p:cNvSpPr>
            <a:spLocks noGrp="1" noChangeArrowheads="1"/>
          </p:cNvSpPr>
          <p:nvPr>
            <p:ph type="title"/>
          </p:nvPr>
        </p:nvSpPr>
        <p:spPr>
          <a:xfrm>
            <a:off x="685800" y="590550"/>
            <a:ext cx="7772400" cy="1143000"/>
          </a:xfrm>
          <a:noFill/>
        </p:spPr>
        <p:txBody>
          <a:bodyPr anchor="ctr">
            <a:normAutofit fontScale="90000"/>
          </a:bodyPr>
          <a:lstStyle/>
          <a:p>
            <a:r>
              <a:rPr lang="en-US" smtClean="0"/>
              <a:t>First Session</a:t>
            </a:r>
            <a:br>
              <a:rPr lang="en-US" smtClean="0"/>
            </a:br>
            <a:r>
              <a:rPr lang="en-US" sz="3200" smtClean="0"/>
              <a:t>Pretest interview</a:t>
            </a:r>
          </a:p>
        </p:txBody>
      </p:sp>
      <p:sp>
        <p:nvSpPr>
          <p:cNvPr id="12300" name="Rectangle 12"/>
          <p:cNvSpPr>
            <a:spLocks noGrp="1" noChangeArrowheads="1"/>
          </p:cNvSpPr>
          <p:nvPr>
            <p:ph type="body" sz="half" idx="1"/>
          </p:nvPr>
        </p:nvSpPr>
        <p:spPr>
          <a:xfrm>
            <a:off x="304800" y="1600200"/>
            <a:ext cx="3810000" cy="4152900"/>
          </a:xfrm>
          <a:noFill/>
        </p:spPr>
        <p:txBody>
          <a:bodyPr/>
          <a:lstStyle/>
          <a:p>
            <a:pPr>
              <a:lnSpc>
                <a:spcPct val="90000"/>
              </a:lnSpc>
              <a:buFontTx/>
              <a:buNone/>
            </a:pPr>
            <a:endParaRPr lang="en-US" sz="2400" smtClean="0"/>
          </a:p>
          <a:p>
            <a:pPr>
              <a:lnSpc>
                <a:spcPct val="90000"/>
              </a:lnSpc>
            </a:pPr>
            <a:r>
              <a:rPr lang="en-US" sz="2400" smtClean="0"/>
              <a:t>42 year old male</a:t>
            </a:r>
          </a:p>
          <a:p>
            <a:pPr>
              <a:lnSpc>
                <a:spcPct val="90000"/>
              </a:lnSpc>
            </a:pPr>
            <a:r>
              <a:rPr lang="en-US" sz="2400" smtClean="0"/>
              <a:t>Very likable</a:t>
            </a:r>
          </a:p>
          <a:p>
            <a:pPr>
              <a:lnSpc>
                <a:spcPct val="90000"/>
              </a:lnSpc>
            </a:pPr>
            <a:r>
              <a:rPr lang="en-US" sz="2400" smtClean="0"/>
              <a:t>Intelligent</a:t>
            </a:r>
          </a:p>
          <a:p>
            <a:pPr>
              <a:lnSpc>
                <a:spcPct val="90000"/>
              </a:lnSpc>
            </a:pPr>
            <a:r>
              <a:rPr lang="en-US" sz="2400" smtClean="0"/>
              <a:t>Well educated: Ph.D.</a:t>
            </a:r>
          </a:p>
          <a:p>
            <a:pPr>
              <a:lnSpc>
                <a:spcPct val="90000"/>
              </a:lnSpc>
            </a:pPr>
            <a:r>
              <a:rPr lang="en-US" sz="2400" smtClean="0"/>
              <a:t>Global knowledge</a:t>
            </a:r>
          </a:p>
          <a:p>
            <a:pPr>
              <a:lnSpc>
                <a:spcPct val="90000"/>
              </a:lnSpc>
            </a:pPr>
            <a:r>
              <a:rPr lang="en-US" sz="2400" smtClean="0"/>
              <a:t>Confident</a:t>
            </a:r>
          </a:p>
          <a:p>
            <a:pPr>
              <a:lnSpc>
                <a:spcPct val="90000"/>
              </a:lnSpc>
            </a:pPr>
            <a:r>
              <a:rPr lang="en-US" sz="2400" smtClean="0"/>
              <a:t>Cooperative</a:t>
            </a:r>
          </a:p>
          <a:p>
            <a:pPr>
              <a:lnSpc>
                <a:spcPct val="90000"/>
              </a:lnSpc>
            </a:pPr>
            <a:r>
              <a:rPr lang="en-US" sz="2400" smtClean="0"/>
              <a:t>Good verbal &amp; nonverbal behavior</a:t>
            </a:r>
          </a:p>
          <a:p>
            <a:pPr>
              <a:lnSpc>
                <a:spcPct val="90000"/>
              </a:lnSpc>
            </a:pPr>
            <a:endParaRPr lang="en-US" sz="2400" smtClean="0"/>
          </a:p>
        </p:txBody>
      </p:sp>
      <p:sp>
        <p:nvSpPr>
          <p:cNvPr id="12301" name="Rectangle 13"/>
          <p:cNvSpPr>
            <a:spLocks noGrp="1" noChangeArrowheads="1"/>
          </p:cNvSpPr>
          <p:nvPr>
            <p:ph type="body" sz="half" idx="2"/>
          </p:nvPr>
        </p:nvSpPr>
        <p:spPr>
          <a:xfrm>
            <a:off x="4038600" y="1981200"/>
            <a:ext cx="4800600" cy="4191000"/>
          </a:xfrm>
          <a:noFill/>
        </p:spPr>
        <p:txBody>
          <a:bodyPr>
            <a:normAutofit lnSpcReduction="10000"/>
          </a:bodyPr>
          <a:lstStyle/>
          <a:p>
            <a:pPr>
              <a:buFontTx/>
              <a:buNone/>
            </a:pPr>
            <a:r>
              <a:rPr lang="en-US" sz="2000" smtClean="0"/>
              <a:t>The pretest interview took longer than usual because the subject talked so much about his background in defense technology and counterintelligence matters.  </a:t>
            </a:r>
          </a:p>
          <a:p>
            <a:pPr>
              <a:buFontTx/>
              <a:buNone/>
            </a:pPr>
            <a:r>
              <a:rPr lang="en-US" sz="2000" smtClean="0"/>
              <a:t>The examiner was kept busy making notes and asking questions, as the subject went from topic to topic.</a:t>
            </a:r>
          </a:p>
          <a:p>
            <a:pPr>
              <a:buFontTx/>
              <a:buNone/>
            </a:pPr>
            <a:r>
              <a:rPr lang="en-US" sz="2000" smtClean="0"/>
              <a:t>The subject later confessed that this had been a CM strategy on his part.  Overload the examiner with so much detailed info that he managed control the direction of the pretest and to avoid areas he wished to conceal.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3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30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30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30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30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3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build="p" autoUpdateAnimBg="0"/>
      <p:bldP spid="1230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Apnea - Holding</a:t>
            </a:r>
            <a:endParaRPr lang="en-US" dirty="0"/>
          </a:p>
        </p:txBody>
      </p:sp>
      <p:pic>
        <p:nvPicPr>
          <p:cNvPr id="4" name="Picture 2"/>
          <p:cNvPicPr>
            <a:picLocks noChangeAspect="1" noChangeArrowheads="1"/>
          </p:cNvPicPr>
          <p:nvPr/>
        </p:nvPicPr>
        <p:blipFill>
          <a:blip r:embed="rId3" cstate="print"/>
          <a:srcRect l="1759" t="6049" r="14622" b="8064"/>
          <a:stretch>
            <a:fillRect/>
          </a:stretch>
        </p:blipFill>
        <p:spPr bwMode="auto">
          <a:xfrm>
            <a:off x="1066800" y="1484048"/>
            <a:ext cx="7239000" cy="537395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rrowheads="1"/>
          </p:cNvPicPr>
          <p:nvPr/>
        </p:nvPicPr>
        <p:blipFill>
          <a:blip r:embed="rId3" cstate="print"/>
          <a:srcRect/>
          <a:stretch>
            <a:fillRect/>
          </a:stretch>
        </p:blipFill>
        <p:spPr bwMode="auto">
          <a:xfrm>
            <a:off x="457200" y="1371600"/>
            <a:ext cx="807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3" cstate="print"/>
          <a:srcRect/>
          <a:stretch>
            <a:fillRect/>
          </a:stretch>
        </p:blipFill>
        <p:spPr bwMode="auto">
          <a:xfrm>
            <a:off x="0" y="-4763"/>
            <a:ext cx="9142413" cy="6853238"/>
          </a:xfrm>
          <a:prstGeom prst="rect">
            <a:avLst/>
          </a:prstGeom>
          <a:noFill/>
          <a:ln w="9525">
            <a:noFill/>
            <a:miter lim="800000"/>
            <a:headEnd/>
            <a:tailEnd/>
          </a:ln>
        </p:spPr>
      </p:pic>
      <p:sp>
        <p:nvSpPr>
          <p:cNvPr id="5" name="Rectangle 3"/>
          <p:cNvSpPr>
            <a:spLocks noChangeArrowheads="1"/>
          </p:cNvSpPr>
          <p:nvPr/>
        </p:nvSpPr>
        <p:spPr bwMode="auto">
          <a:xfrm>
            <a:off x="4038600" y="5683250"/>
            <a:ext cx="2362200" cy="641350"/>
          </a:xfrm>
          <a:prstGeom prst="rect">
            <a:avLst/>
          </a:prstGeom>
          <a:solidFill>
            <a:schemeClr val="bg1"/>
          </a:solidFill>
          <a:ln w="9525">
            <a:noFill/>
            <a:miter lim="800000"/>
            <a:headEnd/>
            <a:tailEnd/>
          </a:ln>
        </p:spPr>
        <p:txBody>
          <a:bodyPr lIns="92075" tIns="46038" rIns="92075" bIns="46038">
            <a:spAutoFit/>
          </a:bodyPr>
          <a:lstStyle/>
          <a:p>
            <a:pPr>
              <a:spcBef>
                <a:spcPct val="50000"/>
              </a:spcBef>
            </a:pPr>
            <a:r>
              <a:rPr lang="en-US" b="1"/>
              <a:t>Sexual molestation Simmons: Aug 1998</a:t>
            </a:r>
          </a:p>
        </p:txBody>
      </p:sp>
      <p:sp>
        <p:nvSpPr>
          <p:cNvPr id="6" name="Text Box 4"/>
          <p:cNvSpPr txBox="1">
            <a:spLocks noChangeArrowheads="1"/>
          </p:cNvSpPr>
          <p:nvPr/>
        </p:nvSpPr>
        <p:spPr bwMode="auto">
          <a:xfrm>
            <a:off x="914400" y="152400"/>
            <a:ext cx="2514600" cy="395288"/>
          </a:xfrm>
          <a:prstGeom prst="rect">
            <a:avLst/>
          </a:prstGeom>
          <a:solidFill>
            <a:schemeClr val="tx1"/>
          </a:solidFill>
          <a:ln w="28575">
            <a:solidFill>
              <a:schemeClr val="bg1"/>
            </a:solidFill>
            <a:miter lim="800000"/>
            <a:headEnd type="none" w="sm" len="sm"/>
            <a:tailEnd type="none" w="sm" len="sm"/>
          </a:ln>
        </p:spPr>
        <p:txBody>
          <a:bodyPr>
            <a:spAutoFit/>
          </a:bodyPr>
          <a:lstStyle/>
          <a:p>
            <a:pPr eaLnBrk="1" hangingPunct="1">
              <a:spcBef>
                <a:spcPct val="50000"/>
              </a:spcBef>
            </a:pPr>
            <a:r>
              <a:rPr lang="en-US">
                <a:solidFill>
                  <a:schemeClr val="bg1"/>
                </a:solidFill>
              </a:rPr>
              <a:t>SDB (1/6 secs = 10/min)</a:t>
            </a:r>
          </a:p>
        </p:txBody>
      </p:sp>
      <p:sp>
        <p:nvSpPr>
          <p:cNvPr id="7" name="Text Box 5"/>
          <p:cNvSpPr txBox="1">
            <a:spLocks noChangeArrowheads="1"/>
          </p:cNvSpPr>
          <p:nvPr/>
        </p:nvSpPr>
        <p:spPr bwMode="auto">
          <a:xfrm>
            <a:off x="4191000" y="914400"/>
            <a:ext cx="1143000" cy="379413"/>
          </a:xfrm>
          <a:prstGeom prst="rect">
            <a:avLst/>
          </a:prstGeom>
          <a:solidFill>
            <a:schemeClr val="tx1"/>
          </a:solidFill>
          <a:ln w="12700">
            <a:solidFill>
              <a:schemeClr val="bg1"/>
            </a:solidFill>
            <a:miter lim="800000"/>
            <a:headEnd type="none" w="sm" len="sm"/>
            <a:tailEnd type="none" w="sm" len="sm"/>
          </a:ln>
        </p:spPr>
        <p:txBody>
          <a:bodyPr>
            <a:spAutoFit/>
          </a:bodyPr>
          <a:lstStyle/>
          <a:p>
            <a:pPr eaLnBrk="1" hangingPunct="1">
              <a:spcBef>
                <a:spcPct val="50000"/>
              </a:spcBef>
            </a:pPr>
            <a:r>
              <a:rPr lang="en-US" dirty="0">
                <a:solidFill>
                  <a:schemeClr val="bg1"/>
                </a:solidFill>
              </a:rPr>
              <a:t>DGW #4</a:t>
            </a:r>
          </a:p>
        </p:txBody>
      </p:sp>
      <p:sp>
        <p:nvSpPr>
          <p:cNvPr id="8" name="Line 6"/>
          <p:cNvSpPr>
            <a:spLocks noChangeShapeType="1"/>
          </p:cNvSpPr>
          <p:nvPr/>
        </p:nvSpPr>
        <p:spPr bwMode="auto">
          <a:xfrm flipH="1" flipV="1">
            <a:off x="4495800" y="457200"/>
            <a:ext cx="152400" cy="457200"/>
          </a:xfrm>
          <a:prstGeom prst="line">
            <a:avLst/>
          </a:prstGeom>
          <a:noFill/>
          <a:ln w="28575">
            <a:solidFill>
              <a:schemeClr val="tx1"/>
            </a:solidFill>
            <a:round/>
            <a:headEnd type="none" w="sm" len="sm"/>
            <a:tailEnd type="triangle" w="med" len="med"/>
          </a:ln>
        </p:spPr>
        <p:txBody>
          <a:bodyPr wrap="none"/>
          <a:lstStyle/>
          <a:p>
            <a:endParaRPr lang="en-US"/>
          </a:p>
        </p:txBody>
      </p:sp>
      <p:sp>
        <p:nvSpPr>
          <p:cNvPr id="9" name="Text Box 7"/>
          <p:cNvSpPr txBox="1">
            <a:spLocks noChangeArrowheads="1"/>
          </p:cNvSpPr>
          <p:nvPr/>
        </p:nvSpPr>
        <p:spPr bwMode="auto">
          <a:xfrm>
            <a:off x="4343400" y="1676400"/>
            <a:ext cx="1905000" cy="366713"/>
          </a:xfrm>
          <a:prstGeom prst="rect">
            <a:avLst/>
          </a:prstGeom>
          <a:solidFill>
            <a:schemeClr val="tx1"/>
          </a:solidFill>
          <a:ln w="12700">
            <a:noFill/>
            <a:miter lim="800000"/>
            <a:headEnd type="none" w="sm" len="sm"/>
            <a:tailEnd type="none" w="sm" len="sm"/>
          </a:ln>
        </p:spPr>
        <p:txBody>
          <a:bodyPr>
            <a:spAutoFit/>
          </a:bodyPr>
          <a:lstStyle/>
          <a:p>
            <a:pPr eaLnBrk="1" hangingPunct="1">
              <a:spcBef>
                <a:spcPct val="50000"/>
              </a:spcBef>
            </a:pPr>
            <a:r>
              <a:rPr lang="en-US">
                <a:solidFill>
                  <a:schemeClr val="bg1"/>
                </a:solidFill>
              </a:rPr>
              <a:t>Baselines diverge</a:t>
            </a:r>
          </a:p>
        </p:txBody>
      </p:sp>
      <p:sp>
        <p:nvSpPr>
          <p:cNvPr id="10" name="Line 8"/>
          <p:cNvSpPr>
            <a:spLocks noChangeShapeType="1"/>
          </p:cNvSpPr>
          <p:nvPr/>
        </p:nvSpPr>
        <p:spPr bwMode="auto">
          <a:xfrm flipH="1" flipV="1">
            <a:off x="3957638" y="1068388"/>
            <a:ext cx="384175" cy="612775"/>
          </a:xfrm>
          <a:prstGeom prst="line">
            <a:avLst/>
          </a:prstGeom>
          <a:noFill/>
          <a:ln w="38100">
            <a:solidFill>
              <a:schemeClr val="tx1"/>
            </a:solidFill>
            <a:round/>
            <a:headEnd type="none" w="sm" len="sm"/>
            <a:tailEnd type="triangle" w="med" len="lg"/>
          </a:ln>
        </p:spPr>
        <p:txBody>
          <a:bodyPr wrap="none"/>
          <a:lstStyle/>
          <a:p>
            <a:endParaRPr lang="en-US"/>
          </a:p>
        </p:txBody>
      </p:sp>
      <p:sp>
        <p:nvSpPr>
          <p:cNvPr id="11" name="Line 9"/>
          <p:cNvSpPr>
            <a:spLocks noChangeShapeType="1"/>
          </p:cNvSpPr>
          <p:nvPr/>
        </p:nvSpPr>
        <p:spPr bwMode="auto">
          <a:xfrm flipH="1">
            <a:off x="3957638" y="2055813"/>
            <a:ext cx="384175" cy="1143000"/>
          </a:xfrm>
          <a:prstGeom prst="line">
            <a:avLst/>
          </a:prstGeom>
          <a:noFill/>
          <a:ln w="28575">
            <a:solidFill>
              <a:schemeClr val="tx1"/>
            </a:solidFill>
            <a:round/>
            <a:headEnd type="none" w="sm" len="sm"/>
            <a:tailEnd type="triangle" w="med" len="lg"/>
          </a:ln>
        </p:spPr>
        <p:txBody>
          <a:bodyPr wrap="none"/>
          <a:lstStyle/>
          <a:p>
            <a:endParaRPr lang="en-US"/>
          </a:p>
        </p:txBody>
      </p:sp>
      <p:sp>
        <p:nvSpPr>
          <p:cNvPr id="12" name="Text Box 10"/>
          <p:cNvSpPr txBox="1">
            <a:spLocks noChangeArrowheads="1"/>
          </p:cNvSpPr>
          <p:nvPr/>
        </p:nvSpPr>
        <p:spPr bwMode="auto">
          <a:xfrm>
            <a:off x="4724400" y="2681288"/>
            <a:ext cx="1981200" cy="366712"/>
          </a:xfrm>
          <a:prstGeom prst="rect">
            <a:avLst/>
          </a:prstGeom>
          <a:solidFill>
            <a:schemeClr val="tx1"/>
          </a:solidFill>
          <a:ln w="12700">
            <a:noFill/>
            <a:miter lim="800000"/>
            <a:headEnd type="none" w="sm" len="sm"/>
            <a:tailEnd type="none" w="sm" len="sm"/>
          </a:ln>
        </p:spPr>
        <p:txBody>
          <a:bodyPr>
            <a:spAutoFit/>
          </a:bodyPr>
          <a:lstStyle/>
          <a:p>
            <a:pPr eaLnBrk="1" hangingPunct="1">
              <a:spcBef>
                <a:spcPct val="50000"/>
              </a:spcBef>
            </a:pPr>
            <a:r>
              <a:rPr lang="en-US">
                <a:solidFill>
                  <a:schemeClr val="bg1"/>
                </a:solidFill>
              </a:rPr>
              <a:t>Suspicious activity</a:t>
            </a:r>
          </a:p>
        </p:txBody>
      </p:sp>
      <p:sp>
        <p:nvSpPr>
          <p:cNvPr id="13" name="Line 11"/>
          <p:cNvSpPr>
            <a:spLocks noChangeShapeType="1"/>
          </p:cNvSpPr>
          <p:nvPr/>
        </p:nvSpPr>
        <p:spPr bwMode="auto">
          <a:xfrm flipH="1">
            <a:off x="3962400" y="3048000"/>
            <a:ext cx="1295400" cy="533400"/>
          </a:xfrm>
          <a:prstGeom prst="line">
            <a:avLst/>
          </a:prstGeom>
          <a:noFill/>
          <a:ln w="28575">
            <a:solidFill>
              <a:schemeClr val="tx1"/>
            </a:solidFill>
            <a:round/>
            <a:headEnd type="none" w="sm" len="sm"/>
            <a:tailEnd type="triangle" w="med" len="med"/>
          </a:ln>
        </p:spPr>
        <p:txBody>
          <a:bodyPr wrap="none"/>
          <a:lstStyle/>
          <a:p>
            <a:endParaRPr lang="en-US"/>
          </a:p>
        </p:txBody>
      </p:sp>
      <p:sp>
        <p:nvSpPr>
          <p:cNvPr id="14" name="Line 12"/>
          <p:cNvSpPr>
            <a:spLocks noChangeShapeType="1"/>
          </p:cNvSpPr>
          <p:nvPr/>
        </p:nvSpPr>
        <p:spPr bwMode="auto">
          <a:xfrm>
            <a:off x="5257800" y="3048000"/>
            <a:ext cx="76200" cy="914400"/>
          </a:xfrm>
          <a:prstGeom prst="line">
            <a:avLst/>
          </a:prstGeom>
          <a:noFill/>
          <a:ln w="28575">
            <a:solidFill>
              <a:schemeClr val="tx1"/>
            </a:solidFill>
            <a:round/>
            <a:headEnd type="none" w="sm" len="sm"/>
            <a:tailEnd type="triangle" w="med" len="med"/>
          </a:ln>
        </p:spPr>
        <p:txBody>
          <a:bodyPr wrap="none"/>
          <a:lstStyle/>
          <a:p>
            <a:endParaRPr lang="en-US"/>
          </a:p>
        </p:txBody>
      </p:sp>
      <p:sp>
        <p:nvSpPr>
          <p:cNvPr id="15" name="Line 13"/>
          <p:cNvSpPr>
            <a:spLocks noChangeShapeType="1"/>
          </p:cNvSpPr>
          <p:nvPr/>
        </p:nvSpPr>
        <p:spPr bwMode="auto">
          <a:xfrm>
            <a:off x="5257800" y="3048000"/>
            <a:ext cx="762000" cy="533400"/>
          </a:xfrm>
          <a:prstGeom prst="line">
            <a:avLst/>
          </a:prstGeom>
          <a:noFill/>
          <a:ln w="28575">
            <a:solidFill>
              <a:schemeClr val="tx1"/>
            </a:solidFill>
            <a:round/>
            <a:headEnd type="none" w="sm" len="sm"/>
            <a:tailEnd type="triangle" w="med" len="med"/>
          </a:ln>
        </p:spPr>
        <p:txBody>
          <a:bodyPr wrap="none"/>
          <a:lstStyle/>
          <a:p>
            <a:endParaRPr lang="en-US"/>
          </a:p>
        </p:txBody>
      </p:sp>
      <p:sp>
        <p:nvSpPr>
          <p:cNvPr id="16" name="Text Box 14"/>
          <p:cNvSpPr txBox="1">
            <a:spLocks noChangeArrowheads="1"/>
          </p:cNvSpPr>
          <p:nvPr/>
        </p:nvSpPr>
        <p:spPr bwMode="auto">
          <a:xfrm>
            <a:off x="6934200" y="3810000"/>
            <a:ext cx="1295400" cy="366713"/>
          </a:xfrm>
          <a:prstGeom prst="rect">
            <a:avLst/>
          </a:prstGeom>
          <a:solidFill>
            <a:schemeClr val="tx1"/>
          </a:solidFill>
          <a:ln w="12700">
            <a:noFill/>
            <a:miter lim="800000"/>
            <a:headEnd type="none" w="sm" len="sm"/>
            <a:tailEnd type="none" w="sm" len="sm"/>
          </a:ln>
        </p:spPr>
        <p:txBody>
          <a:bodyPr>
            <a:spAutoFit/>
          </a:bodyPr>
          <a:lstStyle/>
          <a:p>
            <a:pPr eaLnBrk="1" hangingPunct="1">
              <a:spcBef>
                <a:spcPct val="50000"/>
              </a:spcBef>
            </a:pPr>
            <a:r>
              <a:rPr lang="en-US">
                <a:solidFill>
                  <a:schemeClr val="bg1"/>
                </a:solidFill>
              </a:rPr>
              <a:t>Movements</a:t>
            </a:r>
          </a:p>
        </p:txBody>
      </p:sp>
      <p:sp>
        <p:nvSpPr>
          <p:cNvPr id="17" name="Line 15"/>
          <p:cNvSpPr>
            <a:spLocks noChangeShapeType="1"/>
          </p:cNvSpPr>
          <p:nvPr/>
        </p:nvSpPr>
        <p:spPr bwMode="auto">
          <a:xfrm flipH="1">
            <a:off x="6477000" y="4038600"/>
            <a:ext cx="457200" cy="304800"/>
          </a:xfrm>
          <a:prstGeom prst="line">
            <a:avLst/>
          </a:prstGeom>
          <a:noFill/>
          <a:ln w="28575">
            <a:solidFill>
              <a:schemeClr val="tx1"/>
            </a:solidFill>
            <a:round/>
            <a:headEnd type="none" w="sm" len="sm"/>
            <a:tailEnd type="triangle" w="med" len="med"/>
          </a:ln>
        </p:spPr>
        <p:txBody>
          <a:bodyPr wrap="none"/>
          <a:lstStyle/>
          <a:p>
            <a:endParaRPr lang="en-US"/>
          </a:p>
        </p:txBody>
      </p:sp>
      <p:sp>
        <p:nvSpPr>
          <p:cNvPr id="18" name="Line 16"/>
          <p:cNvSpPr>
            <a:spLocks noChangeShapeType="1"/>
          </p:cNvSpPr>
          <p:nvPr/>
        </p:nvSpPr>
        <p:spPr bwMode="auto">
          <a:xfrm flipH="1">
            <a:off x="2514600" y="4038600"/>
            <a:ext cx="4419600" cy="381000"/>
          </a:xfrm>
          <a:prstGeom prst="line">
            <a:avLst/>
          </a:prstGeom>
          <a:noFill/>
          <a:ln w="28575">
            <a:solidFill>
              <a:schemeClr val="tx1"/>
            </a:solidFill>
            <a:round/>
            <a:headEnd type="none" w="sm" len="sm"/>
            <a:tailEnd type="triangle" w="med" len="med"/>
          </a:ln>
        </p:spPr>
        <p:txBody>
          <a:bodyPr wrap="none"/>
          <a:lstStyle/>
          <a:p>
            <a:endParaRPr lang="en-US"/>
          </a:p>
        </p:txBody>
      </p:sp>
      <p:sp>
        <p:nvSpPr>
          <p:cNvPr id="19" name="Text Box 17"/>
          <p:cNvSpPr txBox="1">
            <a:spLocks noChangeArrowheads="1"/>
          </p:cNvSpPr>
          <p:nvPr/>
        </p:nvSpPr>
        <p:spPr bwMode="auto">
          <a:xfrm>
            <a:off x="1219200" y="5683250"/>
            <a:ext cx="2057400" cy="641350"/>
          </a:xfrm>
          <a:prstGeom prst="rect">
            <a:avLst/>
          </a:prstGeom>
          <a:solidFill>
            <a:schemeClr val="tx1"/>
          </a:solidFill>
          <a:ln w="12700">
            <a:noFill/>
            <a:miter lim="800000"/>
            <a:headEnd type="none" w="sm" len="sm"/>
            <a:tailEnd type="none" w="sm" len="sm"/>
          </a:ln>
        </p:spPr>
        <p:txBody>
          <a:bodyPr>
            <a:spAutoFit/>
          </a:bodyPr>
          <a:lstStyle/>
          <a:p>
            <a:pPr eaLnBrk="1" hangingPunct="1">
              <a:spcBef>
                <a:spcPct val="50000"/>
              </a:spcBef>
            </a:pPr>
            <a:r>
              <a:rPr lang="en-US">
                <a:solidFill>
                  <a:schemeClr val="bg1"/>
                </a:solidFill>
              </a:rPr>
              <a:t>Massive, prolonged response</a:t>
            </a:r>
          </a:p>
        </p:txBody>
      </p:sp>
      <p:sp>
        <p:nvSpPr>
          <p:cNvPr id="20" name="Line 18"/>
          <p:cNvSpPr>
            <a:spLocks noChangeShapeType="1"/>
          </p:cNvSpPr>
          <p:nvPr/>
        </p:nvSpPr>
        <p:spPr bwMode="auto">
          <a:xfrm flipV="1">
            <a:off x="3276600" y="5257800"/>
            <a:ext cx="1295400" cy="762000"/>
          </a:xfrm>
          <a:prstGeom prst="line">
            <a:avLst/>
          </a:prstGeom>
          <a:noFill/>
          <a:ln w="28575">
            <a:solidFill>
              <a:schemeClr val="tx1"/>
            </a:solidFill>
            <a:round/>
            <a:headEnd type="none" w="sm" len="sm"/>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Insert examples of each </a:t>
            </a:r>
            <a:r>
              <a:rPr lang="en-US" dirty="0" err="1" smtClean="0">
                <a:solidFill>
                  <a:srgbClr val="FF0000"/>
                </a:solidFill>
              </a:rPr>
              <a:t>Pneumo</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Answer-like Distortions</a:t>
            </a:r>
            <a:br>
              <a:rPr lang="en-US" dirty="0" smtClean="0"/>
            </a:br>
            <a:r>
              <a:rPr lang="en-US" sz="2400" dirty="0" smtClean="0"/>
              <a:t>Lip Biting on Neutral Question</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522685" y="1447800"/>
            <a:ext cx="7783115" cy="4642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EDA Channel</a:t>
            </a:r>
            <a:endParaRPr lang="en-US" dirty="0"/>
          </a:p>
        </p:txBody>
      </p:sp>
      <p:sp>
        <p:nvSpPr>
          <p:cNvPr id="3" name="Content Placeholder 2"/>
          <p:cNvSpPr>
            <a:spLocks noGrp="1"/>
          </p:cNvSpPr>
          <p:nvPr>
            <p:ph idx="1"/>
          </p:nvPr>
        </p:nvSpPr>
        <p:spPr/>
        <p:txBody>
          <a:bodyPr/>
          <a:lstStyle/>
          <a:p>
            <a:r>
              <a:rPr lang="en-US" dirty="0" smtClean="0"/>
              <a:t>Labile EDR</a:t>
            </a:r>
          </a:p>
          <a:p>
            <a:r>
              <a:rPr lang="en-US" dirty="0" smtClean="0"/>
              <a:t>Inconsistent Latency</a:t>
            </a:r>
          </a:p>
          <a:p>
            <a:r>
              <a:rPr lang="en-US" dirty="0" smtClean="0"/>
              <a:t>Exaggerated</a:t>
            </a:r>
          </a:p>
          <a:p>
            <a:r>
              <a:rPr lang="en-US" dirty="0" smtClean="0"/>
              <a:t>Downward Spike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Spike</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81000" y="1447800"/>
            <a:ext cx="8366125" cy="4272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Labile EDA</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44848" y="1524000"/>
            <a:ext cx="7649220" cy="4391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Labile EDA</a:t>
            </a:r>
            <a:endParaRPr lang="en-US" dirty="0"/>
          </a:p>
        </p:txBody>
      </p:sp>
      <p:pic>
        <p:nvPicPr>
          <p:cNvPr id="4" name="Picture 8" descr="labile"/>
          <p:cNvPicPr>
            <a:picLocks noGrp="1" noChangeAspect="1" noChangeArrowheads="1"/>
          </p:cNvPicPr>
          <p:nvPr>
            <p:ph idx="1"/>
          </p:nvPr>
        </p:nvPicPr>
        <p:blipFill>
          <a:blip r:embed="rId3" cstate="print"/>
          <a:srcRect/>
          <a:stretch>
            <a:fillRect/>
          </a:stretch>
        </p:blipFill>
        <p:spPr>
          <a:xfrm>
            <a:off x="1219200" y="1447800"/>
            <a:ext cx="6629400" cy="497205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Insert Inconsistent Latency and Exaggerated EDA</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18435"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8436"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8437"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8438"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8439"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8440"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8441"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8442"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8443" name="Rectangle 11"/>
          <p:cNvSpPr>
            <a:spLocks noGrp="1" noChangeArrowheads="1"/>
          </p:cNvSpPr>
          <p:nvPr>
            <p:ph type="title"/>
          </p:nvPr>
        </p:nvSpPr>
        <p:spPr>
          <a:noFill/>
        </p:spPr>
        <p:txBody>
          <a:bodyPr anchor="ctr"/>
          <a:lstStyle/>
          <a:p>
            <a:r>
              <a:rPr lang="en-US" smtClean="0"/>
              <a:t>End of First Session </a:t>
            </a:r>
          </a:p>
        </p:txBody>
      </p:sp>
      <p:sp>
        <p:nvSpPr>
          <p:cNvPr id="18444" name="Rectangle 12"/>
          <p:cNvSpPr>
            <a:spLocks noGrp="1" noChangeArrowheads="1"/>
          </p:cNvSpPr>
          <p:nvPr>
            <p:ph type="body" idx="1"/>
          </p:nvPr>
        </p:nvSpPr>
        <p:spPr>
          <a:xfrm>
            <a:off x="762000" y="2286000"/>
            <a:ext cx="7391400" cy="3657600"/>
          </a:xfrm>
          <a:noFill/>
        </p:spPr>
        <p:txBody>
          <a:bodyPr/>
          <a:lstStyle/>
          <a:p>
            <a:r>
              <a:rPr lang="en-US" sz="2800" smtClean="0"/>
              <a:t>Information obtained</a:t>
            </a:r>
          </a:p>
          <a:p>
            <a:pPr lvl="1"/>
            <a:r>
              <a:rPr lang="en-US" sz="2400" smtClean="0"/>
              <a:t>Weapons technology</a:t>
            </a:r>
          </a:p>
          <a:p>
            <a:pPr lvl="1"/>
            <a:r>
              <a:rPr lang="en-US" sz="2400" smtClean="0"/>
              <a:t>Attempting to sell technology to two foreign intelligence services</a:t>
            </a:r>
          </a:p>
          <a:p>
            <a:r>
              <a:rPr lang="en-US" sz="2800" smtClean="0"/>
              <a:t>There were unresolved reactions on the charts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 Channel</a:t>
            </a:r>
            <a:endParaRPr lang="en-US" dirty="0"/>
          </a:p>
        </p:txBody>
      </p:sp>
      <p:sp>
        <p:nvSpPr>
          <p:cNvPr id="3" name="Content Placeholder 2"/>
          <p:cNvSpPr>
            <a:spLocks noGrp="1"/>
          </p:cNvSpPr>
          <p:nvPr>
            <p:ph idx="1"/>
          </p:nvPr>
        </p:nvSpPr>
        <p:spPr/>
        <p:txBody>
          <a:bodyPr/>
          <a:lstStyle/>
          <a:p>
            <a:r>
              <a:rPr lang="en-US" dirty="0" smtClean="0"/>
              <a:t>Exaggerated Blood Pressure Increase</a:t>
            </a:r>
          </a:p>
          <a:p>
            <a:r>
              <a:rPr lang="en-US" dirty="0" smtClean="0"/>
              <a:t>Compound Blood Pressure Response</a:t>
            </a:r>
          </a:p>
          <a:p>
            <a:r>
              <a:rPr lang="en-US" dirty="0" smtClean="0"/>
              <a:t>Heart Rate (&lt;60 or &gt;100 </a:t>
            </a:r>
            <a:r>
              <a:rPr lang="en-US" dirty="0" err="1" smtClean="0"/>
              <a:t>bpm</a:t>
            </a:r>
            <a:r>
              <a:rPr lang="en-US" dirty="0" smtClean="0"/>
              <a:t>)</a:t>
            </a:r>
          </a:p>
          <a:p>
            <a:r>
              <a:rPr lang="en-US" dirty="0" smtClean="0"/>
              <a:t>Inconsistent Response Latency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PVC’s not CM’s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91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2859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11"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2" name="Rectangle 4"/>
          <p:cNvSpPr>
            <a:spLocks noGrp="1" noChangeArrowheads="1"/>
          </p:cNvSpPr>
          <p:nvPr>
            <p:ph type="title"/>
          </p:nvPr>
        </p:nvSpPr>
        <p:spPr>
          <a:xfrm>
            <a:off x="457200" y="0"/>
            <a:ext cx="8229600" cy="1066800"/>
          </a:xfrm>
        </p:spPr>
        <p:txBody>
          <a:bodyPr/>
          <a:lstStyle/>
          <a:p>
            <a:pPr eaLnBrk="1" hangingPunct="1">
              <a:defRPr/>
            </a:pPr>
            <a:r>
              <a:rPr lang="en-US" dirty="0"/>
              <a:t>Rapid Rise Cardio</a:t>
            </a:r>
          </a:p>
        </p:txBody>
      </p:sp>
      <p:cxnSp>
        <p:nvCxnSpPr>
          <p:cNvPr id="13"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14" name="Picture 6" descr="rrisecardio"/>
          <p:cNvPicPr>
            <a:picLocks noGrp="1" noChangeAspect="1" noChangeArrowheads="1"/>
          </p:cNvPicPr>
          <p:nvPr>
            <p:ph idx="1"/>
          </p:nvPr>
        </p:nvPicPr>
        <p:blipFill>
          <a:blip r:embed="rId3" cstate="print"/>
          <a:srcRect/>
          <a:stretch>
            <a:fillRect/>
          </a:stretch>
        </p:blipFill>
        <p:spPr>
          <a:xfrm>
            <a:off x="0" y="1447800"/>
            <a:ext cx="8991600" cy="5257800"/>
          </a:xfrm>
        </p:spPr>
      </p:pic>
      <p:cxnSp>
        <p:nvCxnSpPr>
          <p:cNvPr id="15"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5"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4"/>
          <p:cNvSpPr>
            <a:spLocks noGrp="1" noChangeArrowheads="1"/>
          </p:cNvSpPr>
          <p:nvPr>
            <p:ph type="title"/>
          </p:nvPr>
        </p:nvSpPr>
        <p:spPr>
          <a:xfrm>
            <a:off x="457200" y="381000"/>
            <a:ext cx="8229600" cy="1371600"/>
          </a:xfrm>
        </p:spPr>
        <p:txBody>
          <a:bodyPr/>
          <a:lstStyle/>
          <a:p>
            <a:pPr eaLnBrk="1" hangingPunct="1">
              <a:defRPr/>
            </a:pPr>
            <a:r>
              <a:rPr lang="en-US" sz="4000" dirty="0"/>
              <a:t>Same shot with Foot Sensor</a:t>
            </a:r>
          </a:p>
        </p:txBody>
      </p:sp>
      <p:cxnSp>
        <p:nvCxnSpPr>
          <p:cNvPr id="7"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8" name="Picture 6" descr="rrisecardio"/>
          <p:cNvPicPr>
            <a:picLocks noGrp="1" noChangeAspect="1" noChangeArrowheads="1"/>
          </p:cNvPicPr>
          <p:nvPr>
            <p:ph idx="1"/>
          </p:nvPr>
        </p:nvPicPr>
        <p:blipFill>
          <a:blip r:embed="rId3" cstate="print"/>
          <a:srcRect/>
          <a:stretch>
            <a:fillRect/>
          </a:stretch>
        </p:blipFill>
        <p:spPr>
          <a:xfrm>
            <a:off x="609600" y="1600200"/>
            <a:ext cx="7848600" cy="5029200"/>
          </a:xfrm>
        </p:spPr>
      </p:pic>
      <p:cxnSp>
        <p:nvCxnSpPr>
          <p:cNvPr id="9"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5" name="Straight Connector 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6" name="Rectangle 2"/>
          <p:cNvSpPr>
            <a:spLocks noGrp="1" noChangeArrowheads="1"/>
          </p:cNvSpPr>
          <p:nvPr>
            <p:ph type="title"/>
          </p:nvPr>
        </p:nvSpPr>
        <p:spPr>
          <a:xfrm>
            <a:off x="457200" y="381000"/>
            <a:ext cx="8229600" cy="1371600"/>
          </a:xfrm>
        </p:spPr>
        <p:txBody>
          <a:bodyPr/>
          <a:lstStyle/>
          <a:p>
            <a:pPr eaLnBrk="1" hangingPunct="1">
              <a:defRPr/>
            </a:pPr>
            <a:r>
              <a:rPr lang="en-US" dirty="0" smtClean="0"/>
              <a:t>Movement- </a:t>
            </a:r>
            <a:r>
              <a:rPr lang="en-US" dirty="0"/>
              <a:t>cardio</a:t>
            </a:r>
          </a:p>
        </p:txBody>
      </p:sp>
      <p:cxnSp>
        <p:nvCxnSpPr>
          <p:cNvPr id="7" name="Straight Connector 4"/>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8" name="Picture 4"/>
          <p:cNvPicPr>
            <a:picLocks noChangeAspect="1" noChangeArrowheads="1"/>
          </p:cNvPicPr>
          <p:nvPr/>
        </p:nvPicPr>
        <p:blipFill>
          <a:blip r:embed="rId3" cstate="print"/>
          <a:srcRect/>
          <a:stretch>
            <a:fillRect/>
          </a:stretch>
        </p:blipFill>
        <p:spPr>
          <a:xfrm>
            <a:off x="838200" y="1981200"/>
            <a:ext cx="7467600" cy="3829050"/>
          </a:xfrm>
          <a:prstGeom prst="rect">
            <a:avLst/>
          </a:prstGeom>
        </p:spPr>
      </p:pic>
      <p:cxnSp>
        <p:nvCxnSpPr>
          <p:cNvPr id="9" name="Straight Connector 5"/>
          <p:cNvCxnSpPr>
            <a:cxnSpLocks noChangeShapeType="1"/>
          </p:cNvCxnSpPr>
          <p:nvPr/>
        </p:nvCxnSpPr>
        <p:spPr bwMode="auto">
          <a:xfrm>
            <a:off x="0" y="0"/>
            <a:ext cx="0" cy="457200"/>
          </a:xfrm>
          <a:prstGeom prst="line">
            <a:avLst/>
          </a:prstGeom>
          <a:noFill/>
          <a:ln w="0" algn="ctr">
            <a:solidFill>
              <a:srgbClr val="FDFFFF"/>
            </a:solidFill>
            <a:round/>
            <a:headEnd/>
            <a:tailEnd/>
          </a:ln>
        </p:spPr>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l="5469" t="14522" r="12500" b="8696"/>
          <a:stretch>
            <a:fillRect/>
          </a:stretch>
        </p:blipFill>
        <p:spPr bwMode="auto">
          <a:xfrm>
            <a:off x="914400" y="1447800"/>
            <a:ext cx="7239000" cy="5187950"/>
          </a:xfrm>
          <a:prstGeom prst="rect">
            <a:avLst/>
          </a:prstGeom>
          <a:noFill/>
          <a:ln w="12700">
            <a:noFill/>
            <a:miter lim="800000"/>
            <a:headEnd type="none" w="sm" len="sm"/>
            <a:tailEnd type="none" w="sm" len="sm"/>
          </a:ln>
        </p:spPr>
      </p:pic>
      <p:sp>
        <p:nvSpPr>
          <p:cNvPr id="3" name="TextBox 2"/>
          <p:cNvSpPr txBox="1"/>
          <p:nvPr/>
        </p:nvSpPr>
        <p:spPr>
          <a:xfrm>
            <a:off x="1143000" y="304800"/>
            <a:ext cx="6923242" cy="769441"/>
          </a:xfrm>
          <a:prstGeom prst="rect">
            <a:avLst/>
          </a:prstGeom>
          <a:noFill/>
        </p:spPr>
        <p:txBody>
          <a:bodyPr wrap="none" rtlCol="0">
            <a:spAutoFit/>
          </a:bodyPr>
          <a:lstStyle/>
          <a:p>
            <a:r>
              <a:rPr lang="en-US" sz="4400" dirty="0" smtClean="0"/>
              <a:t>Exaggerated Cardio Response</a:t>
            </a:r>
            <a:endParaRPr lang="en-US" sz="4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Insert Cardio examples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CM Considerations</a:t>
            </a:r>
            <a:endParaRPr lang="en-US" dirty="0"/>
          </a:p>
        </p:txBody>
      </p:sp>
      <p:sp>
        <p:nvSpPr>
          <p:cNvPr id="3" name="Content Placeholder 2"/>
          <p:cNvSpPr>
            <a:spLocks noGrp="1"/>
          </p:cNvSpPr>
          <p:nvPr>
            <p:ph idx="1"/>
          </p:nvPr>
        </p:nvSpPr>
        <p:spPr/>
        <p:txBody>
          <a:bodyPr/>
          <a:lstStyle/>
          <a:p>
            <a:r>
              <a:rPr lang="en-US" dirty="0" smtClean="0"/>
              <a:t>Messy data (erratic tracing or over 100 </a:t>
            </a:r>
            <a:r>
              <a:rPr lang="en-US" dirty="0" err="1" smtClean="0"/>
              <a:t>bpm</a:t>
            </a:r>
            <a:r>
              <a:rPr lang="en-US" dirty="0" smtClean="0"/>
              <a:t>)</a:t>
            </a:r>
          </a:p>
          <a:p>
            <a:r>
              <a:rPr lang="en-US" dirty="0" smtClean="0"/>
              <a:t>Cookie Cutter responses</a:t>
            </a:r>
          </a:p>
          <a:p>
            <a:r>
              <a:rPr lang="en-US" dirty="0" smtClean="0"/>
              <a:t>Dramatic change in rate or morphology within or between charts</a:t>
            </a:r>
          </a:p>
          <a:p>
            <a:r>
              <a:rPr lang="en-US" dirty="0" smtClean="0"/>
              <a:t>Answer delays (late answers to CQs)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Examples of other CM considerations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Apnea</a:t>
            </a:r>
            <a:endParaRPr lang="en-US" dirty="0"/>
          </a:p>
        </p:txBody>
      </p:sp>
      <p:sp>
        <p:nvSpPr>
          <p:cNvPr id="3" name="Content Placeholder 2"/>
          <p:cNvSpPr>
            <a:spLocks noGrp="1"/>
          </p:cNvSpPr>
          <p:nvPr>
            <p:ph idx="1"/>
          </p:nvPr>
        </p:nvSpPr>
        <p:spPr/>
        <p:txBody>
          <a:bodyPr/>
          <a:lstStyle/>
          <a:p>
            <a:r>
              <a:rPr lang="en-US" dirty="0" smtClean="0"/>
              <a:t>True Apnea (Blocking) is rare and occurs more often at RQs than at CQs</a:t>
            </a:r>
          </a:p>
          <a:p>
            <a:r>
              <a:rPr lang="en-US" dirty="0" smtClean="0"/>
              <a:t>High frequency of blocking at CQs may indicate CMs</a:t>
            </a:r>
          </a:p>
          <a:p>
            <a:r>
              <a:rPr lang="en-US" dirty="0" smtClean="0"/>
              <a:t>False Apnea (Holding) occurs at other than the bottom of the tracing.</a:t>
            </a:r>
          </a:p>
          <a:p>
            <a:r>
              <a:rPr lang="en-US" dirty="0" smtClean="0"/>
              <a:t>False Apnea often has immediate recovery.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397625"/>
            <a:ext cx="2590800" cy="306388"/>
          </a:xfrm>
          <a:prstGeom prst="rect">
            <a:avLst/>
          </a:prstGeom>
          <a:noFill/>
          <a:ln w="9525">
            <a:noFill/>
            <a:miter lim="800000"/>
            <a:headEnd/>
            <a:tailEnd/>
          </a:ln>
        </p:spPr>
        <p:txBody>
          <a:bodyPr wrap="none" anchor="ctr"/>
          <a:lstStyle/>
          <a:p>
            <a:endParaRPr lang="en-US"/>
          </a:p>
        </p:txBody>
      </p:sp>
      <p:sp>
        <p:nvSpPr>
          <p:cNvPr id="19459"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9460"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9461" name="Rectangle 5"/>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9462" name="Rectangle 6"/>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9463" name="Rectangle 7"/>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9464" name="Rectangle 8"/>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9465" name="Rectangle 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9466" name="Rectangle 1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9467" name="Rectangle 11"/>
          <p:cNvSpPr>
            <a:spLocks noGrp="1" noChangeArrowheads="1"/>
          </p:cNvSpPr>
          <p:nvPr>
            <p:ph type="title"/>
          </p:nvPr>
        </p:nvSpPr>
        <p:spPr>
          <a:noFill/>
        </p:spPr>
        <p:txBody>
          <a:bodyPr anchor="ctr">
            <a:normAutofit fontScale="90000"/>
          </a:bodyPr>
          <a:lstStyle/>
          <a:p>
            <a:r>
              <a:rPr lang="en-US" smtClean="0"/>
              <a:t>Second Session</a:t>
            </a:r>
            <a:br>
              <a:rPr lang="en-US" smtClean="0"/>
            </a:br>
            <a:r>
              <a:rPr lang="en-US" sz="2800" smtClean="0"/>
              <a:t>the next day</a:t>
            </a:r>
          </a:p>
        </p:txBody>
      </p:sp>
      <p:sp>
        <p:nvSpPr>
          <p:cNvPr id="19468" name="Rectangle 12"/>
          <p:cNvSpPr>
            <a:spLocks noGrp="1" noChangeArrowheads="1"/>
          </p:cNvSpPr>
          <p:nvPr>
            <p:ph type="body" idx="1"/>
          </p:nvPr>
        </p:nvSpPr>
        <p:spPr>
          <a:xfrm>
            <a:off x="685800" y="2590800"/>
            <a:ext cx="7772400" cy="2076450"/>
          </a:xfrm>
          <a:noFill/>
        </p:spPr>
        <p:txBody>
          <a:bodyPr/>
          <a:lstStyle/>
          <a:p>
            <a:pPr>
              <a:lnSpc>
                <a:spcPct val="90000"/>
              </a:lnSpc>
            </a:pPr>
            <a:r>
              <a:rPr lang="en-US" sz="2400" smtClean="0"/>
              <a:t>Re-examined by the same examiner.</a:t>
            </a:r>
          </a:p>
          <a:p>
            <a:pPr>
              <a:lnSpc>
                <a:spcPct val="90000"/>
              </a:lnSpc>
            </a:pPr>
            <a:r>
              <a:rPr lang="en-US" sz="2400" smtClean="0"/>
              <a:t>Much of the same information discussed.</a:t>
            </a:r>
          </a:p>
          <a:p>
            <a:pPr>
              <a:lnSpc>
                <a:spcPct val="90000"/>
              </a:lnSpc>
            </a:pPr>
            <a:r>
              <a:rPr lang="en-US" sz="2400" smtClean="0"/>
              <a:t>Conducted a breakdown on concealing contact with a foreign intelligence service.</a:t>
            </a:r>
          </a:p>
          <a:p>
            <a:pPr>
              <a:lnSpc>
                <a:spcPct val="90000"/>
              </a:lnSpc>
            </a:pPr>
            <a:r>
              <a:rPr lang="en-US" sz="2400" smtClean="0"/>
              <a:t>There continued to be unexplained reactions on the charts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Apnea - Holding</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87714" y="1524000"/>
            <a:ext cx="798285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Apnea</a:t>
            </a:r>
            <a:endParaRPr lang="en-US" dirty="0"/>
          </a:p>
        </p:txBody>
      </p:sp>
      <p:sp>
        <p:nvSpPr>
          <p:cNvPr id="3" name="Content Placeholder 2"/>
          <p:cNvSpPr>
            <a:spLocks noGrp="1"/>
          </p:cNvSpPr>
          <p:nvPr>
            <p:ph idx="1"/>
          </p:nvPr>
        </p:nvSpPr>
        <p:spPr/>
        <p:txBody>
          <a:bodyPr/>
          <a:lstStyle/>
          <a:p>
            <a:r>
              <a:rPr lang="en-US" dirty="0" smtClean="0"/>
              <a:t>True Apnea is infrequent.</a:t>
            </a:r>
          </a:p>
          <a:p>
            <a:r>
              <a:rPr lang="en-US" dirty="0" smtClean="0"/>
              <a:t>More often at RQs than at CQs</a:t>
            </a:r>
          </a:p>
          <a:p>
            <a:r>
              <a:rPr lang="en-US" dirty="0" smtClean="0"/>
              <a:t>High frequency at CQs may indicate CMs</a:t>
            </a:r>
          </a:p>
          <a:p>
            <a:endParaRPr lang="en-US"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Exaggerated Exhalation Cycle</a:t>
            </a:r>
            <a:endParaRPr lang="en-US" dirty="0"/>
          </a:p>
        </p:txBody>
      </p:sp>
      <p:sp>
        <p:nvSpPr>
          <p:cNvPr id="3" name="Content Placeholder 2"/>
          <p:cNvSpPr>
            <a:spLocks noGrp="1"/>
          </p:cNvSpPr>
          <p:nvPr>
            <p:ph idx="1"/>
          </p:nvPr>
        </p:nvSpPr>
        <p:spPr/>
        <p:txBody>
          <a:bodyPr/>
          <a:lstStyle/>
          <a:p>
            <a:r>
              <a:rPr lang="en-US" dirty="0" smtClean="0"/>
              <a:t>Similar to false apnea</a:t>
            </a:r>
          </a:p>
          <a:p>
            <a:r>
              <a:rPr lang="en-US" dirty="0" smtClean="0"/>
              <a:t>One cycle of drawn-out exhalation</a:t>
            </a:r>
          </a:p>
          <a:p>
            <a:r>
              <a:rPr lang="en-US" dirty="0" smtClean="0"/>
              <a:t>Often falling below baseline</a:t>
            </a:r>
          </a:p>
          <a:p>
            <a:r>
              <a:rPr lang="en-US" dirty="0" smtClean="0"/>
              <a:t>Immediately followed by a single deep breath</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Hyperventilation</a:t>
            </a:r>
            <a:endParaRPr lang="en-US" dirty="0"/>
          </a:p>
        </p:txBody>
      </p:sp>
      <p:sp>
        <p:nvSpPr>
          <p:cNvPr id="3" name="Content Placeholder 2"/>
          <p:cNvSpPr>
            <a:spLocks noGrp="1"/>
          </p:cNvSpPr>
          <p:nvPr>
            <p:ph idx="1"/>
          </p:nvPr>
        </p:nvSpPr>
        <p:spPr/>
        <p:txBody>
          <a:bodyPr/>
          <a:lstStyle/>
          <a:p>
            <a:r>
              <a:rPr lang="en-US" dirty="0" smtClean="0"/>
              <a:t>90% breathe at 10 – 23 </a:t>
            </a:r>
            <a:r>
              <a:rPr lang="en-US" dirty="0" err="1" smtClean="0"/>
              <a:t>bpm</a:t>
            </a:r>
            <a:endParaRPr lang="en-US" dirty="0" smtClean="0"/>
          </a:p>
          <a:p>
            <a:r>
              <a:rPr lang="en-US" dirty="0" smtClean="0"/>
              <a:t>20% faster is an indication</a:t>
            </a:r>
          </a:p>
          <a:p>
            <a:r>
              <a:rPr lang="en-US" dirty="0" smtClean="0"/>
              <a:t>Significant amplitude increase indicative of hyperventilation</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Misplaced or Multiple </a:t>
            </a:r>
            <a:br>
              <a:rPr lang="en-US" dirty="0" smtClean="0"/>
            </a:br>
            <a:r>
              <a:rPr lang="en-US" dirty="0" smtClean="0"/>
              <a:t>Answer-like Distortions</a:t>
            </a:r>
            <a:endParaRPr lang="en-US" dirty="0"/>
          </a:p>
        </p:txBody>
      </p:sp>
      <p:sp>
        <p:nvSpPr>
          <p:cNvPr id="3" name="Content Placeholder 2"/>
          <p:cNvSpPr>
            <a:spLocks noGrp="1"/>
          </p:cNvSpPr>
          <p:nvPr>
            <p:ph idx="1"/>
          </p:nvPr>
        </p:nvSpPr>
        <p:spPr/>
        <p:txBody>
          <a:bodyPr/>
          <a:lstStyle/>
          <a:p>
            <a:r>
              <a:rPr lang="en-US" dirty="0" smtClean="0"/>
              <a:t>On what side of the respiratory cycle do we typically see answers?</a:t>
            </a:r>
          </a:p>
          <a:p>
            <a:r>
              <a:rPr lang="en-US" dirty="0" smtClean="0"/>
              <a:t>How long does it take to say “yes” or “no”</a:t>
            </a:r>
          </a:p>
          <a:p>
            <a:r>
              <a:rPr lang="en-US" dirty="0" smtClean="0"/>
              <a:t>Accurate markings are critical</a:t>
            </a:r>
          </a:p>
          <a:p>
            <a:r>
              <a:rPr lang="en-US" dirty="0" smtClean="0"/>
              <a:t>Look for answer delays</a:t>
            </a:r>
          </a:p>
          <a:p>
            <a:r>
              <a:rPr lang="en-US" dirty="0" smtClean="0"/>
              <a:t>Look for sharp increases in the cardio</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Parallelism</a:t>
            </a:r>
            <a:endParaRPr lang="en-US" dirty="0"/>
          </a:p>
        </p:txBody>
      </p:sp>
      <p:sp>
        <p:nvSpPr>
          <p:cNvPr id="3" name="Content Placeholder 2"/>
          <p:cNvSpPr>
            <a:spLocks noGrp="1"/>
          </p:cNvSpPr>
          <p:nvPr>
            <p:ph idx="1"/>
          </p:nvPr>
        </p:nvSpPr>
        <p:spPr/>
        <p:txBody>
          <a:bodyPr/>
          <a:lstStyle/>
          <a:p>
            <a:r>
              <a:rPr lang="en-US" dirty="0" smtClean="0"/>
              <a:t>Diverging or converging</a:t>
            </a:r>
          </a:p>
          <a:p>
            <a:r>
              <a:rPr lang="en-US" dirty="0" smtClean="0"/>
              <a:t>Slight or exaggerated</a:t>
            </a:r>
          </a:p>
          <a:p>
            <a:r>
              <a:rPr lang="en-US" dirty="0" smtClean="0"/>
              <a:t>Usually accompanied by other signatures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Permanent Baseline</a:t>
            </a:r>
            <a:endParaRPr lang="en-US" dirty="0"/>
          </a:p>
        </p:txBody>
      </p:sp>
      <p:sp>
        <p:nvSpPr>
          <p:cNvPr id="3" name="Content Placeholder 2"/>
          <p:cNvSpPr>
            <a:spLocks noGrp="1"/>
          </p:cNvSpPr>
          <p:nvPr>
            <p:ph idx="1"/>
          </p:nvPr>
        </p:nvSpPr>
        <p:spPr/>
        <p:txBody>
          <a:bodyPr/>
          <a:lstStyle/>
          <a:p>
            <a:r>
              <a:rPr lang="en-US" dirty="0" smtClean="0"/>
              <a:t>The baseline can be up or down</a:t>
            </a:r>
          </a:p>
          <a:p>
            <a:r>
              <a:rPr lang="en-US" dirty="0" smtClean="0"/>
              <a:t>Normally at comparison question</a:t>
            </a:r>
          </a:p>
          <a:p>
            <a:r>
              <a:rPr lang="en-US" dirty="0" smtClean="0"/>
              <a:t>Can be dramatic or subtle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Bradypnea</a:t>
            </a:r>
            <a:endParaRPr lang="en-US" dirty="0"/>
          </a:p>
        </p:txBody>
      </p:sp>
      <p:sp>
        <p:nvSpPr>
          <p:cNvPr id="3" name="Content Placeholder 2"/>
          <p:cNvSpPr>
            <a:spLocks noGrp="1"/>
          </p:cNvSpPr>
          <p:nvPr>
            <p:ph idx="1"/>
          </p:nvPr>
        </p:nvSpPr>
        <p:spPr/>
        <p:txBody>
          <a:bodyPr/>
          <a:lstStyle/>
          <a:p>
            <a:r>
              <a:rPr lang="en-US" dirty="0" smtClean="0"/>
              <a:t>Resting respiration seldom below 10 </a:t>
            </a:r>
            <a:r>
              <a:rPr lang="en-US" dirty="0" err="1" smtClean="0"/>
              <a:t>bpm</a:t>
            </a:r>
            <a:endParaRPr lang="en-US" dirty="0" smtClean="0"/>
          </a:p>
          <a:p>
            <a:r>
              <a:rPr lang="en-US" dirty="0" smtClean="0"/>
              <a:t>Rare exceptions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Labile EDR</a:t>
            </a:r>
            <a:endParaRPr lang="en-US" dirty="0"/>
          </a:p>
        </p:txBody>
      </p:sp>
      <p:sp>
        <p:nvSpPr>
          <p:cNvPr id="3" name="Content Placeholder 2"/>
          <p:cNvSpPr>
            <a:spLocks noGrp="1"/>
          </p:cNvSpPr>
          <p:nvPr>
            <p:ph idx="1"/>
          </p:nvPr>
        </p:nvSpPr>
        <p:spPr/>
        <p:txBody>
          <a:bodyPr/>
          <a:lstStyle/>
          <a:p>
            <a:r>
              <a:rPr lang="en-US" dirty="0" smtClean="0"/>
              <a:t>Excessive </a:t>
            </a:r>
            <a:r>
              <a:rPr lang="en-US" dirty="0" err="1" smtClean="0"/>
              <a:t>electrodermal</a:t>
            </a:r>
            <a:r>
              <a:rPr lang="en-US" dirty="0" smtClean="0"/>
              <a:t> activity</a:t>
            </a:r>
          </a:p>
          <a:p>
            <a:r>
              <a:rPr lang="en-US" dirty="0" smtClean="0"/>
              <a:t>Often in constant motion</a:t>
            </a:r>
          </a:p>
          <a:p>
            <a:r>
              <a:rPr lang="en-US" dirty="0" smtClean="0"/>
              <a:t>Responses frequently found well after points of answer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Inconsistent EDR Latency</a:t>
            </a:r>
            <a:endParaRPr lang="en-US" dirty="0"/>
          </a:p>
        </p:txBody>
      </p:sp>
      <p:sp>
        <p:nvSpPr>
          <p:cNvPr id="3" name="Content Placeholder 2"/>
          <p:cNvSpPr>
            <a:spLocks noGrp="1"/>
          </p:cNvSpPr>
          <p:nvPr>
            <p:ph idx="1"/>
          </p:nvPr>
        </p:nvSpPr>
        <p:spPr/>
        <p:txBody>
          <a:bodyPr/>
          <a:lstStyle/>
          <a:p>
            <a:r>
              <a:rPr lang="en-US" dirty="0" smtClean="0"/>
              <a:t>Stimulus onset to </a:t>
            </a:r>
            <a:r>
              <a:rPr lang="en-US" dirty="0"/>
              <a:t>r</a:t>
            </a:r>
            <a:r>
              <a:rPr lang="en-US" dirty="0" smtClean="0"/>
              <a:t>esponse onset</a:t>
            </a:r>
          </a:p>
          <a:p>
            <a:r>
              <a:rPr lang="en-US" dirty="0" smtClean="0"/>
              <a:t>What is atypical?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3643</Words>
  <Application>Microsoft Office PowerPoint</Application>
  <PresentationFormat>On-screen Show (4:3)</PresentationFormat>
  <Paragraphs>720</Paragraphs>
  <Slides>134</Slides>
  <Notes>132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36" baseType="lpstr">
      <vt:lpstr>Office Theme</vt:lpstr>
      <vt:lpstr>Clip</vt:lpstr>
      <vt:lpstr>Countermeasures</vt:lpstr>
      <vt:lpstr>CAUTION!</vt:lpstr>
      <vt:lpstr>CM Definition</vt:lpstr>
      <vt:lpstr>PowerPoint Presentation</vt:lpstr>
      <vt:lpstr>The first big Internet CM case                                                              Peter S. London      February - June 1997 Case Study #1</vt:lpstr>
      <vt:lpstr>Initial Case Facts</vt:lpstr>
      <vt:lpstr>First Session Pretest interview</vt:lpstr>
      <vt:lpstr>End of First Session </vt:lpstr>
      <vt:lpstr>Second Session the next day</vt:lpstr>
      <vt:lpstr>Third Session - 4 Months Later Objectives </vt:lpstr>
      <vt:lpstr>Pretest</vt:lpstr>
      <vt:lpstr>PowerPoint Presentation</vt:lpstr>
      <vt:lpstr>PowerPoint Presentation</vt:lpstr>
      <vt:lpstr>Data Collection</vt:lpstr>
      <vt:lpstr>PowerPoint Presentation</vt:lpstr>
      <vt:lpstr>PowerPoint Presentation</vt:lpstr>
      <vt:lpstr>Increased Suspicion</vt:lpstr>
      <vt:lpstr>PowerPoint Presentation</vt:lpstr>
      <vt:lpstr>PowerPoint Presentation</vt:lpstr>
      <vt:lpstr>Posttest on CMs</vt:lpstr>
      <vt:lpstr>Subject’s Confession re: Preparation</vt:lpstr>
      <vt:lpstr>Subject’s Confession Regarding CMs</vt:lpstr>
      <vt:lpstr>PowerPoint Presentation</vt:lpstr>
      <vt:lpstr>PolyScore results:  NDI</vt:lpstr>
      <vt:lpstr>How &amp; why he was caught</vt:lpstr>
      <vt:lpstr>Types of CMs</vt:lpstr>
      <vt:lpstr>Sophistication Levels</vt:lpstr>
      <vt:lpstr>General State CMs</vt:lpstr>
      <vt:lpstr>Spontaneous CMs</vt:lpstr>
      <vt:lpstr>Examples of Spontaneous CMs</vt:lpstr>
      <vt:lpstr>Specific Point CMs</vt:lpstr>
      <vt:lpstr>Specific Point CMs</vt:lpstr>
      <vt:lpstr>Mental CMs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CMs</vt:lpstr>
      <vt:lpstr>PowerPoint Presentation</vt:lpstr>
      <vt:lpstr>PowerPoint Presentation</vt:lpstr>
      <vt:lpstr>Pharmaceutical CMs</vt:lpstr>
      <vt:lpstr>Behavioral CMs</vt:lpstr>
      <vt:lpstr>Insert Video of Eddie Haskall like behavior</vt:lpstr>
      <vt:lpstr>Impact of CMs on Innocent Examinees</vt:lpstr>
      <vt:lpstr>Law of Inequalities</vt:lpstr>
      <vt:lpstr>Keys to Identifying CMs</vt:lpstr>
      <vt:lpstr>What must be done to work?</vt:lpstr>
      <vt:lpstr>Pneumo Channel</vt:lpstr>
      <vt:lpstr>Hyperventilation</vt:lpstr>
      <vt:lpstr>False Apnea– Holding</vt:lpstr>
      <vt:lpstr>False Apnea - Holding</vt:lpstr>
      <vt:lpstr>PowerPoint Presentation</vt:lpstr>
      <vt:lpstr>PowerPoint Presentation</vt:lpstr>
      <vt:lpstr>Insert examples of each Pneumo</vt:lpstr>
      <vt:lpstr>Answer-like Distortions Lip Biting on Neutral Question</vt:lpstr>
      <vt:lpstr>EDA Channel</vt:lpstr>
      <vt:lpstr>Downward Spike</vt:lpstr>
      <vt:lpstr>Labile EDA</vt:lpstr>
      <vt:lpstr>Labile EDA</vt:lpstr>
      <vt:lpstr>Insert Inconsistent Latency and Exaggerated EDA</vt:lpstr>
      <vt:lpstr>Cardio Channel</vt:lpstr>
      <vt:lpstr>PVC’s not CM’s</vt:lpstr>
      <vt:lpstr>Rapid Rise Cardio</vt:lpstr>
      <vt:lpstr>Same shot with Foot Sensor</vt:lpstr>
      <vt:lpstr>Movement- cardio</vt:lpstr>
      <vt:lpstr>PowerPoint Presentation</vt:lpstr>
      <vt:lpstr>Insert Cardio examples</vt:lpstr>
      <vt:lpstr>Other CM Considerations</vt:lpstr>
      <vt:lpstr>Examples of other CM considerations</vt:lpstr>
      <vt:lpstr>False Apnea</vt:lpstr>
      <vt:lpstr>False Apnea - Holding</vt:lpstr>
      <vt:lpstr>True Apnea</vt:lpstr>
      <vt:lpstr>Exaggerated Exhalation Cycle</vt:lpstr>
      <vt:lpstr>Hyperventilation</vt:lpstr>
      <vt:lpstr>Misplaced or Multiple  Answer-like Distortions</vt:lpstr>
      <vt:lpstr>Loss of Parallelism</vt:lpstr>
      <vt:lpstr>New Permanent Baseline</vt:lpstr>
      <vt:lpstr>Bradypnea</vt:lpstr>
      <vt:lpstr>Labile EDR</vt:lpstr>
      <vt:lpstr>Inconsistent EDR Latency</vt:lpstr>
      <vt:lpstr>Exaggerated EDR</vt:lpstr>
      <vt:lpstr>Downward Spike of EDR</vt:lpstr>
      <vt:lpstr>Exaggerated Blood Pressure Increase</vt:lpstr>
      <vt:lpstr>Secondary Blood Pressure Response</vt:lpstr>
      <vt:lpstr>Tachycardia &amp; Bradycardia</vt:lpstr>
      <vt:lpstr>Inconsistent Cardio Response Latency</vt:lpstr>
      <vt:lpstr>What’s #1 in a Google Search?</vt:lpstr>
      <vt:lpstr>Pre-test Statements</vt:lpstr>
      <vt:lpstr>Your Agency’s CM Policy</vt:lpstr>
      <vt:lpstr>Anti-countermeasure and  Counter-Countermeasures</vt:lpstr>
      <vt:lpstr>Pretest ACM</vt:lpstr>
      <vt:lpstr>ACM Pretest</vt:lpstr>
      <vt:lpstr>I1g-Prior to 2005, did you attend high school?</vt:lpstr>
      <vt:lpstr>Who attempts CMs?</vt:lpstr>
      <vt:lpstr>ACM/CCM</vt:lpstr>
      <vt:lpstr>CCMs</vt:lpstr>
      <vt:lpstr>CCMs</vt:lpstr>
      <vt:lpstr>More CCMs</vt:lpstr>
      <vt:lpstr>Silent Answer Test</vt:lpstr>
      <vt:lpstr>Yes Test</vt:lpstr>
      <vt:lpstr>Repeat Last Word</vt:lpstr>
      <vt:lpstr>Honts, et al (2009)</vt:lpstr>
      <vt:lpstr>Honts et al (2009)</vt:lpstr>
      <vt:lpstr>Sequence</vt:lpstr>
      <vt:lpstr>Sequence</vt:lpstr>
      <vt:lpstr>Post-test CM Actions</vt:lpstr>
      <vt:lpstr>Questions to Cover</vt:lpstr>
      <vt:lpstr>CM Themes</vt:lpstr>
      <vt:lpstr>Apnea</vt:lpstr>
      <vt:lpstr>Insert Confirmed CM charts</vt:lpstr>
      <vt:lpstr>How to Report CM Results</vt:lpstr>
      <vt:lpstr>Suggestions</vt:lpstr>
      <vt:lpstr>Suggestions</vt:lpstr>
      <vt:lpstr>Suggestions</vt:lpstr>
      <vt:lpstr>Exercise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Countermeasures</dc:title>
  <dc:creator> </dc:creator>
  <cp:lastModifiedBy>CPSPro</cp:lastModifiedBy>
  <cp:revision>69</cp:revision>
  <dcterms:created xsi:type="dcterms:W3CDTF">2011-02-08T12:58:03Z</dcterms:created>
  <dcterms:modified xsi:type="dcterms:W3CDTF">2013-10-24T17:16:21Z</dcterms:modified>
</cp:coreProperties>
</file>